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11"/>
  </p:notesMasterIdLst>
  <p:handoutMasterIdLst>
    <p:handoutMasterId r:id="rId12"/>
  </p:handoutMasterIdLst>
  <p:sldIdLst>
    <p:sldId id="8046" r:id="rId2"/>
    <p:sldId id="8070" r:id="rId3"/>
    <p:sldId id="8052" r:id="rId4"/>
    <p:sldId id="8073" r:id="rId5"/>
    <p:sldId id="8074" r:id="rId6"/>
    <p:sldId id="8077" r:id="rId7"/>
    <p:sldId id="8076" r:id="rId8"/>
    <p:sldId id="8066" r:id="rId9"/>
    <p:sldId id="8067" r:id="rId10"/>
  </p:sldIdLst>
  <p:sldSz cx="9144000" cy="6858000" type="screen4x3"/>
  <p:notesSz cx="9939338" cy="68072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046"/>
            <p14:sldId id="8070"/>
            <p14:sldId id="8052"/>
            <p14:sldId id="8073"/>
            <p14:sldId id="8074"/>
            <p14:sldId id="8077"/>
            <p14:sldId id="8076"/>
            <p14:sldId id="8066"/>
            <p14:sldId id="8067"/>
          </p14:sldIdLst>
        </p14:section>
      </p14:sectionLst>
    </p:ext>
    <p:ext uri="{EFAFB233-063F-42B5-8137-9DF3F51BA10A}">
      <p15:sldGuideLst xmlns:p15="http://schemas.microsoft.com/office/powerpoint/2012/main" xmlns="">
        <p15:guide id="2" pos="3628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pos="27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/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181DF8"/>
    <a:srgbClr val="FF0000"/>
    <a:srgbClr val="EE1AD0"/>
    <a:srgbClr val="3DF353"/>
    <a:srgbClr val="EFF4ED"/>
    <a:srgbClr val="4ADFE6"/>
    <a:srgbClr val="FFFF00"/>
    <a:srgbClr val="563BF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67" autoAdjust="0"/>
    <p:restoredTop sz="96433" autoAdjust="0"/>
  </p:normalViewPr>
  <p:slideViewPr>
    <p:cSldViewPr snapToGrid="0">
      <p:cViewPr varScale="1">
        <p:scale>
          <a:sx n="114" d="100"/>
          <a:sy n="114" d="100"/>
        </p:scale>
        <p:origin x="-1716" y="-96"/>
      </p:cViewPr>
      <p:guideLst>
        <p:guide orient="horz" pos="4320"/>
        <p:guide pos="3628"/>
        <p:guide pos="2721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6" y="148"/>
            <a:ext cx="4307343" cy="340994"/>
          </a:xfrm>
          <a:prstGeom prst="rect">
            <a:avLst/>
          </a:prstGeom>
        </p:spPr>
        <p:txBody>
          <a:bodyPr vert="horz" lIns="88094" tIns="44042" rIns="88094" bIns="44042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9912" y="148"/>
            <a:ext cx="4307343" cy="340994"/>
          </a:xfrm>
          <a:prstGeom prst="rect">
            <a:avLst/>
          </a:prstGeom>
        </p:spPr>
        <p:txBody>
          <a:bodyPr vert="horz" lIns="88094" tIns="44042" rIns="88094" bIns="44042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08.10.2021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46" y="6466234"/>
            <a:ext cx="4307343" cy="340992"/>
          </a:xfrm>
          <a:prstGeom prst="rect">
            <a:avLst/>
          </a:prstGeom>
        </p:spPr>
        <p:txBody>
          <a:bodyPr vert="horz" lIns="88094" tIns="44042" rIns="88094" bIns="44042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9912" y="6466234"/>
            <a:ext cx="4307343" cy="340992"/>
          </a:xfrm>
          <a:prstGeom prst="rect">
            <a:avLst/>
          </a:prstGeom>
        </p:spPr>
        <p:txBody>
          <a:bodyPr vert="horz" lIns="88094" tIns="44042" rIns="88094" bIns="44042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6" y="50"/>
            <a:ext cx="4307045" cy="341543"/>
          </a:xfrm>
          <a:prstGeom prst="rect">
            <a:avLst/>
          </a:prstGeom>
        </p:spPr>
        <p:txBody>
          <a:bodyPr vert="horz" lIns="95389" tIns="47693" rIns="95389" bIns="47693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0138" y="50"/>
            <a:ext cx="4307045" cy="341543"/>
          </a:xfrm>
          <a:prstGeom prst="rect">
            <a:avLst/>
          </a:prstGeom>
        </p:spPr>
        <p:txBody>
          <a:bodyPr vert="horz" lIns="95389" tIns="47693" rIns="95389" bIns="47693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08.10.2021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89" tIns="47693" rIns="95389" bIns="47693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082" y="3275985"/>
            <a:ext cx="7951469" cy="2680335"/>
          </a:xfrm>
          <a:prstGeom prst="rect">
            <a:avLst/>
          </a:prstGeom>
        </p:spPr>
        <p:txBody>
          <a:bodyPr vert="horz" lIns="95389" tIns="47693" rIns="95389" bIns="4769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46" y="6465789"/>
            <a:ext cx="4307045" cy="341541"/>
          </a:xfrm>
          <a:prstGeom prst="rect">
            <a:avLst/>
          </a:prstGeom>
        </p:spPr>
        <p:txBody>
          <a:bodyPr vert="horz" lIns="95389" tIns="47693" rIns="95389" bIns="47693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0138" y="6465789"/>
            <a:ext cx="4307045" cy="341541"/>
          </a:xfrm>
          <a:prstGeom prst="rect">
            <a:avLst/>
          </a:prstGeom>
        </p:spPr>
        <p:txBody>
          <a:bodyPr vert="horz" lIns="95389" tIns="47693" rIns="95389" bIns="47693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29992" y="6465659"/>
            <a:ext cx="4307046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403600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935" y="3234602"/>
            <a:ext cx="7953772" cy="3064421"/>
          </a:xfrm>
          <a:noFill/>
          <a:ln/>
        </p:spPr>
        <p:txBody>
          <a:bodyPr lIns="91447" tIns="45724" rIns="91447" bIns="45724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08.10.2021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08.10.2021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08.10.2021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47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E92D-C7B4-4318-9EAE-EE6F4F31C75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74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08.10.2021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08.10.2021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08.10.2021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08.10.2021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08.10.2021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08.10.2021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08.10.2021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08.10.2021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08.10.2021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7.jpeg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4.png"/><Relationship Id="rId4" Type="http://schemas.openxmlformats.org/officeDocument/2006/relationships/image" Target="../media/image6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" y="0"/>
            <a:ext cx="9150350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3551238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9525" y="2610070"/>
            <a:ext cx="9144000" cy="1040473"/>
          </a:xfrm>
          <a:prstGeom prst="rect">
            <a:avLst/>
          </a:prstGeom>
          <a:noFill/>
          <a:ln>
            <a:noFill/>
          </a:ln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РАЗВИТИЯ ВЕТРОВОЙ НАГРУЗКИ В СООТВЕТСТВИИ </a:t>
            </a:r>
            <a:br>
              <a:rPr lang="ru-RU" altLang="ru-RU" sz="21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С ПРОГНОЗОМ НА ТЕРРИТОРИИ КРАСНОДАРСКОГО 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65102"/>
            <a:ext cx="1436688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90" y="4221088"/>
            <a:ext cx="653263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90" y="4221088"/>
            <a:ext cx="43550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1844" y="4221090"/>
            <a:ext cx="4527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8776" y="4221088"/>
            <a:ext cx="460088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6775" y="4221088"/>
            <a:ext cx="43550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05035" y="4221090"/>
            <a:ext cx="435988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30656" y="4221088"/>
            <a:ext cx="426482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0515" y="4221088"/>
            <a:ext cx="441238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94705" y="4221088"/>
            <a:ext cx="439452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9256" y="4221090"/>
            <a:ext cx="42672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95264" y="4221088"/>
            <a:ext cx="309178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72111" y="4221088"/>
            <a:ext cx="434721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51592" y="4221090"/>
            <a:ext cx="436196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5075" y="4221090"/>
            <a:ext cx="430224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913846" y="4221090"/>
            <a:ext cx="433873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19457" y="4962452"/>
            <a:ext cx="428748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276489" y="4962454"/>
            <a:ext cx="434384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808747" y="4962454"/>
            <a:ext cx="463841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46111" y="4962454"/>
            <a:ext cx="464978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865464" y="4962454"/>
            <a:ext cx="460485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376972" y="4962452"/>
            <a:ext cx="45588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886146" y="4962982"/>
            <a:ext cx="430841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368809" y="4963501"/>
            <a:ext cx="444814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864818" y="4961930"/>
            <a:ext cx="452588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366174" y="4961930"/>
            <a:ext cx="455015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878146" y="4961932"/>
            <a:ext cx="452830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398019" y="4961930"/>
            <a:ext cx="451576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940867" y="4978372"/>
            <a:ext cx="457645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438129" y="4961932"/>
            <a:ext cx="505992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981808" y="4961932"/>
            <a:ext cx="454167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043252" y="5624333"/>
            <a:ext cx="7054093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3055904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632389" y="579970"/>
            <a:ext cx="8522562" cy="6294659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1" name="Freeform 281"/>
          <p:cNvSpPr>
            <a:spLocks noEditPoints="1"/>
          </p:cNvSpPr>
          <p:nvPr/>
        </p:nvSpPr>
        <p:spPr bwMode="auto">
          <a:xfrm rot="21334256">
            <a:off x="1620407" y="3496817"/>
            <a:ext cx="1320561" cy="602425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pic>
        <p:nvPicPr>
          <p:cNvPr id="1028" name="Picture 4" descr="E:\!!!!!!!ОММиОППМ\порывы ветр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57" y="4913949"/>
            <a:ext cx="2189399" cy="19606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!!!!!!!ОММиОППМ\осадк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9" y="2750674"/>
            <a:ext cx="2171369" cy="21632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!!!!!!!ОММиОППМ\температур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9" y="615868"/>
            <a:ext cx="2178173" cy="21420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" name="Freeform 258"/>
          <p:cNvSpPr>
            <a:spLocks/>
          </p:cNvSpPr>
          <p:nvPr/>
        </p:nvSpPr>
        <p:spPr bwMode="auto">
          <a:xfrm>
            <a:off x="4495515" y="3003336"/>
            <a:ext cx="684146" cy="784251"/>
          </a:xfrm>
          <a:custGeom>
            <a:avLst/>
            <a:gdLst>
              <a:gd name="T0" fmla="*/ 132 w 163"/>
              <a:gd name="T1" fmla="*/ 0 h 212"/>
              <a:gd name="T2" fmla="*/ 132 w 163"/>
              <a:gd name="T3" fmla="*/ 14 h 212"/>
              <a:gd name="T4" fmla="*/ 131 w 163"/>
              <a:gd name="T5" fmla="*/ 23 h 212"/>
              <a:gd name="T6" fmla="*/ 131 w 163"/>
              <a:gd name="T7" fmla="*/ 24 h 212"/>
              <a:gd name="T8" fmla="*/ 126 w 163"/>
              <a:gd name="T9" fmla="*/ 26 h 212"/>
              <a:gd name="T10" fmla="*/ 128 w 163"/>
              <a:gd name="T11" fmla="*/ 30 h 212"/>
              <a:gd name="T12" fmla="*/ 125 w 163"/>
              <a:gd name="T13" fmla="*/ 33 h 212"/>
              <a:gd name="T14" fmla="*/ 139 w 163"/>
              <a:gd name="T15" fmla="*/ 77 h 212"/>
              <a:gd name="T16" fmla="*/ 142 w 163"/>
              <a:gd name="T17" fmla="*/ 82 h 212"/>
              <a:gd name="T18" fmla="*/ 145 w 163"/>
              <a:gd name="T19" fmla="*/ 126 h 212"/>
              <a:gd name="T20" fmla="*/ 163 w 163"/>
              <a:gd name="T21" fmla="*/ 126 h 212"/>
              <a:gd name="T22" fmla="*/ 160 w 163"/>
              <a:gd name="T23" fmla="*/ 142 h 212"/>
              <a:gd name="T24" fmla="*/ 160 w 163"/>
              <a:gd name="T25" fmla="*/ 158 h 212"/>
              <a:gd name="T26" fmla="*/ 144 w 163"/>
              <a:gd name="T27" fmla="*/ 187 h 212"/>
              <a:gd name="T28" fmla="*/ 138 w 163"/>
              <a:gd name="T29" fmla="*/ 183 h 212"/>
              <a:gd name="T30" fmla="*/ 135 w 163"/>
              <a:gd name="T31" fmla="*/ 186 h 212"/>
              <a:gd name="T32" fmla="*/ 132 w 163"/>
              <a:gd name="T33" fmla="*/ 189 h 212"/>
              <a:gd name="T34" fmla="*/ 113 w 163"/>
              <a:gd name="T35" fmla="*/ 189 h 212"/>
              <a:gd name="T36" fmla="*/ 100 w 163"/>
              <a:gd name="T37" fmla="*/ 208 h 212"/>
              <a:gd name="T38" fmla="*/ 84 w 163"/>
              <a:gd name="T39" fmla="*/ 211 h 212"/>
              <a:gd name="T40" fmla="*/ 32 w 163"/>
              <a:gd name="T41" fmla="*/ 196 h 212"/>
              <a:gd name="T42" fmla="*/ 27 w 163"/>
              <a:gd name="T43" fmla="*/ 183 h 212"/>
              <a:gd name="T44" fmla="*/ 18 w 163"/>
              <a:gd name="T45" fmla="*/ 181 h 212"/>
              <a:gd name="T46" fmla="*/ 3 w 163"/>
              <a:gd name="T47" fmla="*/ 170 h 212"/>
              <a:gd name="T48" fmla="*/ 0 w 163"/>
              <a:gd name="T49" fmla="*/ 124 h 212"/>
              <a:gd name="T50" fmla="*/ 9 w 163"/>
              <a:gd name="T51" fmla="*/ 87 h 212"/>
              <a:gd name="T52" fmla="*/ 12 w 163"/>
              <a:gd name="T53" fmla="*/ 87 h 212"/>
              <a:gd name="T54" fmla="*/ 16 w 163"/>
              <a:gd name="T55" fmla="*/ 87 h 212"/>
              <a:gd name="T56" fmla="*/ 15 w 163"/>
              <a:gd name="T57" fmla="*/ 80 h 212"/>
              <a:gd name="T58" fmla="*/ 18 w 163"/>
              <a:gd name="T59" fmla="*/ 74 h 212"/>
              <a:gd name="T60" fmla="*/ 21 w 163"/>
              <a:gd name="T61" fmla="*/ 74 h 212"/>
              <a:gd name="T62" fmla="*/ 22 w 163"/>
              <a:gd name="T63" fmla="*/ 77 h 212"/>
              <a:gd name="T64" fmla="*/ 27 w 163"/>
              <a:gd name="T65" fmla="*/ 74 h 212"/>
              <a:gd name="T66" fmla="*/ 31 w 163"/>
              <a:gd name="T67" fmla="*/ 71 h 212"/>
              <a:gd name="T68" fmla="*/ 32 w 163"/>
              <a:gd name="T69" fmla="*/ 70 h 212"/>
              <a:gd name="T70" fmla="*/ 37 w 163"/>
              <a:gd name="T71" fmla="*/ 68 h 212"/>
              <a:gd name="T72" fmla="*/ 41 w 163"/>
              <a:gd name="T73" fmla="*/ 64 h 212"/>
              <a:gd name="T74" fmla="*/ 43 w 163"/>
              <a:gd name="T75" fmla="*/ 58 h 212"/>
              <a:gd name="T76" fmla="*/ 65 w 163"/>
              <a:gd name="T77" fmla="*/ 61 h 212"/>
              <a:gd name="T78" fmla="*/ 76 w 163"/>
              <a:gd name="T79" fmla="*/ 64 h 212"/>
              <a:gd name="T80" fmla="*/ 87 w 163"/>
              <a:gd name="T81" fmla="*/ 57 h 212"/>
              <a:gd name="T82" fmla="*/ 84 w 163"/>
              <a:gd name="T83" fmla="*/ 49 h 212"/>
              <a:gd name="T84" fmla="*/ 87 w 163"/>
              <a:gd name="T85" fmla="*/ 35 h 212"/>
              <a:gd name="T86" fmla="*/ 75 w 163"/>
              <a:gd name="T87" fmla="*/ 29 h 212"/>
              <a:gd name="T88" fmla="*/ 66 w 163"/>
              <a:gd name="T89" fmla="*/ 17 h 212"/>
              <a:gd name="T90" fmla="*/ 104 w 163"/>
              <a:gd name="T91" fmla="*/ 11 h 212"/>
              <a:gd name="T92" fmla="*/ 107 w 163"/>
              <a:gd name="T93" fmla="*/ 10 h 212"/>
              <a:gd name="T94" fmla="*/ 110 w 163"/>
              <a:gd name="T95" fmla="*/ 7 h 212"/>
              <a:gd name="T96" fmla="*/ 112 w 163"/>
              <a:gd name="T97" fmla="*/ 10 h 212"/>
              <a:gd name="T98" fmla="*/ 119 w 163"/>
              <a:gd name="T99" fmla="*/ 10 h 212"/>
              <a:gd name="T100" fmla="*/ 126 w 163"/>
              <a:gd name="T101" fmla="*/ 11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4" name="Freeform 251"/>
          <p:cNvSpPr>
            <a:spLocks/>
          </p:cNvSpPr>
          <p:nvPr/>
        </p:nvSpPr>
        <p:spPr bwMode="auto">
          <a:xfrm rot="21334256">
            <a:off x="5003061" y="2833687"/>
            <a:ext cx="723572" cy="756684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92" name="Rectangle 760"/>
          <p:cNvSpPr>
            <a:spLocks noChangeArrowheads="1"/>
          </p:cNvSpPr>
          <p:nvPr/>
        </p:nvSpPr>
        <p:spPr bwMode="auto">
          <a:xfrm rot="21334256">
            <a:off x="3551199" y="4344001"/>
            <a:ext cx="38274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3" name="Полилиния 4"/>
          <p:cNvSpPr>
            <a:spLocks/>
          </p:cNvSpPr>
          <p:nvPr/>
        </p:nvSpPr>
        <p:spPr bwMode="auto">
          <a:xfrm rot="21334256">
            <a:off x="3704836" y="4069071"/>
            <a:ext cx="776600" cy="933677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24" name="Полилиния 2"/>
          <p:cNvSpPr>
            <a:spLocks/>
          </p:cNvSpPr>
          <p:nvPr/>
        </p:nvSpPr>
        <p:spPr bwMode="auto">
          <a:xfrm rot="21334256">
            <a:off x="4081894" y="3888445"/>
            <a:ext cx="776600" cy="392956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25" name="Freeform 245"/>
          <p:cNvSpPr>
            <a:spLocks/>
          </p:cNvSpPr>
          <p:nvPr/>
        </p:nvSpPr>
        <p:spPr bwMode="auto">
          <a:xfrm rot="21334256">
            <a:off x="3234415" y="3943862"/>
            <a:ext cx="747519" cy="933677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26" name="Freeform 246"/>
          <p:cNvSpPr>
            <a:spLocks noEditPoints="1"/>
          </p:cNvSpPr>
          <p:nvPr/>
        </p:nvSpPr>
        <p:spPr bwMode="auto">
          <a:xfrm rot="21334256">
            <a:off x="2039025" y="3938181"/>
            <a:ext cx="855286" cy="709597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27" name="Freeform 247"/>
          <p:cNvSpPr>
            <a:spLocks/>
          </p:cNvSpPr>
          <p:nvPr/>
        </p:nvSpPr>
        <p:spPr bwMode="auto">
          <a:xfrm rot="21334256">
            <a:off x="4729324" y="4746034"/>
            <a:ext cx="956210" cy="1120412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28" name="Freeform 248"/>
          <p:cNvSpPr>
            <a:spLocks/>
          </p:cNvSpPr>
          <p:nvPr/>
        </p:nvSpPr>
        <p:spPr bwMode="auto">
          <a:xfrm rot="21334256">
            <a:off x="6158900" y="2210397"/>
            <a:ext cx="909335" cy="103461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29" name="Freeform 249"/>
          <p:cNvSpPr>
            <a:spLocks/>
          </p:cNvSpPr>
          <p:nvPr/>
        </p:nvSpPr>
        <p:spPr bwMode="auto">
          <a:xfrm rot="21334256">
            <a:off x="4967072" y="4082362"/>
            <a:ext cx="631200" cy="899578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30" name="Freeform 250"/>
          <p:cNvSpPr>
            <a:spLocks/>
          </p:cNvSpPr>
          <p:nvPr/>
        </p:nvSpPr>
        <p:spPr bwMode="auto">
          <a:xfrm rot="21334256">
            <a:off x="3947756" y="2678222"/>
            <a:ext cx="1052002" cy="483887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43" name="Freeform 252"/>
          <p:cNvSpPr>
            <a:spLocks/>
          </p:cNvSpPr>
          <p:nvPr/>
        </p:nvSpPr>
        <p:spPr bwMode="auto">
          <a:xfrm rot="21334256">
            <a:off x="5798156" y="3561142"/>
            <a:ext cx="920287" cy="579694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4" name="Freeform 253"/>
          <p:cNvSpPr>
            <a:spLocks/>
          </p:cNvSpPr>
          <p:nvPr/>
        </p:nvSpPr>
        <p:spPr bwMode="auto">
          <a:xfrm rot="21334256">
            <a:off x="4031262" y="3564491"/>
            <a:ext cx="973314" cy="566703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5" name="Freeform 254"/>
          <p:cNvSpPr>
            <a:spLocks noEditPoints="1"/>
          </p:cNvSpPr>
          <p:nvPr/>
        </p:nvSpPr>
        <p:spPr bwMode="auto">
          <a:xfrm rot="21334256">
            <a:off x="2851279" y="1277369"/>
            <a:ext cx="1066342" cy="1173375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6" name="Freeform 255"/>
          <p:cNvSpPr>
            <a:spLocks noEditPoints="1"/>
          </p:cNvSpPr>
          <p:nvPr/>
        </p:nvSpPr>
        <p:spPr bwMode="auto">
          <a:xfrm rot="21334256">
            <a:off x="5801877" y="3173550"/>
            <a:ext cx="843312" cy="496879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7" name="Freeform 256"/>
          <p:cNvSpPr>
            <a:spLocks/>
          </p:cNvSpPr>
          <p:nvPr/>
        </p:nvSpPr>
        <p:spPr bwMode="auto">
          <a:xfrm rot="21334256">
            <a:off x="3234295" y="2986461"/>
            <a:ext cx="1026343" cy="836250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8" name="Freeform 257"/>
          <p:cNvSpPr>
            <a:spLocks/>
          </p:cNvSpPr>
          <p:nvPr/>
        </p:nvSpPr>
        <p:spPr bwMode="auto">
          <a:xfrm rot="21334256">
            <a:off x="3823239" y="2001303"/>
            <a:ext cx="1260919" cy="926185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9" name="Freeform 258"/>
          <p:cNvSpPr>
            <a:spLocks/>
          </p:cNvSpPr>
          <p:nvPr/>
        </p:nvSpPr>
        <p:spPr bwMode="auto">
          <a:xfrm rot="21334256">
            <a:off x="4524535" y="3006532"/>
            <a:ext cx="627781" cy="769675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50" name="Freeform 259"/>
          <p:cNvSpPr>
            <a:spLocks/>
          </p:cNvSpPr>
          <p:nvPr/>
        </p:nvSpPr>
        <p:spPr bwMode="auto">
          <a:xfrm rot="21334256">
            <a:off x="3324573" y="3278467"/>
            <a:ext cx="843312" cy="870349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1" name="Freeform 260"/>
          <p:cNvSpPr>
            <a:spLocks/>
          </p:cNvSpPr>
          <p:nvPr/>
        </p:nvSpPr>
        <p:spPr bwMode="auto">
          <a:xfrm rot="21334256">
            <a:off x="5151664" y="1814905"/>
            <a:ext cx="856996" cy="599180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52" name="Freeform 261"/>
          <p:cNvSpPr>
            <a:spLocks/>
          </p:cNvSpPr>
          <p:nvPr/>
        </p:nvSpPr>
        <p:spPr bwMode="auto">
          <a:xfrm rot="21334256">
            <a:off x="2691381" y="3922222"/>
            <a:ext cx="874102" cy="709595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53" name="Freeform 262"/>
          <p:cNvSpPr>
            <a:spLocks/>
          </p:cNvSpPr>
          <p:nvPr/>
        </p:nvSpPr>
        <p:spPr bwMode="auto">
          <a:xfrm rot="21334256">
            <a:off x="5675297" y="3867879"/>
            <a:ext cx="1034896" cy="820012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4" name="Freeform 263"/>
          <p:cNvSpPr>
            <a:spLocks/>
          </p:cNvSpPr>
          <p:nvPr/>
        </p:nvSpPr>
        <p:spPr bwMode="auto">
          <a:xfrm rot="21334256">
            <a:off x="4703736" y="1467688"/>
            <a:ext cx="997264" cy="789161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5" name="Freeform 264"/>
          <p:cNvSpPr>
            <a:spLocks noEditPoints="1"/>
          </p:cNvSpPr>
          <p:nvPr/>
        </p:nvSpPr>
        <p:spPr bwMode="auto">
          <a:xfrm rot="21334256">
            <a:off x="6357091" y="4517109"/>
            <a:ext cx="617516" cy="1092808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58" name="Freeform 267"/>
          <p:cNvSpPr>
            <a:spLocks noEditPoints="1"/>
          </p:cNvSpPr>
          <p:nvPr/>
        </p:nvSpPr>
        <p:spPr bwMode="auto">
          <a:xfrm rot="21334256">
            <a:off x="6415789" y="3811366"/>
            <a:ext cx="785152" cy="1138274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9" name="Freeform 268"/>
          <p:cNvSpPr>
            <a:spLocks/>
          </p:cNvSpPr>
          <p:nvPr/>
        </p:nvSpPr>
        <p:spPr bwMode="auto">
          <a:xfrm rot="21334256">
            <a:off x="5788922" y="2244023"/>
            <a:ext cx="887285" cy="1027807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0" name="Freeform 269"/>
          <p:cNvSpPr>
            <a:spLocks/>
          </p:cNvSpPr>
          <p:nvPr/>
        </p:nvSpPr>
        <p:spPr bwMode="auto">
          <a:xfrm rot="21334256">
            <a:off x="6798762" y="4752785"/>
            <a:ext cx="800547" cy="998630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1" name="Freeform 270"/>
          <p:cNvSpPr>
            <a:spLocks/>
          </p:cNvSpPr>
          <p:nvPr/>
        </p:nvSpPr>
        <p:spPr bwMode="auto">
          <a:xfrm rot="21334256">
            <a:off x="4993090" y="2315662"/>
            <a:ext cx="1027119" cy="599189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2" name="Freeform 271"/>
          <p:cNvSpPr>
            <a:spLocks noEditPoints="1"/>
          </p:cNvSpPr>
          <p:nvPr/>
        </p:nvSpPr>
        <p:spPr bwMode="auto">
          <a:xfrm rot="21334256">
            <a:off x="2992698" y="2222101"/>
            <a:ext cx="1105029" cy="936758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3" name="Freeform 273"/>
          <p:cNvSpPr>
            <a:spLocks noEditPoints="1"/>
          </p:cNvSpPr>
          <p:nvPr/>
        </p:nvSpPr>
        <p:spPr bwMode="auto">
          <a:xfrm rot="21334256">
            <a:off x="2808373" y="3085015"/>
            <a:ext cx="680807" cy="949913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4" name="Freeform 274"/>
          <p:cNvSpPr>
            <a:spLocks/>
          </p:cNvSpPr>
          <p:nvPr/>
        </p:nvSpPr>
        <p:spPr bwMode="auto">
          <a:xfrm rot="21334256">
            <a:off x="4114414" y="1682172"/>
            <a:ext cx="656859" cy="548840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5" name="Freeform 275"/>
          <p:cNvSpPr>
            <a:spLocks noEditPoints="1"/>
          </p:cNvSpPr>
          <p:nvPr/>
        </p:nvSpPr>
        <p:spPr bwMode="auto">
          <a:xfrm rot="21334256">
            <a:off x="6586619" y="4104722"/>
            <a:ext cx="417379" cy="456284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6" name="Freeform 276"/>
          <p:cNvSpPr>
            <a:spLocks/>
          </p:cNvSpPr>
          <p:nvPr/>
        </p:nvSpPr>
        <p:spPr bwMode="auto">
          <a:xfrm rot="21334256">
            <a:off x="3117932" y="4513784"/>
            <a:ext cx="930551" cy="766427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7" name="Freeform 277"/>
          <p:cNvSpPr>
            <a:spLocks/>
          </p:cNvSpPr>
          <p:nvPr/>
        </p:nvSpPr>
        <p:spPr bwMode="auto">
          <a:xfrm rot="21334256">
            <a:off x="4270530" y="4431434"/>
            <a:ext cx="863838" cy="722586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8" name="Freeform 278"/>
          <p:cNvSpPr>
            <a:spLocks/>
          </p:cNvSpPr>
          <p:nvPr/>
        </p:nvSpPr>
        <p:spPr bwMode="auto">
          <a:xfrm rot="21334256">
            <a:off x="2607486" y="4179406"/>
            <a:ext cx="523435" cy="563454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9" name="Freeform 279"/>
          <p:cNvSpPr>
            <a:spLocks/>
          </p:cNvSpPr>
          <p:nvPr/>
        </p:nvSpPr>
        <p:spPr bwMode="auto">
          <a:xfrm rot="21334256">
            <a:off x="4644249" y="5508766"/>
            <a:ext cx="1705440" cy="1169128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0" name="Freeform 280"/>
          <p:cNvSpPr>
            <a:spLocks/>
          </p:cNvSpPr>
          <p:nvPr/>
        </p:nvSpPr>
        <p:spPr bwMode="auto">
          <a:xfrm rot="21334256">
            <a:off x="5461059" y="3321898"/>
            <a:ext cx="547384" cy="636524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3" name="Freeform 283"/>
          <p:cNvSpPr>
            <a:spLocks/>
          </p:cNvSpPr>
          <p:nvPr/>
        </p:nvSpPr>
        <p:spPr bwMode="auto">
          <a:xfrm rot="21334256">
            <a:off x="5341489" y="2565489"/>
            <a:ext cx="814232" cy="813518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4" name="Freeform 284"/>
          <p:cNvSpPr>
            <a:spLocks/>
          </p:cNvSpPr>
          <p:nvPr/>
        </p:nvSpPr>
        <p:spPr bwMode="auto">
          <a:xfrm rot="21334256">
            <a:off x="3982700" y="4954342"/>
            <a:ext cx="1106740" cy="772924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5" name="Freeform 285"/>
          <p:cNvSpPr>
            <a:spLocks/>
          </p:cNvSpPr>
          <p:nvPr/>
        </p:nvSpPr>
        <p:spPr bwMode="auto">
          <a:xfrm rot="21334256">
            <a:off x="6900142" y="4118512"/>
            <a:ext cx="557647" cy="656011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6" name="Freeform 286"/>
          <p:cNvSpPr>
            <a:spLocks/>
          </p:cNvSpPr>
          <p:nvPr/>
        </p:nvSpPr>
        <p:spPr bwMode="auto">
          <a:xfrm>
            <a:off x="4764163" y="3552241"/>
            <a:ext cx="922322" cy="573197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7" name="Freeform 287"/>
          <p:cNvSpPr>
            <a:spLocks noEditPoints="1"/>
          </p:cNvSpPr>
          <p:nvPr/>
        </p:nvSpPr>
        <p:spPr bwMode="auto">
          <a:xfrm rot="21334256">
            <a:off x="3751584" y="1361194"/>
            <a:ext cx="614096" cy="766427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8" name="Rectangle 637"/>
          <p:cNvSpPr>
            <a:spLocks noChangeArrowheads="1"/>
          </p:cNvSpPr>
          <p:nvPr/>
        </p:nvSpPr>
        <p:spPr bwMode="auto">
          <a:xfrm rot="21334256">
            <a:off x="4847919" y="5743390"/>
            <a:ext cx="29104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г. Сочи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1" name="Rectangle 670"/>
          <p:cNvSpPr>
            <a:spLocks noChangeArrowheads="1"/>
          </p:cNvSpPr>
          <p:nvPr/>
        </p:nvSpPr>
        <p:spPr bwMode="auto">
          <a:xfrm rot="21334256">
            <a:off x="4147312" y="2458227"/>
            <a:ext cx="424611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7" name="Rectangle 708"/>
          <p:cNvSpPr>
            <a:spLocks noChangeArrowheads="1"/>
          </p:cNvSpPr>
          <p:nvPr/>
        </p:nvSpPr>
        <p:spPr bwMode="auto">
          <a:xfrm>
            <a:off x="3040979" y="4073543"/>
            <a:ext cx="42062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0" name="Rectangle 743"/>
          <p:cNvSpPr>
            <a:spLocks noChangeArrowheads="1"/>
          </p:cNvSpPr>
          <p:nvPr/>
        </p:nvSpPr>
        <p:spPr bwMode="auto">
          <a:xfrm>
            <a:off x="2950295" y="3409654"/>
            <a:ext cx="46846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3" name="Rectangle 793"/>
          <p:cNvSpPr>
            <a:spLocks noChangeArrowheads="1"/>
          </p:cNvSpPr>
          <p:nvPr/>
        </p:nvSpPr>
        <p:spPr bwMode="auto">
          <a:xfrm rot="21334256">
            <a:off x="5951430" y="2600204"/>
            <a:ext cx="665821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95" name="Rectangle 808"/>
          <p:cNvSpPr>
            <a:spLocks noChangeArrowheads="1"/>
          </p:cNvSpPr>
          <p:nvPr/>
        </p:nvSpPr>
        <p:spPr bwMode="auto">
          <a:xfrm rot="21334256">
            <a:off x="6646184" y="3932088"/>
            <a:ext cx="61797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8" name="Rectangle 826"/>
          <p:cNvSpPr>
            <a:spLocks noChangeArrowheads="1"/>
          </p:cNvSpPr>
          <p:nvPr/>
        </p:nvSpPr>
        <p:spPr bwMode="auto">
          <a:xfrm>
            <a:off x="3533337" y="3171870"/>
            <a:ext cx="52627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1" name="Rectangle 834"/>
          <p:cNvSpPr>
            <a:spLocks noChangeArrowheads="1"/>
          </p:cNvSpPr>
          <p:nvPr/>
        </p:nvSpPr>
        <p:spPr bwMode="auto">
          <a:xfrm rot="21334256">
            <a:off x="7109057" y="4368937"/>
            <a:ext cx="430591" cy="10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675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2" name="Rectangle 836"/>
          <p:cNvSpPr>
            <a:spLocks noChangeArrowheads="1"/>
          </p:cNvSpPr>
          <p:nvPr/>
        </p:nvSpPr>
        <p:spPr bwMode="auto">
          <a:xfrm>
            <a:off x="3348851" y="3644732"/>
            <a:ext cx="725625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3" name="Rectangle 843"/>
          <p:cNvSpPr>
            <a:spLocks noChangeArrowheads="1"/>
          </p:cNvSpPr>
          <p:nvPr/>
        </p:nvSpPr>
        <p:spPr bwMode="auto">
          <a:xfrm rot="21334256">
            <a:off x="6522302" y="2543223"/>
            <a:ext cx="544219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6" name="Rectangle 852"/>
          <p:cNvSpPr>
            <a:spLocks noChangeArrowheads="1"/>
          </p:cNvSpPr>
          <p:nvPr/>
        </p:nvSpPr>
        <p:spPr bwMode="auto">
          <a:xfrm>
            <a:off x="3188556" y="2790360"/>
            <a:ext cx="75180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</a:p>
        </p:txBody>
      </p:sp>
      <p:sp>
        <p:nvSpPr>
          <p:cNvPr id="410" name="Rectangle 870"/>
          <p:cNvSpPr>
            <a:spLocks noChangeArrowheads="1"/>
          </p:cNvSpPr>
          <p:nvPr/>
        </p:nvSpPr>
        <p:spPr bwMode="auto">
          <a:xfrm rot="21334256">
            <a:off x="4982996" y="3745717"/>
            <a:ext cx="689742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" name="Rectangle 879"/>
          <p:cNvSpPr>
            <a:spLocks noChangeArrowheads="1"/>
          </p:cNvSpPr>
          <p:nvPr/>
        </p:nvSpPr>
        <p:spPr bwMode="auto">
          <a:xfrm>
            <a:off x="4389413" y="4777919"/>
            <a:ext cx="51529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Горячий Ключ</a:t>
            </a:r>
          </a:p>
        </p:txBody>
      </p:sp>
      <p:sp>
        <p:nvSpPr>
          <p:cNvPr id="416" name="Rectangle 960"/>
          <p:cNvSpPr>
            <a:spLocks noChangeArrowheads="1"/>
          </p:cNvSpPr>
          <p:nvPr/>
        </p:nvSpPr>
        <p:spPr bwMode="auto">
          <a:xfrm rot="21334256">
            <a:off x="4167743" y="4064570"/>
            <a:ext cx="550199" cy="92471"/>
          </a:xfrm>
          <a:prstGeom prst="rect">
            <a:avLst/>
          </a:prstGeom>
          <a:noFill/>
          <a:ln w="9525">
            <a:solidFill>
              <a:schemeClr val="bg2">
                <a:lumMod val="90000"/>
              </a:schemeClr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Краснодар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7" name="Rectangle 976"/>
          <p:cNvSpPr>
            <a:spLocks noChangeArrowheads="1"/>
          </p:cNvSpPr>
          <p:nvPr/>
        </p:nvSpPr>
        <p:spPr bwMode="auto">
          <a:xfrm rot="21334256">
            <a:off x="6680222" y="4184405"/>
            <a:ext cx="46248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 г. Армавир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8" name="Rectangle 766"/>
          <p:cNvSpPr>
            <a:spLocks noChangeArrowheads="1"/>
          </p:cNvSpPr>
          <p:nvPr/>
        </p:nvSpPr>
        <p:spPr bwMode="auto">
          <a:xfrm rot="21334256">
            <a:off x="6525048" y="4930746"/>
            <a:ext cx="438565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1" name="Rectangle 718"/>
          <p:cNvSpPr>
            <a:spLocks noChangeArrowheads="1"/>
          </p:cNvSpPr>
          <p:nvPr/>
        </p:nvSpPr>
        <p:spPr bwMode="auto">
          <a:xfrm rot="21334256">
            <a:off x="6931309" y="5139065"/>
            <a:ext cx="60203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" name="Rectangle 827"/>
          <p:cNvSpPr>
            <a:spLocks noChangeArrowheads="1"/>
          </p:cNvSpPr>
          <p:nvPr/>
        </p:nvSpPr>
        <p:spPr bwMode="auto">
          <a:xfrm rot="21334256">
            <a:off x="5460058" y="2063540"/>
            <a:ext cx="490395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2" name="Rectangle 683"/>
          <p:cNvSpPr>
            <a:spLocks noChangeArrowheads="1"/>
          </p:cNvSpPr>
          <p:nvPr/>
        </p:nvSpPr>
        <p:spPr bwMode="auto">
          <a:xfrm rot="21334256">
            <a:off x="5002375" y="1729192"/>
            <a:ext cx="442552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8" name="Rectangle 712"/>
          <p:cNvSpPr>
            <a:spLocks noChangeArrowheads="1"/>
          </p:cNvSpPr>
          <p:nvPr/>
        </p:nvSpPr>
        <p:spPr bwMode="auto">
          <a:xfrm rot="21334256">
            <a:off x="5227828" y="2478882"/>
            <a:ext cx="47245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0" name="Rectangle 656"/>
          <p:cNvSpPr>
            <a:spLocks noChangeArrowheads="1"/>
          </p:cNvSpPr>
          <p:nvPr/>
        </p:nvSpPr>
        <p:spPr bwMode="auto">
          <a:xfrm>
            <a:off x="3896988" y="4560346"/>
            <a:ext cx="41863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7" name="Rectangle 823"/>
          <p:cNvSpPr>
            <a:spLocks noChangeArrowheads="1"/>
          </p:cNvSpPr>
          <p:nvPr/>
        </p:nvSpPr>
        <p:spPr bwMode="auto">
          <a:xfrm rot="21334256">
            <a:off x="4597350" y="3380254"/>
            <a:ext cx="52029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" name="Freeform 265"/>
          <p:cNvSpPr>
            <a:spLocks noEditPoints="1"/>
          </p:cNvSpPr>
          <p:nvPr/>
        </p:nvSpPr>
        <p:spPr bwMode="auto">
          <a:xfrm>
            <a:off x="4495517" y="1976679"/>
            <a:ext cx="805935" cy="827954"/>
          </a:xfrm>
          <a:custGeom>
            <a:avLst/>
            <a:gdLst>
              <a:gd name="T0" fmla="*/ 29 w 196"/>
              <a:gd name="T1" fmla="*/ 53 h 193"/>
              <a:gd name="T2" fmla="*/ 39 w 196"/>
              <a:gd name="T3" fmla="*/ 26 h 193"/>
              <a:gd name="T4" fmla="*/ 48 w 196"/>
              <a:gd name="T5" fmla="*/ 25 h 193"/>
              <a:gd name="T6" fmla="*/ 57 w 196"/>
              <a:gd name="T7" fmla="*/ 21 h 193"/>
              <a:gd name="T8" fmla="*/ 56 w 196"/>
              <a:gd name="T9" fmla="*/ 12 h 193"/>
              <a:gd name="T10" fmla="*/ 69 w 196"/>
              <a:gd name="T11" fmla="*/ 12 h 193"/>
              <a:gd name="T12" fmla="*/ 78 w 196"/>
              <a:gd name="T13" fmla="*/ 12 h 193"/>
              <a:gd name="T14" fmla="*/ 95 w 196"/>
              <a:gd name="T15" fmla="*/ 10 h 193"/>
              <a:gd name="T16" fmla="*/ 101 w 196"/>
              <a:gd name="T17" fmla="*/ 13 h 193"/>
              <a:gd name="T18" fmla="*/ 104 w 196"/>
              <a:gd name="T19" fmla="*/ 1 h 193"/>
              <a:gd name="T20" fmla="*/ 123 w 196"/>
              <a:gd name="T21" fmla="*/ 0 h 193"/>
              <a:gd name="T22" fmla="*/ 149 w 196"/>
              <a:gd name="T23" fmla="*/ 47 h 193"/>
              <a:gd name="T24" fmla="*/ 152 w 196"/>
              <a:gd name="T25" fmla="*/ 62 h 193"/>
              <a:gd name="T26" fmla="*/ 174 w 196"/>
              <a:gd name="T27" fmla="*/ 66 h 193"/>
              <a:gd name="T28" fmla="*/ 170 w 196"/>
              <a:gd name="T29" fmla="*/ 73 h 193"/>
              <a:gd name="T30" fmla="*/ 173 w 196"/>
              <a:gd name="T31" fmla="*/ 76 h 193"/>
              <a:gd name="T32" fmla="*/ 170 w 196"/>
              <a:gd name="T33" fmla="*/ 104 h 193"/>
              <a:gd name="T34" fmla="*/ 157 w 196"/>
              <a:gd name="T35" fmla="*/ 107 h 193"/>
              <a:gd name="T36" fmla="*/ 145 w 196"/>
              <a:gd name="T37" fmla="*/ 117 h 193"/>
              <a:gd name="T38" fmla="*/ 138 w 196"/>
              <a:gd name="T39" fmla="*/ 148 h 193"/>
              <a:gd name="T40" fmla="*/ 135 w 196"/>
              <a:gd name="T41" fmla="*/ 151 h 193"/>
              <a:gd name="T42" fmla="*/ 133 w 196"/>
              <a:gd name="T43" fmla="*/ 155 h 193"/>
              <a:gd name="T44" fmla="*/ 130 w 196"/>
              <a:gd name="T45" fmla="*/ 157 h 193"/>
              <a:gd name="T46" fmla="*/ 127 w 196"/>
              <a:gd name="T47" fmla="*/ 157 h 193"/>
              <a:gd name="T48" fmla="*/ 123 w 196"/>
              <a:gd name="T49" fmla="*/ 160 h 193"/>
              <a:gd name="T50" fmla="*/ 123 w 196"/>
              <a:gd name="T51" fmla="*/ 176 h 193"/>
              <a:gd name="T52" fmla="*/ 101 w 196"/>
              <a:gd name="T53" fmla="*/ 174 h 193"/>
              <a:gd name="T54" fmla="*/ 67 w 196"/>
              <a:gd name="T55" fmla="*/ 173 h 193"/>
              <a:gd name="T56" fmla="*/ 57 w 196"/>
              <a:gd name="T57" fmla="*/ 182 h 193"/>
              <a:gd name="T58" fmla="*/ 56 w 196"/>
              <a:gd name="T59" fmla="*/ 186 h 193"/>
              <a:gd name="T60" fmla="*/ 61 w 196"/>
              <a:gd name="T61" fmla="*/ 189 h 193"/>
              <a:gd name="T62" fmla="*/ 64 w 196"/>
              <a:gd name="T63" fmla="*/ 190 h 193"/>
              <a:gd name="T64" fmla="*/ 50 w 196"/>
              <a:gd name="T65" fmla="*/ 188 h 193"/>
              <a:gd name="T66" fmla="*/ 29 w 196"/>
              <a:gd name="T67" fmla="*/ 185 h 193"/>
              <a:gd name="T68" fmla="*/ 22 w 196"/>
              <a:gd name="T69" fmla="*/ 179 h 193"/>
              <a:gd name="T70" fmla="*/ 28 w 196"/>
              <a:gd name="T71" fmla="*/ 144 h 193"/>
              <a:gd name="T72" fmla="*/ 31 w 196"/>
              <a:gd name="T73" fmla="*/ 147 h 193"/>
              <a:gd name="T74" fmla="*/ 34 w 196"/>
              <a:gd name="T75" fmla="*/ 147 h 193"/>
              <a:gd name="T76" fmla="*/ 35 w 196"/>
              <a:gd name="T77" fmla="*/ 126 h 193"/>
              <a:gd name="T78" fmla="*/ 39 w 196"/>
              <a:gd name="T79" fmla="*/ 107 h 193"/>
              <a:gd name="T80" fmla="*/ 32 w 196"/>
              <a:gd name="T81" fmla="*/ 107 h 193"/>
              <a:gd name="T82" fmla="*/ 17 w 196"/>
              <a:gd name="T83" fmla="*/ 107 h 193"/>
              <a:gd name="T84" fmla="*/ 13 w 196"/>
              <a:gd name="T85" fmla="*/ 104 h 193"/>
              <a:gd name="T86" fmla="*/ 10 w 196"/>
              <a:gd name="T87" fmla="*/ 94 h 193"/>
              <a:gd name="T88" fmla="*/ 7 w 196"/>
              <a:gd name="T89" fmla="*/ 88 h 193"/>
              <a:gd name="T90" fmla="*/ 6 w 196"/>
              <a:gd name="T91" fmla="*/ 88 h 193"/>
              <a:gd name="T92" fmla="*/ 1 w 196"/>
              <a:gd name="T93" fmla="*/ 91 h 193"/>
              <a:gd name="T94" fmla="*/ 0 w 196"/>
              <a:gd name="T95" fmla="*/ 60 h 193"/>
              <a:gd name="T96" fmla="*/ 3 w 196"/>
              <a:gd name="T97" fmla="*/ 56 h 193"/>
              <a:gd name="T98" fmla="*/ 9 w 196"/>
              <a:gd name="T99" fmla="*/ 51 h 193"/>
              <a:gd name="T100" fmla="*/ 13 w 196"/>
              <a:gd name="T101" fmla="*/ 45 h 193"/>
              <a:gd name="T102" fmla="*/ 192 w 196"/>
              <a:gd name="T103" fmla="*/ 67 h 193"/>
              <a:gd name="T104" fmla="*/ 187 w 196"/>
              <a:gd name="T105" fmla="*/ 5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09" name="Rectangle 865"/>
          <p:cNvSpPr>
            <a:spLocks noChangeArrowheads="1"/>
          </p:cNvSpPr>
          <p:nvPr/>
        </p:nvSpPr>
        <p:spPr bwMode="auto">
          <a:xfrm rot="21334256">
            <a:off x="4713921" y="2271259"/>
            <a:ext cx="61399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" name="Rectangle 766"/>
          <p:cNvSpPr>
            <a:spLocks noChangeArrowheads="1"/>
          </p:cNvSpPr>
          <p:nvPr/>
        </p:nvSpPr>
        <p:spPr bwMode="auto">
          <a:xfrm rot="21334256">
            <a:off x="5155245" y="4532172"/>
            <a:ext cx="594056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1" name="Rectangle 750"/>
          <p:cNvSpPr>
            <a:spLocks noChangeArrowheads="1"/>
          </p:cNvSpPr>
          <p:nvPr/>
        </p:nvSpPr>
        <p:spPr bwMode="auto">
          <a:xfrm rot="21334256">
            <a:off x="4941124" y="5030259"/>
            <a:ext cx="544219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414" name="Rectangle 915"/>
          <p:cNvSpPr>
            <a:spLocks noChangeArrowheads="1"/>
          </p:cNvSpPr>
          <p:nvPr/>
        </p:nvSpPr>
        <p:spPr bwMode="auto">
          <a:xfrm rot="21334256">
            <a:off x="4379061" y="1904062"/>
            <a:ext cx="61598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0" name="Rectangle 833"/>
          <p:cNvSpPr>
            <a:spLocks noChangeArrowheads="1"/>
          </p:cNvSpPr>
          <p:nvPr/>
        </p:nvSpPr>
        <p:spPr bwMode="auto">
          <a:xfrm rot="21334256">
            <a:off x="6148767" y="3362072"/>
            <a:ext cx="46448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240" name="Freeform 280"/>
          <p:cNvSpPr>
            <a:spLocks/>
          </p:cNvSpPr>
          <p:nvPr/>
        </p:nvSpPr>
        <p:spPr bwMode="auto">
          <a:xfrm rot="21236325">
            <a:off x="5442632" y="3322723"/>
            <a:ext cx="578007" cy="640815"/>
          </a:xfrm>
          <a:custGeom>
            <a:avLst/>
            <a:gdLst>
              <a:gd name="T0" fmla="*/ 91 w 142"/>
              <a:gd name="T1" fmla="*/ 29 h 175"/>
              <a:gd name="T2" fmla="*/ 100 w 142"/>
              <a:gd name="T3" fmla="*/ 27 h 175"/>
              <a:gd name="T4" fmla="*/ 134 w 142"/>
              <a:gd name="T5" fmla="*/ 29 h 175"/>
              <a:gd name="T6" fmla="*/ 128 w 142"/>
              <a:gd name="T7" fmla="*/ 36 h 175"/>
              <a:gd name="T8" fmla="*/ 126 w 142"/>
              <a:gd name="T9" fmla="*/ 46 h 175"/>
              <a:gd name="T10" fmla="*/ 117 w 142"/>
              <a:gd name="T11" fmla="*/ 45 h 175"/>
              <a:gd name="T12" fmla="*/ 112 w 142"/>
              <a:gd name="T13" fmla="*/ 51 h 175"/>
              <a:gd name="T14" fmla="*/ 113 w 142"/>
              <a:gd name="T15" fmla="*/ 58 h 175"/>
              <a:gd name="T16" fmla="*/ 114 w 142"/>
              <a:gd name="T17" fmla="*/ 85 h 175"/>
              <a:gd name="T18" fmla="*/ 114 w 142"/>
              <a:gd name="T19" fmla="*/ 99 h 175"/>
              <a:gd name="T20" fmla="*/ 110 w 142"/>
              <a:gd name="T21" fmla="*/ 99 h 175"/>
              <a:gd name="T22" fmla="*/ 107 w 142"/>
              <a:gd name="T23" fmla="*/ 101 h 175"/>
              <a:gd name="T24" fmla="*/ 106 w 142"/>
              <a:gd name="T25" fmla="*/ 107 h 175"/>
              <a:gd name="T26" fmla="*/ 109 w 142"/>
              <a:gd name="T27" fmla="*/ 107 h 175"/>
              <a:gd name="T28" fmla="*/ 104 w 142"/>
              <a:gd name="T29" fmla="*/ 107 h 175"/>
              <a:gd name="T30" fmla="*/ 101 w 142"/>
              <a:gd name="T31" fmla="*/ 107 h 175"/>
              <a:gd name="T32" fmla="*/ 97 w 142"/>
              <a:gd name="T33" fmla="*/ 107 h 175"/>
              <a:gd name="T34" fmla="*/ 94 w 142"/>
              <a:gd name="T35" fmla="*/ 107 h 175"/>
              <a:gd name="T36" fmla="*/ 91 w 142"/>
              <a:gd name="T37" fmla="*/ 107 h 175"/>
              <a:gd name="T38" fmla="*/ 91 w 142"/>
              <a:gd name="T39" fmla="*/ 102 h 175"/>
              <a:gd name="T40" fmla="*/ 84 w 142"/>
              <a:gd name="T41" fmla="*/ 102 h 175"/>
              <a:gd name="T42" fmla="*/ 101 w 142"/>
              <a:gd name="T43" fmla="*/ 114 h 175"/>
              <a:gd name="T44" fmla="*/ 123 w 142"/>
              <a:gd name="T45" fmla="*/ 109 h 175"/>
              <a:gd name="T46" fmla="*/ 120 w 142"/>
              <a:gd name="T47" fmla="*/ 117 h 175"/>
              <a:gd name="T48" fmla="*/ 138 w 142"/>
              <a:gd name="T49" fmla="*/ 126 h 175"/>
              <a:gd name="T50" fmla="*/ 142 w 142"/>
              <a:gd name="T51" fmla="*/ 139 h 175"/>
              <a:gd name="T52" fmla="*/ 139 w 142"/>
              <a:gd name="T53" fmla="*/ 148 h 175"/>
              <a:gd name="T54" fmla="*/ 136 w 142"/>
              <a:gd name="T55" fmla="*/ 170 h 175"/>
              <a:gd name="T56" fmla="*/ 132 w 142"/>
              <a:gd name="T57" fmla="*/ 168 h 175"/>
              <a:gd name="T58" fmla="*/ 131 w 142"/>
              <a:gd name="T59" fmla="*/ 170 h 175"/>
              <a:gd name="T60" fmla="*/ 128 w 142"/>
              <a:gd name="T61" fmla="*/ 167 h 175"/>
              <a:gd name="T62" fmla="*/ 123 w 142"/>
              <a:gd name="T63" fmla="*/ 167 h 175"/>
              <a:gd name="T64" fmla="*/ 123 w 142"/>
              <a:gd name="T65" fmla="*/ 174 h 175"/>
              <a:gd name="T66" fmla="*/ 104 w 142"/>
              <a:gd name="T67" fmla="*/ 161 h 175"/>
              <a:gd name="T68" fmla="*/ 94 w 142"/>
              <a:gd name="T69" fmla="*/ 165 h 175"/>
              <a:gd name="T70" fmla="*/ 90 w 142"/>
              <a:gd name="T71" fmla="*/ 167 h 175"/>
              <a:gd name="T72" fmla="*/ 88 w 142"/>
              <a:gd name="T73" fmla="*/ 175 h 175"/>
              <a:gd name="T74" fmla="*/ 72 w 142"/>
              <a:gd name="T75" fmla="*/ 171 h 175"/>
              <a:gd name="T76" fmla="*/ 60 w 142"/>
              <a:gd name="T77" fmla="*/ 170 h 175"/>
              <a:gd name="T78" fmla="*/ 56 w 142"/>
              <a:gd name="T79" fmla="*/ 171 h 175"/>
              <a:gd name="T80" fmla="*/ 56 w 142"/>
              <a:gd name="T81" fmla="*/ 143 h 175"/>
              <a:gd name="T82" fmla="*/ 56 w 142"/>
              <a:gd name="T83" fmla="*/ 131 h 175"/>
              <a:gd name="T84" fmla="*/ 53 w 142"/>
              <a:gd name="T85" fmla="*/ 136 h 175"/>
              <a:gd name="T86" fmla="*/ 50 w 142"/>
              <a:gd name="T87" fmla="*/ 136 h 175"/>
              <a:gd name="T88" fmla="*/ 41 w 142"/>
              <a:gd name="T89" fmla="*/ 140 h 175"/>
              <a:gd name="T90" fmla="*/ 40 w 142"/>
              <a:gd name="T91" fmla="*/ 117 h 175"/>
              <a:gd name="T92" fmla="*/ 43 w 142"/>
              <a:gd name="T93" fmla="*/ 96 h 175"/>
              <a:gd name="T94" fmla="*/ 40 w 142"/>
              <a:gd name="T95" fmla="*/ 71 h 175"/>
              <a:gd name="T96" fmla="*/ 38 w 142"/>
              <a:gd name="T97" fmla="*/ 58 h 175"/>
              <a:gd name="T98" fmla="*/ 28 w 142"/>
              <a:gd name="T99" fmla="*/ 55 h 175"/>
              <a:gd name="T100" fmla="*/ 18 w 142"/>
              <a:gd name="T101" fmla="*/ 52 h 175"/>
              <a:gd name="T102" fmla="*/ 0 w 142"/>
              <a:gd name="T103" fmla="*/ 39 h 175"/>
              <a:gd name="T104" fmla="*/ 28 w 142"/>
              <a:gd name="T105" fmla="*/ 24 h 175"/>
              <a:gd name="T106" fmla="*/ 32 w 142"/>
              <a:gd name="T107" fmla="*/ 11 h 175"/>
              <a:gd name="T108" fmla="*/ 29 w 142"/>
              <a:gd name="T109" fmla="*/ 4 h 175"/>
              <a:gd name="T110" fmla="*/ 40 w 142"/>
              <a:gd name="T111" fmla="*/ 7 h 175"/>
              <a:gd name="T112" fmla="*/ 60 w 142"/>
              <a:gd name="T113" fmla="*/ 5 h 175"/>
              <a:gd name="T114" fmla="*/ 92 w 142"/>
              <a:gd name="T115" fmla="*/ 1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12" name="Rectangle 895"/>
          <p:cNvSpPr>
            <a:spLocks noChangeArrowheads="1"/>
          </p:cNvSpPr>
          <p:nvPr/>
        </p:nvSpPr>
        <p:spPr bwMode="auto">
          <a:xfrm rot="21334256">
            <a:off x="5598431" y="3552915"/>
            <a:ext cx="46248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8" name="Rectangle 862"/>
          <p:cNvSpPr>
            <a:spLocks noChangeArrowheads="1"/>
          </p:cNvSpPr>
          <p:nvPr/>
        </p:nvSpPr>
        <p:spPr bwMode="auto">
          <a:xfrm rot="21334256">
            <a:off x="6249765" y="3721993"/>
            <a:ext cx="58408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5" name="Rectangle 953"/>
          <p:cNvSpPr>
            <a:spLocks noChangeArrowheads="1"/>
          </p:cNvSpPr>
          <p:nvPr/>
        </p:nvSpPr>
        <p:spPr bwMode="auto">
          <a:xfrm>
            <a:off x="2570792" y="4459415"/>
            <a:ext cx="677782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Новороссийск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" name="Rectangle 647"/>
          <p:cNvSpPr>
            <a:spLocks noChangeArrowheads="1"/>
          </p:cNvSpPr>
          <p:nvPr/>
        </p:nvSpPr>
        <p:spPr bwMode="auto">
          <a:xfrm rot="21334256">
            <a:off x="3481811" y="1889798"/>
            <a:ext cx="28706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3" name="Rectangle 696"/>
          <p:cNvSpPr>
            <a:spLocks noChangeArrowheads="1"/>
          </p:cNvSpPr>
          <p:nvPr/>
        </p:nvSpPr>
        <p:spPr bwMode="auto">
          <a:xfrm>
            <a:off x="4321749" y="5306360"/>
            <a:ext cx="51033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4" name="Rectangle 806"/>
          <p:cNvSpPr>
            <a:spLocks noChangeArrowheads="1"/>
          </p:cNvSpPr>
          <p:nvPr/>
        </p:nvSpPr>
        <p:spPr bwMode="auto">
          <a:xfrm rot="21334256">
            <a:off x="5084093" y="3146516"/>
            <a:ext cx="56415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6" name="Rectangle 707"/>
          <p:cNvSpPr>
            <a:spLocks noChangeArrowheads="1"/>
          </p:cNvSpPr>
          <p:nvPr/>
        </p:nvSpPr>
        <p:spPr bwMode="auto">
          <a:xfrm rot="21334256">
            <a:off x="5648753" y="2931969"/>
            <a:ext cx="46846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5" name="Rectangle 847"/>
          <p:cNvSpPr>
            <a:spLocks noChangeArrowheads="1"/>
          </p:cNvSpPr>
          <p:nvPr/>
        </p:nvSpPr>
        <p:spPr bwMode="auto">
          <a:xfrm>
            <a:off x="4308486" y="2902536"/>
            <a:ext cx="53225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3" name="Rectangle 904"/>
          <p:cNvSpPr>
            <a:spLocks noChangeArrowheads="1"/>
          </p:cNvSpPr>
          <p:nvPr/>
        </p:nvSpPr>
        <p:spPr bwMode="auto">
          <a:xfrm>
            <a:off x="3387822" y="4885447"/>
            <a:ext cx="56614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Геленджик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2" name="Freeform 282"/>
          <p:cNvSpPr>
            <a:spLocks/>
          </p:cNvSpPr>
          <p:nvPr/>
        </p:nvSpPr>
        <p:spPr bwMode="auto">
          <a:xfrm>
            <a:off x="3947333" y="2995145"/>
            <a:ext cx="909425" cy="779974"/>
          </a:xfrm>
          <a:custGeom>
            <a:avLst/>
            <a:gdLst>
              <a:gd name="T0" fmla="*/ 17 w 243"/>
              <a:gd name="T1" fmla="*/ 10 h 174"/>
              <a:gd name="T2" fmla="*/ 20 w 243"/>
              <a:gd name="T3" fmla="*/ 9 h 174"/>
              <a:gd name="T4" fmla="*/ 25 w 243"/>
              <a:gd name="T5" fmla="*/ 6 h 174"/>
              <a:gd name="T6" fmla="*/ 28 w 243"/>
              <a:gd name="T7" fmla="*/ 6 h 174"/>
              <a:gd name="T8" fmla="*/ 29 w 243"/>
              <a:gd name="T9" fmla="*/ 12 h 174"/>
              <a:gd name="T10" fmla="*/ 36 w 243"/>
              <a:gd name="T11" fmla="*/ 10 h 174"/>
              <a:gd name="T12" fmla="*/ 38 w 243"/>
              <a:gd name="T13" fmla="*/ 12 h 174"/>
              <a:gd name="T14" fmla="*/ 41 w 243"/>
              <a:gd name="T15" fmla="*/ 12 h 174"/>
              <a:gd name="T16" fmla="*/ 42 w 243"/>
              <a:gd name="T17" fmla="*/ 4 h 174"/>
              <a:gd name="T18" fmla="*/ 50 w 243"/>
              <a:gd name="T19" fmla="*/ 6 h 174"/>
              <a:gd name="T20" fmla="*/ 50 w 243"/>
              <a:gd name="T21" fmla="*/ 9 h 174"/>
              <a:gd name="T22" fmla="*/ 51 w 243"/>
              <a:gd name="T23" fmla="*/ 13 h 174"/>
              <a:gd name="T24" fmla="*/ 55 w 243"/>
              <a:gd name="T25" fmla="*/ 0 h 174"/>
              <a:gd name="T26" fmla="*/ 102 w 243"/>
              <a:gd name="T27" fmla="*/ 25 h 174"/>
              <a:gd name="T28" fmla="*/ 143 w 243"/>
              <a:gd name="T29" fmla="*/ 26 h 174"/>
              <a:gd name="T30" fmla="*/ 149 w 243"/>
              <a:gd name="T31" fmla="*/ 32 h 174"/>
              <a:gd name="T32" fmla="*/ 168 w 243"/>
              <a:gd name="T33" fmla="*/ 28 h 174"/>
              <a:gd name="T34" fmla="*/ 165 w 243"/>
              <a:gd name="T35" fmla="*/ 15 h 174"/>
              <a:gd name="T36" fmla="*/ 174 w 243"/>
              <a:gd name="T37" fmla="*/ 21 h 174"/>
              <a:gd name="T38" fmla="*/ 201 w 243"/>
              <a:gd name="T39" fmla="*/ 26 h 174"/>
              <a:gd name="T40" fmla="*/ 230 w 243"/>
              <a:gd name="T41" fmla="*/ 28 h 174"/>
              <a:gd name="T42" fmla="*/ 242 w 243"/>
              <a:gd name="T43" fmla="*/ 34 h 174"/>
              <a:gd name="T44" fmla="*/ 239 w 243"/>
              <a:gd name="T45" fmla="*/ 48 h 174"/>
              <a:gd name="T46" fmla="*/ 242 w 243"/>
              <a:gd name="T47" fmla="*/ 56 h 174"/>
              <a:gd name="T48" fmla="*/ 231 w 243"/>
              <a:gd name="T49" fmla="*/ 63 h 174"/>
              <a:gd name="T50" fmla="*/ 220 w 243"/>
              <a:gd name="T51" fmla="*/ 60 h 174"/>
              <a:gd name="T52" fmla="*/ 198 w 243"/>
              <a:gd name="T53" fmla="*/ 57 h 174"/>
              <a:gd name="T54" fmla="*/ 196 w 243"/>
              <a:gd name="T55" fmla="*/ 63 h 174"/>
              <a:gd name="T56" fmla="*/ 192 w 243"/>
              <a:gd name="T57" fmla="*/ 67 h 174"/>
              <a:gd name="T58" fmla="*/ 187 w 243"/>
              <a:gd name="T59" fmla="*/ 69 h 174"/>
              <a:gd name="T60" fmla="*/ 186 w 243"/>
              <a:gd name="T61" fmla="*/ 70 h 174"/>
              <a:gd name="T62" fmla="*/ 182 w 243"/>
              <a:gd name="T63" fmla="*/ 73 h 174"/>
              <a:gd name="T64" fmla="*/ 177 w 243"/>
              <a:gd name="T65" fmla="*/ 76 h 174"/>
              <a:gd name="T66" fmla="*/ 176 w 243"/>
              <a:gd name="T67" fmla="*/ 73 h 174"/>
              <a:gd name="T68" fmla="*/ 173 w 243"/>
              <a:gd name="T69" fmla="*/ 73 h 174"/>
              <a:gd name="T70" fmla="*/ 170 w 243"/>
              <a:gd name="T71" fmla="*/ 79 h 174"/>
              <a:gd name="T72" fmla="*/ 171 w 243"/>
              <a:gd name="T73" fmla="*/ 86 h 174"/>
              <a:gd name="T74" fmla="*/ 167 w 243"/>
              <a:gd name="T75" fmla="*/ 86 h 174"/>
              <a:gd name="T76" fmla="*/ 164 w 243"/>
              <a:gd name="T77" fmla="*/ 86 h 174"/>
              <a:gd name="T78" fmla="*/ 155 w 243"/>
              <a:gd name="T79" fmla="*/ 123 h 174"/>
              <a:gd name="T80" fmla="*/ 158 w 243"/>
              <a:gd name="T81" fmla="*/ 169 h 174"/>
              <a:gd name="T82" fmla="*/ 145 w 243"/>
              <a:gd name="T83" fmla="*/ 169 h 174"/>
              <a:gd name="T84" fmla="*/ 139 w 243"/>
              <a:gd name="T85" fmla="*/ 171 h 174"/>
              <a:gd name="T86" fmla="*/ 104 w 243"/>
              <a:gd name="T87" fmla="*/ 170 h 174"/>
              <a:gd name="T88" fmla="*/ 80 w 243"/>
              <a:gd name="T89" fmla="*/ 157 h 174"/>
              <a:gd name="T90" fmla="*/ 80 w 243"/>
              <a:gd name="T91" fmla="*/ 147 h 174"/>
              <a:gd name="T92" fmla="*/ 66 w 243"/>
              <a:gd name="T93" fmla="*/ 144 h 174"/>
              <a:gd name="T94" fmla="*/ 55 w 243"/>
              <a:gd name="T95" fmla="*/ 107 h 174"/>
              <a:gd name="T96" fmla="*/ 6 w 243"/>
              <a:gd name="T97" fmla="*/ 75 h 174"/>
              <a:gd name="T98" fmla="*/ 22 w 243"/>
              <a:gd name="T99" fmla="*/ 53 h 174"/>
              <a:gd name="T100" fmla="*/ 25 w 243"/>
              <a:gd name="T101" fmla="*/ 40 h 174"/>
              <a:gd name="T102" fmla="*/ 23 w 243"/>
              <a:gd name="T103" fmla="*/ 35 h 174"/>
              <a:gd name="T104" fmla="*/ 14 w 243"/>
              <a:gd name="T105" fmla="*/ 28 h 174"/>
              <a:gd name="T106" fmla="*/ 13 w 243"/>
              <a:gd name="T107" fmla="*/ 26 h 174"/>
              <a:gd name="T108" fmla="*/ 7 w 243"/>
              <a:gd name="T109" fmla="*/ 22 h 174"/>
              <a:gd name="T110" fmla="*/ 4 w 243"/>
              <a:gd name="T111" fmla="*/ 13 h 174"/>
              <a:gd name="T112" fmla="*/ 0 w 243"/>
              <a:gd name="T113" fmla="*/ 7 h 174"/>
              <a:gd name="T114" fmla="*/ 4 w 243"/>
              <a:gd name="T115" fmla="*/ 3 h 174"/>
              <a:gd name="T116" fmla="*/ 7 w 243"/>
              <a:gd name="T117" fmla="*/ 6 h 174"/>
              <a:gd name="T118" fmla="*/ 13 w 243"/>
              <a:gd name="T119" fmla="*/ 3 h 174"/>
              <a:gd name="T120" fmla="*/ 14 w 243"/>
              <a:gd name="T121" fmla="*/ 3 h 174"/>
              <a:gd name="T122" fmla="*/ 14 w 243"/>
              <a:gd name="T123" fmla="*/ 6 h 174"/>
              <a:gd name="T124" fmla="*/ 16 w 243"/>
              <a:gd name="T125" fmla="*/ 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96" name="Rectangle 821"/>
          <p:cNvSpPr>
            <a:spLocks noChangeArrowheads="1"/>
          </p:cNvSpPr>
          <p:nvPr/>
        </p:nvSpPr>
        <p:spPr bwMode="auto">
          <a:xfrm rot="21334256">
            <a:off x="4116502" y="3258131"/>
            <a:ext cx="548206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5" name="Rectangle 704"/>
          <p:cNvSpPr>
            <a:spLocks noChangeArrowheads="1"/>
          </p:cNvSpPr>
          <p:nvPr/>
        </p:nvSpPr>
        <p:spPr bwMode="auto">
          <a:xfrm rot="21334256">
            <a:off x="4458217" y="3825257"/>
            <a:ext cx="33889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4" name="Rectangle 845"/>
          <p:cNvSpPr>
            <a:spLocks noChangeArrowheads="1"/>
          </p:cNvSpPr>
          <p:nvPr/>
        </p:nvSpPr>
        <p:spPr bwMode="auto">
          <a:xfrm>
            <a:off x="2363775" y="4129269"/>
            <a:ext cx="334903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Анапа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Rectangle 708"/>
          <p:cNvSpPr>
            <a:spLocks noChangeArrowheads="1"/>
          </p:cNvSpPr>
          <p:nvPr/>
        </p:nvSpPr>
        <p:spPr bwMode="auto">
          <a:xfrm>
            <a:off x="3469292" y="4310214"/>
            <a:ext cx="38274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Freeform 266"/>
          <p:cNvSpPr>
            <a:spLocks/>
          </p:cNvSpPr>
          <p:nvPr/>
        </p:nvSpPr>
        <p:spPr bwMode="auto">
          <a:xfrm rot="21301192">
            <a:off x="5937153" y="4608606"/>
            <a:ext cx="723337" cy="1845849"/>
          </a:xfrm>
          <a:custGeom>
            <a:avLst/>
            <a:gdLst>
              <a:gd name="T0" fmla="*/ 76 w 187"/>
              <a:gd name="T1" fmla="*/ 0 h 517"/>
              <a:gd name="T2" fmla="*/ 89 w 187"/>
              <a:gd name="T3" fmla="*/ 10 h 517"/>
              <a:gd name="T4" fmla="*/ 88 w 187"/>
              <a:gd name="T5" fmla="*/ 45 h 517"/>
              <a:gd name="T6" fmla="*/ 107 w 187"/>
              <a:gd name="T7" fmla="*/ 52 h 517"/>
              <a:gd name="T8" fmla="*/ 111 w 187"/>
              <a:gd name="T9" fmla="*/ 79 h 517"/>
              <a:gd name="T10" fmla="*/ 111 w 187"/>
              <a:gd name="T11" fmla="*/ 96 h 517"/>
              <a:gd name="T12" fmla="*/ 114 w 187"/>
              <a:gd name="T13" fmla="*/ 110 h 517"/>
              <a:gd name="T14" fmla="*/ 115 w 187"/>
              <a:gd name="T15" fmla="*/ 114 h 517"/>
              <a:gd name="T16" fmla="*/ 99 w 187"/>
              <a:gd name="T17" fmla="*/ 118 h 517"/>
              <a:gd name="T18" fmla="*/ 117 w 187"/>
              <a:gd name="T19" fmla="*/ 126 h 517"/>
              <a:gd name="T20" fmla="*/ 143 w 187"/>
              <a:gd name="T21" fmla="*/ 133 h 517"/>
              <a:gd name="T22" fmla="*/ 152 w 187"/>
              <a:gd name="T23" fmla="*/ 148 h 517"/>
              <a:gd name="T24" fmla="*/ 162 w 187"/>
              <a:gd name="T25" fmla="*/ 167 h 517"/>
              <a:gd name="T26" fmla="*/ 165 w 187"/>
              <a:gd name="T27" fmla="*/ 183 h 517"/>
              <a:gd name="T28" fmla="*/ 177 w 187"/>
              <a:gd name="T29" fmla="*/ 202 h 517"/>
              <a:gd name="T30" fmla="*/ 170 w 187"/>
              <a:gd name="T31" fmla="*/ 236 h 517"/>
              <a:gd name="T32" fmla="*/ 178 w 187"/>
              <a:gd name="T33" fmla="*/ 265 h 517"/>
              <a:gd name="T34" fmla="*/ 174 w 187"/>
              <a:gd name="T35" fmla="*/ 283 h 517"/>
              <a:gd name="T36" fmla="*/ 187 w 187"/>
              <a:gd name="T37" fmla="*/ 284 h 517"/>
              <a:gd name="T38" fmla="*/ 177 w 187"/>
              <a:gd name="T39" fmla="*/ 287 h 517"/>
              <a:gd name="T40" fmla="*/ 181 w 187"/>
              <a:gd name="T41" fmla="*/ 302 h 517"/>
              <a:gd name="T42" fmla="*/ 180 w 187"/>
              <a:gd name="T43" fmla="*/ 321 h 517"/>
              <a:gd name="T44" fmla="*/ 168 w 187"/>
              <a:gd name="T45" fmla="*/ 338 h 517"/>
              <a:gd name="T46" fmla="*/ 156 w 187"/>
              <a:gd name="T47" fmla="*/ 348 h 517"/>
              <a:gd name="T48" fmla="*/ 134 w 187"/>
              <a:gd name="T49" fmla="*/ 367 h 517"/>
              <a:gd name="T50" fmla="*/ 120 w 187"/>
              <a:gd name="T51" fmla="*/ 400 h 517"/>
              <a:gd name="T52" fmla="*/ 123 w 187"/>
              <a:gd name="T53" fmla="*/ 426 h 517"/>
              <a:gd name="T54" fmla="*/ 102 w 187"/>
              <a:gd name="T55" fmla="*/ 436 h 517"/>
              <a:gd name="T56" fmla="*/ 105 w 187"/>
              <a:gd name="T57" fmla="*/ 467 h 517"/>
              <a:gd name="T58" fmla="*/ 112 w 187"/>
              <a:gd name="T59" fmla="*/ 491 h 517"/>
              <a:gd name="T60" fmla="*/ 108 w 187"/>
              <a:gd name="T61" fmla="*/ 511 h 517"/>
              <a:gd name="T62" fmla="*/ 104 w 187"/>
              <a:gd name="T63" fmla="*/ 514 h 517"/>
              <a:gd name="T64" fmla="*/ 89 w 187"/>
              <a:gd name="T65" fmla="*/ 499 h 517"/>
              <a:gd name="T66" fmla="*/ 58 w 187"/>
              <a:gd name="T67" fmla="*/ 477 h 517"/>
              <a:gd name="T68" fmla="*/ 33 w 187"/>
              <a:gd name="T69" fmla="*/ 464 h 517"/>
              <a:gd name="T70" fmla="*/ 29 w 187"/>
              <a:gd name="T71" fmla="*/ 444 h 517"/>
              <a:gd name="T72" fmla="*/ 4 w 187"/>
              <a:gd name="T73" fmla="*/ 425 h 517"/>
              <a:gd name="T74" fmla="*/ 7 w 187"/>
              <a:gd name="T75" fmla="*/ 411 h 517"/>
              <a:gd name="T76" fmla="*/ 20 w 187"/>
              <a:gd name="T77" fmla="*/ 373 h 517"/>
              <a:gd name="T78" fmla="*/ 42 w 187"/>
              <a:gd name="T79" fmla="*/ 328 h 517"/>
              <a:gd name="T80" fmla="*/ 30 w 187"/>
              <a:gd name="T81" fmla="*/ 303 h 517"/>
              <a:gd name="T82" fmla="*/ 32 w 187"/>
              <a:gd name="T83" fmla="*/ 269 h 517"/>
              <a:gd name="T84" fmla="*/ 27 w 187"/>
              <a:gd name="T85" fmla="*/ 243 h 517"/>
              <a:gd name="T86" fmla="*/ 27 w 187"/>
              <a:gd name="T87" fmla="*/ 230 h 517"/>
              <a:gd name="T88" fmla="*/ 19 w 187"/>
              <a:gd name="T89" fmla="*/ 219 h 517"/>
              <a:gd name="T90" fmla="*/ 20 w 187"/>
              <a:gd name="T91" fmla="*/ 208 h 517"/>
              <a:gd name="T92" fmla="*/ 48 w 187"/>
              <a:gd name="T93" fmla="*/ 189 h 517"/>
              <a:gd name="T94" fmla="*/ 47 w 187"/>
              <a:gd name="T95" fmla="*/ 156 h 517"/>
              <a:gd name="T96" fmla="*/ 36 w 187"/>
              <a:gd name="T97" fmla="*/ 136 h 517"/>
              <a:gd name="T98" fmla="*/ 32 w 187"/>
              <a:gd name="T99" fmla="*/ 118 h 517"/>
              <a:gd name="T100" fmla="*/ 33 w 187"/>
              <a:gd name="T101" fmla="*/ 110 h 517"/>
              <a:gd name="T102" fmla="*/ 38 w 187"/>
              <a:gd name="T103" fmla="*/ 95 h 517"/>
              <a:gd name="T104" fmla="*/ 26 w 187"/>
              <a:gd name="T105" fmla="*/ 76 h 517"/>
              <a:gd name="T106" fmla="*/ 23 w 187"/>
              <a:gd name="T107" fmla="*/ 64 h 517"/>
              <a:gd name="T108" fmla="*/ 19 w 187"/>
              <a:gd name="T109" fmla="*/ 50 h 517"/>
              <a:gd name="T110" fmla="*/ 26 w 187"/>
              <a:gd name="T111" fmla="*/ 39 h 517"/>
              <a:gd name="T112" fmla="*/ 33 w 187"/>
              <a:gd name="T113" fmla="*/ 33 h 517"/>
              <a:gd name="T114" fmla="*/ 27 w 187"/>
              <a:gd name="T115" fmla="*/ 26 h 517"/>
              <a:gd name="T116" fmla="*/ 30 w 187"/>
              <a:gd name="T117" fmla="*/ 17 h 517"/>
              <a:gd name="T118" fmla="*/ 42 w 187"/>
              <a:gd name="T119" fmla="*/ 11 h 517"/>
              <a:gd name="T120" fmla="*/ 5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147" name="Rectangle 718"/>
          <p:cNvSpPr>
            <a:spLocks noChangeArrowheads="1"/>
          </p:cNvSpPr>
          <p:nvPr/>
        </p:nvSpPr>
        <p:spPr bwMode="auto">
          <a:xfrm>
            <a:off x="5973070" y="5349785"/>
            <a:ext cx="691194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Мостовский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" name="Rectangle 766"/>
          <p:cNvSpPr>
            <a:spLocks noChangeArrowheads="1"/>
          </p:cNvSpPr>
          <p:nvPr/>
        </p:nvSpPr>
        <p:spPr bwMode="auto">
          <a:xfrm rot="21334256">
            <a:off x="6102731" y="4150066"/>
            <a:ext cx="56415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4" name="Rectangle 703"/>
          <p:cNvSpPr>
            <a:spLocks noChangeArrowheads="1"/>
          </p:cNvSpPr>
          <p:nvPr/>
        </p:nvSpPr>
        <p:spPr bwMode="auto">
          <a:xfrm>
            <a:off x="2249362" y="3835252"/>
            <a:ext cx="40075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</a:p>
        </p:txBody>
      </p:sp>
      <p:sp>
        <p:nvSpPr>
          <p:cNvPr id="407" name="Rectangle 860"/>
          <p:cNvSpPr>
            <a:spLocks noChangeArrowheads="1"/>
          </p:cNvSpPr>
          <p:nvPr/>
        </p:nvSpPr>
        <p:spPr bwMode="auto">
          <a:xfrm rot="21334256">
            <a:off x="3847056" y="1748129"/>
            <a:ext cx="66762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xmlns="" id="{6E2832D7-E51F-488F-9A4C-96046FB84C54}"/>
              </a:ext>
            </a:extLst>
          </p:cNvPr>
          <p:cNvSpPr txBox="1"/>
          <p:nvPr/>
        </p:nvSpPr>
        <p:spPr>
          <a:xfrm>
            <a:off x="6646169" y="5970575"/>
            <a:ext cx="1762632" cy="369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/>
              <a:t>КАРАЧАЕВО-ЧЕРКЕССКАЯ</a:t>
            </a:r>
          </a:p>
          <a:p>
            <a:pPr algn="ctr"/>
            <a:r>
              <a:rPr lang="ru-RU" sz="900" dirty="0"/>
              <a:t>РЕСПУБЛИКА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xmlns="" id="{882C0ECD-3995-45E2-A2FC-4A6B65633E71}"/>
              </a:ext>
            </a:extLst>
          </p:cNvPr>
          <p:cNvSpPr txBox="1"/>
          <p:nvPr/>
        </p:nvSpPr>
        <p:spPr>
          <a:xfrm>
            <a:off x="5873478" y="6435223"/>
            <a:ext cx="787822" cy="2311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/>
              <a:t>АБХАЗИЯ</a:t>
            </a:r>
          </a:p>
        </p:txBody>
      </p:sp>
      <p:sp>
        <p:nvSpPr>
          <p:cNvPr id="219" name="Скругленный прямоугольник 218"/>
          <p:cNvSpPr/>
          <p:nvPr/>
        </p:nvSpPr>
        <p:spPr>
          <a:xfrm>
            <a:off x="2739920" y="7708563"/>
            <a:ext cx="4103129" cy="893934"/>
          </a:xfrm>
          <a:prstGeom prst="roundRect">
            <a:avLst>
              <a:gd name="adj" fmla="val 12565"/>
            </a:avLst>
          </a:prstGeom>
          <a:solidFill>
            <a:srgbClr val="FFC000">
              <a:alpha val="85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вероятность возникновения происшествий, связанных с: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порывами  линий связи  и электропередачи, повалом деревьев;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обрушением 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слабозакрепленных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конструкций,  повреждением  кровли зданий;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работы систем жизнеобеспечения населения;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в работе всех видов транспорта;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затруднением движения и образованием заторов на автодорогах федерального и регионального значения, увеличением ДТП.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0A5F44ED-24B1-4D06-BABC-26B4BAAC7434}"/>
              </a:ext>
            </a:extLst>
          </p:cNvPr>
          <p:cNvSpPr txBox="1"/>
          <p:nvPr/>
        </p:nvSpPr>
        <p:spPr>
          <a:xfrm>
            <a:off x="7657473" y="5481275"/>
            <a:ext cx="891860" cy="23080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lIns="68555" tIns="34277" rIns="68555" bIns="34277" rtlCol="0">
            <a:spAutoFit/>
          </a:bodyPr>
          <a:lstStyle/>
          <a:p>
            <a:r>
              <a:rPr lang="ru-RU" sz="1050" dirty="0"/>
              <a:t>Черное море</a:t>
            </a:r>
          </a:p>
        </p:txBody>
      </p:sp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8001001" y="-1611313"/>
            <a:ext cx="2491979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6180090" y="6613989"/>
            <a:ext cx="2491979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245" name="Полилиния 244"/>
          <p:cNvSpPr>
            <a:spLocks/>
          </p:cNvSpPr>
          <p:nvPr/>
        </p:nvSpPr>
        <p:spPr bwMode="auto">
          <a:xfrm rot="21334256">
            <a:off x="16003002" y="3932256"/>
            <a:ext cx="624483" cy="93228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6" name="Полилиния 245"/>
          <p:cNvSpPr>
            <a:spLocks/>
          </p:cNvSpPr>
          <p:nvPr/>
        </p:nvSpPr>
        <p:spPr bwMode="auto">
          <a:xfrm rot="21334256">
            <a:off x="16306203" y="3751901"/>
            <a:ext cx="624483" cy="392368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7" name="Freeform 245"/>
          <p:cNvSpPr>
            <a:spLocks/>
          </p:cNvSpPr>
          <p:nvPr/>
        </p:nvSpPr>
        <p:spPr bwMode="auto">
          <a:xfrm rot="21334256">
            <a:off x="15624726" y="3807235"/>
            <a:ext cx="601099" cy="932280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8" name="Freeform 246"/>
          <p:cNvSpPr>
            <a:spLocks noEditPoints="1"/>
          </p:cNvSpPr>
          <p:nvPr/>
        </p:nvSpPr>
        <p:spPr bwMode="auto">
          <a:xfrm rot="21334256">
            <a:off x="14663481" y="3801563"/>
            <a:ext cx="687757" cy="708535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9" name="Freeform 247"/>
          <p:cNvSpPr>
            <a:spLocks/>
          </p:cNvSpPr>
          <p:nvPr/>
        </p:nvSpPr>
        <p:spPr bwMode="auto">
          <a:xfrm rot="21334256">
            <a:off x="16826820" y="4608206"/>
            <a:ext cx="768912" cy="1118735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3" name="Freeform 248"/>
          <p:cNvSpPr>
            <a:spLocks/>
          </p:cNvSpPr>
          <p:nvPr/>
        </p:nvSpPr>
        <p:spPr bwMode="auto">
          <a:xfrm rot="21334256">
            <a:off x="17945320" y="2098722"/>
            <a:ext cx="703986" cy="95822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4" name="Freeform 249"/>
          <p:cNvSpPr>
            <a:spLocks/>
          </p:cNvSpPr>
          <p:nvPr/>
        </p:nvSpPr>
        <p:spPr bwMode="auto">
          <a:xfrm rot="21334256">
            <a:off x="17017996" y="3945528"/>
            <a:ext cx="507564" cy="898232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55" name="Freeform 250"/>
          <p:cNvSpPr>
            <a:spLocks/>
          </p:cNvSpPr>
          <p:nvPr/>
        </p:nvSpPr>
        <p:spPr bwMode="auto">
          <a:xfrm rot="21334256">
            <a:off x="16198342" y="2543485"/>
            <a:ext cx="845941" cy="483163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" name="Freeform 251"/>
          <p:cNvSpPr>
            <a:spLocks/>
          </p:cNvSpPr>
          <p:nvPr/>
        </p:nvSpPr>
        <p:spPr bwMode="auto">
          <a:xfrm rot="21334256">
            <a:off x="17046938" y="2698721"/>
            <a:ext cx="581842" cy="755552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7" name="Freeform 252"/>
          <p:cNvSpPr>
            <a:spLocks/>
          </p:cNvSpPr>
          <p:nvPr/>
        </p:nvSpPr>
        <p:spPr bwMode="auto">
          <a:xfrm rot="21334256">
            <a:off x="17690799" y="3425088"/>
            <a:ext cx="740026" cy="578827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8" name="Freeform 253"/>
          <p:cNvSpPr>
            <a:spLocks/>
          </p:cNvSpPr>
          <p:nvPr/>
        </p:nvSpPr>
        <p:spPr bwMode="auto">
          <a:xfrm rot="21334256">
            <a:off x="16265490" y="3428431"/>
            <a:ext cx="782666" cy="565855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9" name="Freeform 254"/>
          <p:cNvSpPr>
            <a:spLocks noEditPoints="1"/>
          </p:cNvSpPr>
          <p:nvPr/>
        </p:nvSpPr>
        <p:spPr bwMode="auto">
          <a:xfrm rot="21334256">
            <a:off x="15366468" y="1245189"/>
            <a:ext cx="810177" cy="1138192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0" name="Freeform 255"/>
          <p:cNvSpPr>
            <a:spLocks noEditPoints="1"/>
          </p:cNvSpPr>
          <p:nvPr/>
        </p:nvSpPr>
        <p:spPr bwMode="auto">
          <a:xfrm rot="21334256">
            <a:off x="17683576" y="3038075"/>
            <a:ext cx="678128" cy="496135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1" name="Freeform 256"/>
          <p:cNvSpPr>
            <a:spLocks/>
          </p:cNvSpPr>
          <p:nvPr/>
        </p:nvSpPr>
        <p:spPr bwMode="auto">
          <a:xfrm rot="21334256">
            <a:off x="15617256" y="2870929"/>
            <a:ext cx="825308" cy="834999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2" name="Freeform 257"/>
          <p:cNvSpPr>
            <a:spLocks/>
          </p:cNvSpPr>
          <p:nvPr/>
        </p:nvSpPr>
        <p:spPr bwMode="auto">
          <a:xfrm rot="21334256">
            <a:off x="16132680" y="1947692"/>
            <a:ext cx="892708" cy="838241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3" name="Freeform 258"/>
          <p:cNvSpPr>
            <a:spLocks/>
          </p:cNvSpPr>
          <p:nvPr/>
        </p:nvSpPr>
        <p:spPr bwMode="auto">
          <a:xfrm rot="21334256">
            <a:off x="15985594" y="3022209"/>
            <a:ext cx="504814" cy="768523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4" name="Freeform 259"/>
          <p:cNvSpPr>
            <a:spLocks/>
          </p:cNvSpPr>
          <p:nvPr/>
        </p:nvSpPr>
        <p:spPr bwMode="auto">
          <a:xfrm rot="21334256">
            <a:off x="15697226" y="3159902"/>
            <a:ext cx="678128" cy="869047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" name="Freeform 260"/>
          <p:cNvSpPr>
            <a:spLocks/>
          </p:cNvSpPr>
          <p:nvPr/>
        </p:nvSpPr>
        <p:spPr bwMode="auto">
          <a:xfrm rot="21334256">
            <a:off x="17146457" y="1663707"/>
            <a:ext cx="689132" cy="598283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6" name="Freeform 261"/>
          <p:cNvSpPr>
            <a:spLocks/>
          </p:cNvSpPr>
          <p:nvPr/>
        </p:nvSpPr>
        <p:spPr bwMode="auto">
          <a:xfrm rot="21334256">
            <a:off x="15188060" y="3785627"/>
            <a:ext cx="702887" cy="708533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7" name="Freeform 262"/>
          <p:cNvSpPr>
            <a:spLocks/>
          </p:cNvSpPr>
          <p:nvPr/>
        </p:nvSpPr>
        <p:spPr bwMode="auto">
          <a:xfrm rot="21334256">
            <a:off x="17587500" y="3731366"/>
            <a:ext cx="832186" cy="818785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8" name="Freeform 263"/>
          <p:cNvSpPr>
            <a:spLocks/>
          </p:cNvSpPr>
          <p:nvPr/>
        </p:nvSpPr>
        <p:spPr bwMode="auto">
          <a:xfrm rot="21334256">
            <a:off x="16772947" y="1308134"/>
            <a:ext cx="801925" cy="787980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9" name="Freeform 264"/>
          <p:cNvSpPr>
            <a:spLocks noEditPoints="1"/>
          </p:cNvSpPr>
          <p:nvPr/>
        </p:nvSpPr>
        <p:spPr bwMode="auto">
          <a:xfrm rot="21334256">
            <a:off x="18135749" y="4379624"/>
            <a:ext cx="496560" cy="1091173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0" name="Freeform 265"/>
          <p:cNvSpPr>
            <a:spLocks noEditPoints="1"/>
          </p:cNvSpPr>
          <p:nvPr/>
        </p:nvSpPr>
        <p:spPr bwMode="auto">
          <a:xfrm rot="21334256">
            <a:off x="16644124" y="1874361"/>
            <a:ext cx="606601" cy="702048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1" name="Freeform 266"/>
          <p:cNvSpPr>
            <a:spLocks/>
          </p:cNvSpPr>
          <p:nvPr/>
        </p:nvSpPr>
        <p:spPr bwMode="auto">
          <a:xfrm rot="21334256">
            <a:off x="17811988" y="4434955"/>
            <a:ext cx="579092" cy="1882396"/>
          </a:xfrm>
          <a:custGeom>
            <a:avLst/>
            <a:gdLst>
              <a:gd name="T0" fmla="*/ 2147483647 w 187"/>
              <a:gd name="T1" fmla="*/ 0 h 517"/>
              <a:gd name="T2" fmla="*/ 2147483647 w 187"/>
              <a:gd name="T3" fmla="*/ 2147483647 h 517"/>
              <a:gd name="T4" fmla="*/ 2147483647 w 187"/>
              <a:gd name="T5" fmla="*/ 2147483647 h 517"/>
              <a:gd name="T6" fmla="*/ 2147483647 w 187"/>
              <a:gd name="T7" fmla="*/ 2147483647 h 517"/>
              <a:gd name="T8" fmla="*/ 2147483647 w 187"/>
              <a:gd name="T9" fmla="*/ 2147483647 h 517"/>
              <a:gd name="T10" fmla="*/ 2147483647 w 187"/>
              <a:gd name="T11" fmla="*/ 2147483647 h 517"/>
              <a:gd name="T12" fmla="*/ 2147483647 w 187"/>
              <a:gd name="T13" fmla="*/ 2147483647 h 517"/>
              <a:gd name="T14" fmla="*/ 2147483647 w 187"/>
              <a:gd name="T15" fmla="*/ 2147483647 h 517"/>
              <a:gd name="T16" fmla="*/ 2147483647 w 187"/>
              <a:gd name="T17" fmla="*/ 2147483647 h 517"/>
              <a:gd name="T18" fmla="*/ 2147483647 w 187"/>
              <a:gd name="T19" fmla="*/ 2147483647 h 517"/>
              <a:gd name="T20" fmla="*/ 2147483647 w 187"/>
              <a:gd name="T21" fmla="*/ 2147483647 h 517"/>
              <a:gd name="T22" fmla="*/ 2147483647 w 187"/>
              <a:gd name="T23" fmla="*/ 2147483647 h 517"/>
              <a:gd name="T24" fmla="*/ 2147483647 w 187"/>
              <a:gd name="T25" fmla="*/ 2147483647 h 517"/>
              <a:gd name="T26" fmla="*/ 2147483647 w 187"/>
              <a:gd name="T27" fmla="*/ 2147483647 h 517"/>
              <a:gd name="T28" fmla="*/ 2147483647 w 187"/>
              <a:gd name="T29" fmla="*/ 2147483647 h 517"/>
              <a:gd name="T30" fmla="*/ 2147483647 w 187"/>
              <a:gd name="T31" fmla="*/ 2147483647 h 517"/>
              <a:gd name="T32" fmla="*/ 2147483647 w 187"/>
              <a:gd name="T33" fmla="*/ 2147483647 h 517"/>
              <a:gd name="T34" fmla="*/ 2147483647 w 187"/>
              <a:gd name="T35" fmla="*/ 2147483647 h 517"/>
              <a:gd name="T36" fmla="*/ 2147483647 w 187"/>
              <a:gd name="T37" fmla="*/ 2147483647 h 517"/>
              <a:gd name="T38" fmla="*/ 2147483647 w 187"/>
              <a:gd name="T39" fmla="*/ 2147483647 h 517"/>
              <a:gd name="T40" fmla="*/ 2147483647 w 187"/>
              <a:gd name="T41" fmla="*/ 2147483647 h 517"/>
              <a:gd name="T42" fmla="*/ 2147483647 w 187"/>
              <a:gd name="T43" fmla="*/ 2147483647 h 517"/>
              <a:gd name="T44" fmla="*/ 2147483647 w 187"/>
              <a:gd name="T45" fmla="*/ 2147483647 h 517"/>
              <a:gd name="T46" fmla="*/ 2147483647 w 187"/>
              <a:gd name="T47" fmla="*/ 2147483647 h 517"/>
              <a:gd name="T48" fmla="*/ 2147483647 w 187"/>
              <a:gd name="T49" fmla="*/ 2147483647 h 517"/>
              <a:gd name="T50" fmla="*/ 2147483647 w 187"/>
              <a:gd name="T51" fmla="*/ 2147483647 h 517"/>
              <a:gd name="T52" fmla="*/ 2147483647 w 187"/>
              <a:gd name="T53" fmla="*/ 2147483647 h 517"/>
              <a:gd name="T54" fmla="*/ 2147483647 w 187"/>
              <a:gd name="T55" fmla="*/ 2147483647 h 517"/>
              <a:gd name="T56" fmla="*/ 2147483647 w 187"/>
              <a:gd name="T57" fmla="*/ 2147483647 h 517"/>
              <a:gd name="T58" fmla="*/ 2147483647 w 187"/>
              <a:gd name="T59" fmla="*/ 2147483647 h 517"/>
              <a:gd name="T60" fmla="*/ 2147483647 w 187"/>
              <a:gd name="T61" fmla="*/ 2147483647 h 517"/>
              <a:gd name="T62" fmla="*/ 2147483647 w 187"/>
              <a:gd name="T63" fmla="*/ 2147483647 h 517"/>
              <a:gd name="T64" fmla="*/ 2147483647 w 187"/>
              <a:gd name="T65" fmla="*/ 2147483647 h 517"/>
              <a:gd name="T66" fmla="*/ 2147483647 w 187"/>
              <a:gd name="T67" fmla="*/ 2147483647 h 517"/>
              <a:gd name="T68" fmla="*/ 2147483647 w 187"/>
              <a:gd name="T69" fmla="*/ 2147483647 h 517"/>
              <a:gd name="T70" fmla="*/ 2147483647 w 187"/>
              <a:gd name="T71" fmla="*/ 2147483647 h 517"/>
              <a:gd name="T72" fmla="*/ 2147483647 w 187"/>
              <a:gd name="T73" fmla="*/ 2147483647 h 517"/>
              <a:gd name="T74" fmla="*/ 2147483647 w 187"/>
              <a:gd name="T75" fmla="*/ 2147483647 h 517"/>
              <a:gd name="T76" fmla="*/ 2147483647 w 187"/>
              <a:gd name="T77" fmla="*/ 2147483647 h 517"/>
              <a:gd name="T78" fmla="*/ 2147483647 w 187"/>
              <a:gd name="T79" fmla="*/ 2147483647 h 517"/>
              <a:gd name="T80" fmla="*/ 2147483647 w 187"/>
              <a:gd name="T81" fmla="*/ 2147483647 h 517"/>
              <a:gd name="T82" fmla="*/ 2147483647 w 187"/>
              <a:gd name="T83" fmla="*/ 2147483647 h 517"/>
              <a:gd name="T84" fmla="*/ 2147483647 w 187"/>
              <a:gd name="T85" fmla="*/ 2147483647 h 517"/>
              <a:gd name="T86" fmla="*/ 2147483647 w 187"/>
              <a:gd name="T87" fmla="*/ 2147483647 h 517"/>
              <a:gd name="T88" fmla="*/ 2147483647 w 187"/>
              <a:gd name="T89" fmla="*/ 2147483647 h 517"/>
              <a:gd name="T90" fmla="*/ 2147483647 w 187"/>
              <a:gd name="T91" fmla="*/ 2147483647 h 517"/>
              <a:gd name="T92" fmla="*/ 2147483647 w 187"/>
              <a:gd name="T93" fmla="*/ 2147483647 h 517"/>
              <a:gd name="T94" fmla="*/ 2147483647 w 187"/>
              <a:gd name="T95" fmla="*/ 2147483647 h 517"/>
              <a:gd name="T96" fmla="*/ 2147483647 w 187"/>
              <a:gd name="T97" fmla="*/ 2147483647 h 517"/>
              <a:gd name="T98" fmla="*/ 2147483647 w 187"/>
              <a:gd name="T99" fmla="*/ 2147483647 h 517"/>
              <a:gd name="T100" fmla="*/ 2147483647 w 187"/>
              <a:gd name="T101" fmla="*/ 2147483647 h 517"/>
              <a:gd name="T102" fmla="*/ 2147483647 w 187"/>
              <a:gd name="T103" fmla="*/ 2147483647 h 517"/>
              <a:gd name="T104" fmla="*/ 2147483647 w 187"/>
              <a:gd name="T105" fmla="*/ 2147483647 h 517"/>
              <a:gd name="T106" fmla="*/ 2147483647 w 187"/>
              <a:gd name="T107" fmla="*/ 2147483647 h 517"/>
              <a:gd name="T108" fmla="*/ 2147483647 w 187"/>
              <a:gd name="T109" fmla="*/ 2147483647 h 517"/>
              <a:gd name="T110" fmla="*/ 2147483647 w 187"/>
              <a:gd name="T111" fmla="*/ 2147483647 h 517"/>
              <a:gd name="T112" fmla="*/ 2147483647 w 187"/>
              <a:gd name="T113" fmla="*/ 2147483647 h 517"/>
              <a:gd name="T114" fmla="*/ 2147483647 w 187"/>
              <a:gd name="T115" fmla="*/ 2147483647 h 517"/>
              <a:gd name="T116" fmla="*/ 2147483647 w 187"/>
              <a:gd name="T117" fmla="*/ 2147483647 h 517"/>
              <a:gd name="T118" fmla="*/ 2147483647 w 187"/>
              <a:gd name="T119" fmla="*/ 2147483647 h 517"/>
              <a:gd name="T120" fmla="*/ 214748364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2" name="Freeform 267"/>
          <p:cNvSpPr>
            <a:spLocks noEditPoints="1"/>
          </p:cNvSpPr>
          <p:nvPr/>
        </p:nvSpPr>
        <p:spPr bwMode="auto">
          <a:xfrm rot="21334256">
            <a:off x="18186036" y="3674937"/>
            <a:ext cx="631360" cy="1136571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3" name="Freeform 268"/>
          <p:cNvSpPr>
            <a:spLocks/>
          </p:cNvSpPr>
          <p:nvPr/>
        </p:nvSpPr>
        <p:spPr bwMode="auto">
          <a:xfrm rot="21334256">
            <a:off x="17688591" y="2125261"/>
            <a:ext cx="658871" cy="971193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74" name="Freeform 269"/>
          <p:cNvSpPr>
            <a:spLocks/>
          </p:cNvSpPr>
          <p:nvPr/>
        </p:nvSpPr>
        <p:spPr bwMode="auto">
          <a:xfrm rot="21334256">
            <a:off x="18490907" y="4614944"/>
            <a:ext cx="643740" cy="997136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5" name="Freeform 270"/>
          <p:cNvSpPr>
            <a:spLocks/>
          </p:cNvSpPr>
          <p:nvPr/>
        </p:nvSpPr>
        <p:spPr bwMode="auto">
          <a:xfrm rot="21334256">
            <a:off x="17004581" y="2154573"/>
            <a:ext cx="793670" cy="590175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" name="Freeform 271"/>
          <p:cNvSpPr>
            <a:spLocks noEditPoints="1"/>
          </p:cNvSpPr>
          <p:nvPr/>
        </p:nvSpPr>
        <p:spPr bwMode="auto">
          <a:xfrm rot="21334256">
            <a:off x="15427879" y="2180717"/>
            <a:ext cx="888581" cy="864185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7" name="Freeform 273"/>
          <p:cNvSpPr>
            <a:spLocks noEditPoints="1"/>
          </p:cNvSpPr>
          <p:nvPr/>
        </p:nvSpPr>
        <p:spPr bwMode="auto">
          <a:xfrm rot="21334256">
            <a:off x="15282133" y="2958206"/>
            <a:ext cx="547454" cy="948492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" name="Freeform 274"/>
          <p:cNvSpPr>
            <a:spLocks/>
          </p:cNvSpPr>
          <p:nvPr/>
        </p:nvSpPr>
        <p:spPr bwMode="auto">
          <a:xfrm rot="21334256">
            <a:off x="16332355" y="1548931"/>
            <a:ext cx="528197" cy="548019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9" name="Freeform 275"/>
          <p:cNvSpPr>
            <a:spLocks noEditPoints="1"/>
          </p:cNvSpPr>
          <p:nvPr/>
        </p:nvSpPr>
        <p:spPr bwMode="auto">
          <a:xfrm rot="21334256">
            <a:off x="18320319" y="3967854"/>
            <a:ext cx="335625" cy="455601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0" name="Freeform 276"/>
          <p:cNvSpPr>
            <a:spLocks/>
          </p:cNvSpPr>
          <p:nvPr/>
        </p:nvSpPr>
        <p:spPr bwMode="auto">
          <a:xfrm rot="21334256">
            <a:off x="15531059" y="4376305"/>
            <a:ext cx="748279" cy="765280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1" name="Freeform 277"/>
          <p:cNvSpPr>
            <a:spLocks/>
          </p:cNvSpPr>
          <p:nvPr/>
        </p:nvSpPr>
        <p:spPr bwMode="auto">
          <a:xfrm rot="21334256">
            <a:off x="16457891" y="4294077"/>
            <a:ext cx="694634" cy="721505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82" name="Freeform 278"/>
          <p:cNvSpPr>
            <a:spLocks/>
          </p:cNvSpPr>
          <p:nvPr/>
        </p:nvSpPr>
        <p:spPr bwMode="auto">
          <a:xfrm rot="21334256">
            <a:off x="15120594" y="4068829"/>
            <a:ext cx="420907" cy="562611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3" name="Freeform 280"/>
          <p:cNvSpPr>
            <a:spLocks/>
          </p:cNvSpPr>
          <p:nvPr/>
        </p:nvSpPr>
        <p:spPr bwMode="auto">
          <a:xfrm rot="21334256">
            <a:off x="17415228" y="3186201"/>
            <a:ext cx="440165" cy="635572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4" name="Freeform 281"/>
          <p:cNvSpPr>
            <a:spLocks noEditPoints="1"/>
          </p:cNvSpPr>
          <p:nvPr/>
        </p:nvSpPr>
        <p:spPr bwMode="auto">
          <a:xfrm rot="21334256">
            <a:off x="14326860" y="3360859"/>
            <a:ext cx="1061896" cy="601524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5" name="Freeform 282"/>
          <p:cNvSpPr>
            <a:spLocks/>
          </p:cNvSpPr>
          <p:nvPr/>
        </p:nvSpPr>
        <p:spPr bwMode="auto">
          <a:xfrm rot="21334256">
            <a:off x="16196231" y="2905837"/>
            <a:ext cx="751030" cy="632331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" name="Freeform 283"/>
          <p:cNvSpPr>
            <a:spLocks/>
          </p:cNvSpPr>
          <p:nvPr/>
        </p:nvSpPr>
        <p:spPr bwMode="auto">
          <a:xfrm rot="21334256">
            <a:off x="17319076" y="2430924"/>
            <a:ext cx="654744" cy="812301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7" name="Freeform 284"/>
          <p:cNvSpPr>
            <a:spLocks/>
          </p:cNvSpPr>
          <p:nvPr/>
        </p:nvSpPr>
        <p:spPr bwMode="auto">
          <a:xfrm rot="21334256">
            <a:off x="16226440" y="4816201"/>
            <a:ext cx="889957" cy="771767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88" name="Freeform 285"/>
          <p:cNvSpPr>
            <a:spLocks/>
          </p:cNvSpPr>
          <p:nvPr/>
        </p:nvSpPr>
        <p:spPr bwMode="auto">
          <a:xfrm rot="21334256">
            <a:off x="18572429" y="3981623"/>
            <a:ext cx="448418" cy="655029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9" name="Freeform 286"/>
          <p:cNvSpPr>
            <a:spLocks/>
          </p:cNvSpPr>
          <p:nvPr/>
        </p:nvSpPr>
        <p:spPr bwMode="auto">
          <a:xfrm rot="21334256">
            <a:off x="16911792" y="3416200"/>
            <a:ext cx="690508" cy="572339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90" name="Freeform 287"/>
          <p:cNvSpPr>
            <a:spLocks noEditPoints="1"/>
          </p:cNvSpPr>
          <p:nvPr/>
        </p:nvSpPr>
        <p:spPr bwMode="auto">
          <a:xfrm rot="21334256">
            <a:off x="16040592" y="1228433"/>
            <a:ext cx="493810" cy="765280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1" name="Rectangle 637"/>
          <p:cNvSpPr>
            <a:spLocks noChangeArrowheads="1"/>
          </p:cNvSpPr>
          <p:nvPr/>
        </p:nvSpPr>
        <p:spPr bwMode="auto">
          <a:xfrm rot="21334256">
            <a:off x="17158826" y="5936946"/>
            <a:ext cx="37350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2" name="Rectangle 647"/>
          <p:cNvSpPr>
            <a:spLocks noChangeArrowheads="1"/>
          </p:cNvSpPr>
          <p:nvPr/>
        </p:nvSpPr>
        <p:spPr bwMode="auto">
          <a:xfrm rot="21334256">
            <a:off x="15823665" y="1756244"/>
            <a:ext cx="23083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3" name="Rectangle 656"/>
          <p:cNvSpPr>
            <a:spLocks noChangeArrowheads="1"/>
          </p:cNvSpPr>
          <p:nvPr/>
        </p:nvSpPr>
        <p:spPr bwMode="auto">
          <a:xfrm rot="21334256">
            <a:off x="16246855" y="4473995"/>
            <a:ext cx="3366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4" name="Rectangle 670"/>
          <p:cNvSpPr>
            <a:spLocks noChangeArrowheads="1"/>
          </p:cNvSpPr>
          <p:nvPr/>
        </p:nvSpPr>
        <p:spPr bwMode="auto">
          <a:xfrm rot="21334256">
            <a:off x="16358808" y="2323823"/>
            <a:ext cx="34144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5" name="Rectangle 683"/>
          <p:cNvSpPr>
            <a:spLocks noChangeArrowheads="1"/>
          </p:cNvSpPr>
          <p:nvPr/>
        </p:nvSpPr>
        <p:spPr bwMode="auto">
          <a:xfrm rot="21334256">
            <a:off x="17046386" y="1595878"/>
            <a:ext cx="35586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" name="Rectangle 696"/>
          <p:cNvSpPr>
            <a:spLocks noChangeArrowheads="1"/>
          </p:cNvSpPr>
          <p:nvPr/>
        </p:nvSpPr>
        <p:spPr bwMode="auto">
          <a:xfrm rot="21334256">
            <a:off x="16572963" y="5146882"/>
            <a:ext cx="4103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" name="Rectangle 703"/>
          <p:cNvSpPr>
            <a:spLocks noChangeArrowheads="1"/>
          </p:cNvSpPr>
          <p:nvPr/>
        </p:nvSpPr>
        <p:spPr bwMode="auto">
          <a:xfrm rot="21334256">
            <a:off x="14788283" y="3698719"/>
            <a:ext cx="40075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8" name="Rectangle 704"/>
          <p:cNvSpPr>
            <a:spLocks noChangeArrowheads="1"/>
          </p:cNvSpPr>
          <p:nvPr/>
        </p:nvSpPr>
        <p:spPr bwMode="auto">
          <a:xfrm rot="21334256">
            <a:off x="16613425" y="3657440"/>
            <a:ext cx="27251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9" name="Rectangle 707"/>
          <p:cNvSpPr>
            <a:spLocks noChangeArrowheads="1"/>
          </p:cNvSpPr>
          <p:nvPr/>
        </p:nvSpPr>
        <p:spPr bwMode="auto">
          <a:xfrm rot="21334256">
            <a:off x="17617380" y="2796856"/>
            <a:ext cx="3767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0" name="Rectangle 708"/>
          <p:cNvSpPr>
            <a:spLocks noChangeArrowheads="1"/>
          </p:cNvSpPr>
          <p:nvPr/>
        </p:nvSpPr>
        <p:spPr bwMode="auto">
          <a:xfrm rot="21334256">
            <a:off x="15468980" y="3952122"/>
            <a:ext cx="33823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" name="Rectangle 712"/>
          <p:cNvSpPr>
            <a:spLocks noChangeArrowheads="1"/>
          </p:cNvSpPr>
          <p:nvPr/>
        </p:nvSpPr>
        <p:spPr bwMode="auto">
          <a:xfrm rot="21334256">
            <a:off x="17227679" y="2385452"/>
            <a:ext cx="37991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" name="Rectangle 718"/>
          <p:cNvSpPr>
            <a:spLocks noChangeArrowheads="1"/>
          </p:cNvSpPr>
          <p:nvPr/>
        </p:nvSpPr>
        <p:spPr bwMode="auto">
          <a:xfrm rot="21334256">
            <a:off x="18018039" y="5308358"/>
            <a:ext cx="4103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3" name="Rectangle 743"/>
          <p:cNvSpPr>
            <a:spLocks noChangeArrowheads="1"/>
          </p:cNvSpPr>
          <p:nvPr/>
        </p:nvSpPr>
        <p:spPr bwMode="auto">
          <a:xfrm rot="21334256">
            <a:off x="15396260" y="3273827"/>
            <a:ext cx="3767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4" name="Rectangle 750"/>
          <p:cNvSpPr>
            <a:spLocks noChangeArrowheads="1"/>
          </p:cNvSpPr>
          <p:nvPr/>
        </p:nvSpPr>
        <p:spPr bwMode="auto">
          <a:xfrm rot="21334256">
            <a:off x="17100213" y="4892006"/>
            <a:ext cx="43762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305" name="Rectangle 760"/>
          <p:cNvSpPr>
            <a:spLocks noChangeArrowheads="1"/>
          </p:cNvSpPr>
          <p:nvPr/>
        </p:nvSpPr>
        <p:spPr bwMode="auto">
          <a:xfrm rot="21334256">
            <a:off x="15879462" y="4206775"/>
            <a:ext cx="30777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6" name="Rectangle 793"/>
          <p:cNvSpPr>
            <a:spLocks noChangeArrowheads="1"/>
          </p:cNvSpPr>
          <p:nvPr/>
        </p:nvSpPr>
        <p:spPr bwMode="auto">
          <a:xfrm rot="21334256">
            <a:off x="17809545" y="2465587"/>
            <a:ext cx="53540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07" name="Rectangle 806"/>
          <p:cNvSpPr>
            <a:spLocks noChangeArrowheads="1"/>
          </p:cNvSpPr>
          <p:nvPr/>
        </p:nvSpPr>
        <p:spPr bwMode="auto">
          <a:xfrm rot="21334256">
            <a:off x="17214544" y="3011082"/>
            <a:ext cx="45365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" name="Rectangle 808"/>
          <p:cNvSpPr>
            <a:spLocks noChangeArrowheads="1"/>
          </p:cNvSpPr>
          <p:nvPr/>
        </p:nvSpPr>
        <p:spPr bwMode="auto">
          <a:xfrm rot="21334256">
            <a:off x="18368213" y="3795478"/>
            <a:ext cx="4969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" name="Rectangle 821"/>
          <p:cNvSpPr>
            <a:spLocks noChangeArrowheads="1"/>
          </p:cNvSpPr>
          <p:nvPr/>
        </p:nvSpPr>
        <p:spPr bwMode="auto">
          <a:xfrm rot="21334256">
            <a:off x="16417274" y="3122530"/>
            <a:ext cx="44082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0" name="Rectangle 823"/>
          <p:cNvSpPr>
            <a:spLocks noChangeArrowheads="1"/>
          </p:cNvSpPr>
          <p:nvPr/>
        </p:nvSpPr>
        <p:spPr bwMode="auto">
          <a:xfrm rot="21334256">
            <a:off x="16871879" y="3244470"/>
            <a:ext cx="41838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" name="Rectangle 826"/>
          <p:cNvSpPr>
            <a:spLocks noChangeArrowheads="1"/>
          </p:cNvSpPr>
          <p:nvPr/>
        </p:nvSpPr>
        <p:spPr bwMode="auto">
          <a:xfrm rot="21334256">
            <a:off x="15926943" y="3036396"/>
            <a:ext cx="4231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2" name="Rectangle 827"/>
          <p:cNvSpPr>
            <a:spLocks noChangeArrowheads="1"/>
          </p:cNvSpPr>
          <p:nvPr/>
        </p:nvSpPr>
        <p:spPr bwMode="auto">
          <a:xfrm rot="21334256">
            <a:off x="17483353" y="1929726"/>
            <a:ext cx="39433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3" name="Rectangle 833"/>
          <p:cNvSpPr>
            <a:spLocks noChangeArrowheads="1"/>
          </p:cNvSpPr>
          <p:nvPr/>
        </p:nvSpPr>
        <p:spPr bwMode="auto">
          <a:xfrm rot="21334256">
            <a:off x="17968230" y="3226314"/>
            <a:ext cx="37350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314" name="Rectangle 834"/>
          <p:cNvSpPr>
            <a:spLocks noChangeArrowheads="1"/>
          </p:cNvSpPr>
          <p:nvPr/>
        </p:nvSpPr>
        <p:spPr bwMode="auto">
          <a:xfrm rot="21334256">
            <a:off x="18740423" y="4231674"/>
            <a:ext cx="346249" cy="1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675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5" name="Rectangle 836"/>
          <p:cNvSpPr>
            <a:spLocks noChangeArrowheads="1"/>
          </p:cNvSpPr>
          <p:nvPr/>
        </p:nvSpPr>
        <p:spPr bwMode="auto">
          <a:xfrm rot="21334256">
            <a:off x="15799211" y="3551218"/>
            <a:ext cx="5834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6" name="Rectangle 843"/>
          <p:cNvSpPr>
            <a:spLocks noChangeArrowheads="1"/>
          </p:cNvSpPr>
          <p:nvPr/>
        </p:nvSpPr>
        <p:spPr bwMode="auto">
          <a:xfrm rot="21334256">
            <a:off x="18450899" y="2795562"/>
            <a:ext cx="43762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 err="1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" name="Rectangle 845"/>
          <p:cNvSpPr>
            <a:spLocks noChangeArrowheads="1"/>
          </p:cNvSpPr>
          <p:nvPr/>
        </p:nvSpPr>
        <p:spPr bwMode="auto">
          <a:xfrm rot="21334256">
            <a:off x="14894876" y="4025606"/>
            <a:ext cx="40876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Анапа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0" name="Rectangle 847"/>
          <p:cNvSpPr>
            <a:spLocks noChangeArrowheads="1"/>
          </p:cNvSpPr>
          <p:nvPr/>
        </p:nvSpPr>
        <p:spPr bwMode="auto">
          <a:xfrm rot="21334256">
            <a:off x="16451773" y="2786676"/>
            <a:ext cx="42800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1" name="Rectangle 852"/>
          <p:cNvSpPr>
            <a:spLocks noChangeArrowheads="1"/>
          </p:cNvSpPr>
          <p:nvPr/>
        </p:nvSpPr>
        <p:spPr bwMode="auto">
          <a:xfrm rot="21334256">
            <a:off x="15707816" y="2670444"/>
            <a:ext cx="75180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2" name="Rectangle 860"/>
          <p:cNvSpPr>
            <a:spLocks noChangeArrowheads="1"/>
          </p:cNvSpPr>
          <p:nvPr/>
        </p:nvSpPr>
        <p:spPr bwMode="auto">
          <a:xfrm rot="21334256">
            <a:off x="16162377" y="1589966"/>
            <a:ext cx="48571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3" name="Rectangle 862"/>
          <p:cNvSpPr>
            <a:spLocks noChangeArrowheads="1"/>
          </p:cNvSpPr>
          <p:nvPr/>
        </p:nvSpPr>
        <p:spPr bwMode="auto">
          <a:xfrm rot="21334256">
            <a:off x="18049444" y="3585697"/>
            <a:ext cx="46968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4" name="Rectangle 865"/>
          <p:cNvSpPr>
            <a:spLocks noChangeArrowheads="1"/>
          </p:cNvSpPr>
          <p:nvPr/>
        </p:nvSpPr>
        <p:spPr bwMode="auto">
          <a:xfrm rot="21334256">
            <a:off x="16814433" y="2137134"/>
            <a:ext cx="49372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5" name="Rectangle 870"/>
          <p:cNvSpPr>
            <a:spLocks noChangeArrowheads="1"/>
          </p:cNvSpPr>
          <p:nvPr/>
        </p:nvSpPr>
        <p:spPr bwMode="auto">
          <a:xfrm rot="21334256">
            <a:off x="17202606" y="3609386"/>
            <a:ext cx="55463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6" name="Rectangle 879"/>
          <p:cNvSpPr>
            <a:spLocks noChangeArrowheads="1"/>
          </p:cNvSpPr>
          <p:nvPr/>
        </p:nvSpPr>
        <p:spPr bwMode="auto">
          <a:xfrm rot="21334256">
            <a:off x="16654962" y="4582590"/>
            <a:ext cx="67326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Горячий Ключ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" name="Rectangle 895"/>
          <p:cNvSpPr>
            <a:spLocks noChangeArrowheads="1"/>
          </p:cNvSpPr>
          <p:nvPr/>
        </p:nvSpPr>
        <p:spPr bwMode="auto">
          <a:xfrm rot="21334256">
            <a:off x="17601688" y="3432671"/>
            <a:ext cx="37189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" name="Rectangle 904"/>
          <p:cNvSpPr>
            <a:spLocks noChangeArrowheads="1"/>
          </p:cNvSpPr>
          <p:nvPr/>
        </p:nvSpPr>
        <p:spPr bwMode="auto">
          <a:xfrm rot="21334256">
            <a:off x="15839156" y="4798610"/>
            <a:ext cx="57547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Геленджик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" name="Rectangle 915"/>
          <p:cNvSpPr>
            <a:spLocks noChangeArrowheads="1"/>
          </p:cNvSpPr>
          <p:nvPr/>
        </p:nvSpPr>
        <p:spPr bwMode="auto">
          <a:xfrm rot="21334256">
            <a:off x="16545165" y="1770487"/>
            <a:ext cx="49532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0" name="Rectangle 953"/>
          <p:cNvSpPr>
            <a:spLocks noChangeArrowheads="1"/>
          </p:cNvSpPr>
          <p:nvPr/>
        </p:nvSpPr>
        <p:spPr bwMode="auto">
          <a:xfrm>
            <a:off x="14875862" y="4295669"/>
            <a:ext cx="66524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1" name="Rectangle 960"/>
          <p:cNvSpPr>
            <a:spLocks noChangeArrowheads="1"/>
          </p:cNvSpPr>
          <p:nvPr/>
        </p:nvSpPr>
        <p:spPr bwMode="auto">
          <a:xfrm rot="21334256">
            <a:off x="16401408" y="3988581"/>
            <a:ext cx="56265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Краснодар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2" name="Rectangle 976"/>
          <p:cNvSpPr>
            <a:spLocks noChangeArrowheads="1"/>
          </p:cNvSpPr>
          <p:nvPr/>
        </p:nvSpPr>
        <p:spPr bwMode="auto">
          <a:xfrm rot="21334256">
            <a:off x="18390450" y="4047418"/>
            <a:ext cx="49212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Армавир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6" name="Rectangle 766"/>
          <p:cNvSpPr>
            <a:spLocks noChangeArrowheads="1"/>
          </p:cNvSpPr>
          <p:nvPr/>
        </p:nvSpPr>
        <p:spPr bwMode="auto">
          <a:xfrm rot="21334256">
            <a:off x="18270804" y="4792642"/>
            <a:ext cx="35266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1" name="Rectangle 766"/>
          <p:cNvSpPr>
            <a:spLocks noChangeArrowheads="1"/>
          </p:cNvSpPr>
          <p:nvPr/>
        </p:nvSpPr>
        <p:spPr bwMode="auto">
          <a:xfrm rot="21334256">
            <a:off x="17931207" y="4013130"/>
            <a:ext cx="45365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2" name="Rectangle 766"/>
          <p:cNvSpPr>
            <a:spLocks noChangeArrowheads="1"/>
          </p:cNvSpPr>
          <p:nvPr/>
        </p:nvSpPr>
        <p:spPr bwMode="auto">
          <a:xfrm rot="21334256">
            <a:off x="17169313" y="4394663"/>
            <a:ext cx="47769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3" name="Rectangle 718"/>
          <p:cNvSpPr>
            <a:spLocks noChangeArrowheads="1"/>
          </p:cNvSpPr>
          <p:nvPr/>
        </p:nvSpPr>
        <p:spPr bwMode="auto">
          <a:xfrm rot="21334256">
            <a:off x="18679953" y="5068915"/>
            <a:ext cx="48410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4" name="Freeform 279"/>
          <p:cNvSpPr>
            <a:spLocks/>
          </p:cNvSpPr>
          <p:nvPr/>
        </p:nvSpPr>
        <p:spPr bwMode="auto">
          <a:xfrm rot="21381802">
            <a:off x="16741889" y="5389795"/>
            <a:ext cx="1371387" cy="1167379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30" name="Рисунок 2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00" y="8946"/>
            <a:ext cx="560027" cy="679199"/>
          </a:xfrm>
          <a:prstGeom prst="rect">
            <a:avLst/>
          </a:prstGeom>
        </p:spPr>
      </p:pic>
      <p:pic>
        <p:nvPicPr>
          <p:cNvPr id="231" name="Рисунок 2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31" y="3"/>
            <a:ext cx="732698" cy="747277"/>
          </a:xfrm>
          <a:prstGeom prst="rect">
            <a:avLst/>
          </a:prstGeom>
        </p:spPr>
      </p:pic>
      <p:grpSp>
        <p:nvGrpSpPr>
          <p:cNvPr id="233" name="Группа 2"/>
          <p:cNvGrpSpPr>
            <a:grpSpLocks/>
          </p:cNvGrpSpPr>
          <p:nvPr/>
        </p:nvGrpSpPr>
        <p:grpSpPr bwMode="auto">
          <a:xfrm>
            <a:off x="7159572" y="5202084"/>
            <a:ext cx="1995378" cy="1661764"/>
            <a:chOff x="3881366" y="6161619"/>
            <a:chExt cx="1921164" cy="656433"/>
          </a:xfrm>
          <a:solidFill>
            <a:schemeClr val="bg1"/>
          </a:solidFill>
        </p:grpSpPr>
        <p:sp>
          <p:nvSpPr>
            <p:cNvPr id="236" name="Прямоугольник 235"/>
            <p:cNvSpPr/>
            <p:nvPr/>
          </p:nvSpPr>
          <p:spPr bwMode="auto">
            <a:xfrm>
              <a:off x="3881366" y="6161619"/>
              <a:ext cx="1921164" cy="656433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264" tIns="28633" rIns="57264" bIns="28633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675" dirty="0">
                <a:solidFill>
                  <a:schemeClr val="tx1"/>
                </a:solidFill>
              </a:endParaRPr>
            </a:p>
          </p:txBody>
        </p:sp>
        <p:sp>
          <p:nvSpPr>
            <p:cNvPr id="237" name="TextBox 5"/>
            <p:cNvSpPr txBox="1">
              <a:spLocks noChangeArrowheads="1"/>
            </p:cNvSpPr>
            <p:nvPr/>
          </p:nvSpPr>
          <p:spPr bwMode="auto">
            <a:xfrm>
              <a:off x="4220613" y="6175847"/>
              <a:ext cx="1290132" cy="6650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65054" tIns="32528" rIns="65054" bIns="32528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600" b="1" dirty="0"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436" name="Прямоугольник 435"/>
          <p:cNvSpPr/>
          <p:nvPr/>
        </p:nvSpPr>
        <p:spPr>
          <a:xfrm>
            <a:off x="3383912" y="624020"/>
            <a:ext cx="5771038" cy="147732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  <a:tabLst>
                <a:tab pos="5166995" algn="l"/>
              </a:tabLst>
            </a:pPr>
            <a:r>
              <a:rPr lang="ru-RU" sz="900" b="1" dirty="0">
                <a:latin typeface="Times New Roman"/>
                <a:ea typeface="Times New Roman"/>
              </a:rPr>
              <a:t>По Краснодарскому краю: </a:t>
            </a:r>
            <a:r>
              <a:rPr lang="ru-RU" sz="900" dirty="0">
                <a:latin typeface="Times New Roman"/>
                <a:ea typeface="Times New Roman"/>
              </a:rPr>
              <a:t>переменная облачность. Без осадков. Ночью и утром в южной половине края местами туман. Ветер восточной четверти 5-10 м/с, местами порывы                      15-20 м/с. Температура воздуха ночью 4…9°, местами в восточной половине края 1…6°; днем 13…18°.</a:t>
            </a:r>
            <a:endParaRPr lang="ru-RU" sz="800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  <a:tabLst>
                <a:tab pos="5166995" algn="l"/>
              </a:tabLst>
            </a:pPr>
            <a:r>
              <a:rPr lang="ru-RU" sz="900" b="1" dirty="0">
                <a:latin typeface="Times New Roman"/>
                <a:ea typeface="Times New Roman"/>
              </a:rPr>
              <a:t>На Черноморском побережье:</a:t>
            </a:r>
            <a:r>
              <a:rPr lang="ru-RU" sz="900" dirty="0">
                <a:latin typeface="Times New Roman"/>
                <a:ea typeface="Times New Roman"/>
              </a:rPr>
              <a:t> переменная облачность. Преимущественно без осадков. Ветер северо-восточный 6-11 м/с, местами порывы 12-14 м/с; в Новороссийске 8-13 м/с, временами порывы 17-22 м/с, утром и днем 15-19 м/с. Температура воздуха ночью 7…12°; днем 15…20°.</a:t>
            </a:r>
            <a:endParaRPr lang="ru-RU" sz="800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  <a:tabLst>
                <a:tab pos="5166995" algn="l"/>
              </a:tabLst>
            </a:pPr>
            <a:r>
              <a:rPr lang="ru-RU" sz="900" b="1" dirty="0">
                <a:latin typeface="Times New Roman"/>
                <a:ea typeface="Times New Roman"/>
              </a:rPr>
              <a:t>В горных районах:</a:t>
            </a:r>
            <a:r>
              <a:rPr lang="ru-RU" sz="900" dirty="0">
                <a:latin typeface="Times New Roman"/>
                <a:ea typeface="Times New Roman"/>
              </a:rPr>
              <a:t> переменная облачность. Преимущественно без осадков. Ночью и утром местами туман. Ветер восточной четверти 4-9 м/с. Температура воздуха ночью -1…+4°, днем 8…13°.</a:t>
            </a:r>
            <a:endParaRPr lang="ru-RU" sz="800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  <a:tabLst>
                <a:tab pos="5166995" algn="l"/>
              </a:tabLst>
            </a:pPr>
            <a:r>
              <a:rPr lang="ru-RU" sz="900" b="1" dirty="0">
                <a:latin typeface="Times New Roman"/>
                <a:ea typeface="Times New Roman"/>
              </a:rPr>
              <a:t>По г. Краснодару:</a:t>
            </a:r>
            <a:r>
              <a:rPr lang="ru-RU" sz="900" dirty="0">
                <a:latin typeface="Times New Roman"/>
                <a:ea typeface="Times New Roman"/>
              </a:rPr>
              <a:t> переменная облачность. Без осадков. Ветер восточной четверти 5-10 м/с, временами порывы 12-14 м/с. Температура воздуха ночью 6…8°, днем 16…18°.</a:t>
            </a:r>
            <a:endParaRPr lang="ru-RU" sz="8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-9557" y="-2"/>
            <a:ext cx="9168644" cy="6289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МЕТЕОРОЛОГИЧЕСКАЯ ОБСТАНОВКА НА ТЕРРИТОРИИ КРАСНОДАРСКОГО КРАЯ НА ПРЕДСТОЯЩИЙ ПЕРИОД</a:t>
            </a:r>
          </a:p>
          <a:p>
            <a:pPr algn="ctr"/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использованием АИУС РСЧС,</a:t>
            </a:r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Гисметео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Ventusky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САЦ Минэнерго)</a:t>
            </a:r>
          </a:p>
        </p:txBody>
      </p:sp>
      <p:sp>
        <p:nvSpPr>
          <p:cNvPr id="217" name="Полилиния 4"/>
          <p:cNvSpPr>
            <a:spLocks/>
          </p:cNvSpPr>
          <p:nvPr/>
        </p:nvSpPr>
        <p:spPr bwMode="auto">
          <a:xfrm>
            <a:off x="7227297" y="5353368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218" name="Rectangle 656"/>
          <p:cNvSpPr>
            <a:spLocks noChangeArrowheads="1"/>
          </p:cNvSpPr>
          <p:nvPr/>
        </p:nvSpPr>
        <p:spPr bwMode="auto">
          <a:xfrm>
            <a:off x="7273351" y="5577166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0" name="TextBox 5"/>
          <p:cNvSpPr txBox="1">
            <a:spLocks noChangeArrowheads="1"/>
          </p:cNvSpPr>
          <p:nvPr/>
        </p:nvSpPr>
        <p:spPr bwMode="auto">
          <a:xfrm>
            <a:off x="7642000" y="5393802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6-12 м/с</a:t>
            </a:r>
          </a:p>
        </p:txBody>
      </p:sp>
      <p:sp>
        <p:nvSpPr>
          <p:cNvPr id="221" name="Полилиния 4"/>
          <p:cNvSpPr>
            <a:spLocks/>
          </p:cNvSpPr>
          <p:nvPr/>
        </p:nvSpPr>
        <p:spPr bwMode="auto">
          <a:xfrm>
            <a:off x="7234922" y="5842411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22" name="Rectangle 656"/>
          <p:cNvSpPr>
            <a:spLocks noChangeArrowheads="1"/>
          </p:cNvSpPr>
          <p:nvPr/>
        </p:nvSpPr>
        <p:spPr bwMode="auto">
          <a:xfrm>
            <a:off x="7290884" y="6046199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3" name="TextBox 5"/>
          <p:cNvSpPr txBox="1">
            <a:spLocks noChangeArrowheads="1"/>
          </p:cNvSpPr>
          <p:nvPr/>
        </p:nvSpPr>
        <p:spPr bwMode="auto">
          <a:xfrm>
            <a:off x="7666447" y="5882761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13</a:t>
            </a:r>
            <a:r>
              <a:rPr lang="en-US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м/с</a:t>
            </a:r>
          </a:p>
        </p:txBody>
      </p:sp>
      <p:sp>
        <p:nvSpPr>
          <p:cNvPr id="224" name="Полилиния 4"/>
          <p:cNvSpPr>
            <a:spLocks/>
          </p:cNvSpPr>
          <p:nvPr/>
        </p:nvSpPr>
        <p:spPr bwMode="auto">
          <a:xfrm>
            <a:off x="7257675" y="6335942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225" name="TextBox 5"/>
          <p:cNvSpPr txBox="1">
            <a:spLocks noChangeArrowheads="1"/>
          </p:cNvSpPr>
          <p:nvPr/>
        </p:nvSpPr>
        <p:spPr bwMode="auto">
          <a:xfrm>
            <a:off x="7684150" y="6426311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18-25 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м/с</a:t>
            </a:r>
          </a:p>
        </p:txBody>
      </p:sp>
      <p:sp>
        <p:nvSpPr>
          <p:cNvPr id="229" name="Rectangle 656"/>
          <p:cNvSpPr>
            <a:spLocks noChangeArrowheads="1"/>
          </p:cNvSpPr>
          <p:nvPr/>
        </p:nvSpPr>
        <p:spPr bwMode="auto">
          <a:xfrm>
            <a:off x="7285859" y="6556413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2" name="Скругленный прямоугольник 231"/>
          <p:cNvSpPr/>
          <p:nvPr/>
        </p:nvSpPr>
        <p:spPr>
          <a:xfrm>
            <a:off x="13673707" y="-2371701"/>
            <a:ext cx="5063222" cy="189678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dirty="0">
              <a:solidFill>
                <a:srgbClr val="FF0000"/>
              </a:solidFill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6858282" y="2365706"/>
            <a:ext cx="2335829" cy="22313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</a:t>
            </a:r>
            <a:r>
              <a:rPr lang="ru-RU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метеообстановка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0" y="4861300"/>
            <a:ext cx="2163630" cy="25478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</a:t>
            </a:r>
          </a:p>
        </p:txBody>
      </p:sp>
      <p:pic>
        <p:nvPicPr>
          <p:cNvPr id="243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04" y="4887218"/>
            <a:ext cx="214785" cy="1984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0742" y="629556"/>
            <a:ext cx="221131" cy="20981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6" name="TextBox 225"/>
          <p:cNvSpPr txBox="1"/>
          <p:nvPr/>
        </p:nvSpPr>
        <p:spPr>
          <a:xfrm>
            <a:off x="2252" y="622678"/>
            <a:ext cx="2024202" cy="24621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температуры</a:t>
            </a:r>
          </a:p>
        </p:txBody>
      </p:sp>
      <p:sp>
        <p:nvSpPr>
          <p:cNvPr id="244" name="TextBox 243"/>
          <p:cNvSpPr txBox="1"/>
          <p:nvPr/>
        </p:nvSpPr>
        <p:spPr>
          <a:xfrm>
            <a:off x="-13937" y="2696794"/>
            <a:ext cx="2002344" cy="24621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pic>
        <p:nvPicPr>
          <p:cNvPr id="25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267" y="2727704"/>
            <a:ext cx="209575" cy="21475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 descr="E:\!!!!!!!ОММиОППМ\краснодар гисметео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928" y="2581279"/>
            <a:ext cx="2286159" cy="13243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26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!!!!!!!ОММиОППМ\на 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45" y="660258"/>
            <a:ext cx="9155945" cy="620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!!!!!!!ОММиОППМ\на 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851372"/>
            <a:ext cx="2967693" cy="18861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-11945" y="-10137"/>
            <a:ext cx="9164412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ПОРЫВАМ ВЕТРА </a:t>
            </a:r>
          </a:p>
          <a:p>
            <a:r>
              <a:rPr lang="ru-RU" sz="1200" dirty="0"/>
              <a:t>НА ТЕРРИТОРИИ КРАСНОДАРСКОГО КРАЯ</a:t>
            </a:r>
          </a:p>
          <a:p>
            <a:r>
              <a:rPr lang="ru-RU" sz="1200" dirty="0"/>
              <a:t>(с использованием информационных ресурсов </a:t>
            </a:r>
            <a:r>
              <a:rPr lang="en-US" sz="1200" dirty="0" err="1"/>
              <a:t>Ventusky</a:t>
            </a:r>
            <a:r>
              <a:rPr lang="ru-RU" sz="1200" dirty="0"/>
              <a:t>, </a:t>
            </a:r>
            <a:r>
              <a:rPr lang="en-US" sz="1200" dirty="0"/>
              <a:t>Windy)</a:t>
            </a:r>
            <a:endParaRPr lang="ru-RU" sz="1200" dirty="0"/>
          </a:p>
        </p:txBody>
      </p:sp>
      <p:sp>
        <p:nvSpPr>
          <p:cNvPr id="264" name="TextBox 263"/>
          <p:cNvSpPr txBox="1"/>
          <p:nvPr/>
        </p:nvSpPr>
        <p:spPr>
          <a:xfrm>
            <a:off x="-1058" y="663001"/>
            <a:ext cx="2318085" cy="461663"/>
          </a:xfrm>
          <a:prstGeom prst="rect">
            <a:avLst/>
          </a:prstGeom>
          <a:solidFill>
            <a:srgbClr val="FFFF00">
              <a:alpha val="80000"/>
            </a:srgb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Порывы ветра, м/с</a:t>
            </a:r>
          </a:p>
          <a:p>
            <a:r>
              <a:rPr lang="ru-RU" dirty="0"/>
              <a:t>18.00 </a:t>
            </a:r>
            <a:r>
              <a:rPr lang="ru-RU" dirty="0" smtClean="0"/>
              <a:t>09.10.2021</a:t>
            </a:r>
            <a:endParaRPr lang="ru-RU" dirty="0"/>
          </a:p>
        </p:txBody>
      </p:sp>
      <p:grpSp>
        <p:nvGrpSpPr>
          <p:cNvPr id="67" name="Группа 66"/>
          <p:cNvGrpSpPr/>
          <p:nvPr/>
        </p:nvGrpSpPr>
        <p:grpSpPr>
          <a:xfrm>
            <a:off x="6918902" y="2796679"/>
            <a:ext cx="2224404" cy="1267843"/>
            <a:chOff x="6479405" y="5002833"/>
            <a:chExt cx="2565631" cy="1261527"/>
          </a:xfrm>
        </p:grpSpPr>
        <p:sp>
          <p:nvSpPr>
            <p:cNvPr id="68" name="Text Box 830"/>
            <p:cNvSpPr txBox="1">
              <a:spLocks noChangeArrowheads="1"/>
            </p:cNvSpPr>
            <p:nvPr/>
          </p:nvSpPr>
          <p:spPr bwMode="auto">
            <a:xfrm>
              <a:off x="6479405" y="5291456"/>
              <a:ext cx="2557090" cy="97290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4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44 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муниципальных образований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1740 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населенных пунктов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1 215 462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дома, 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5 620 688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чел.;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6 153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СЗО;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1 165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автомобильных мостов.</a:t>
              </a:r>
            </a:p>
          </p:txBody>
        </p:sp>
        <p:sp>
          <p:nvSpPr>
            <p:cNvPr id="69" name="Rectangle 84"/>
            <p:cNvSpPr>
              <a:spLocks noChangeArrowheads="1"/>
            </p:cNvSpPr>
            <p:nvPr/>
          </p:nvSpPr>
          <p:spPr bwMode="auto">
            <a:xfrm>
              <a:off x="6487944" y="5002833"/>
              <a:ext cx="2557092" cy="338071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 наихудшем сценарии в зону отключения попадают: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608552" y="2966561"/>
            <a:ext cx="1185312" cy="685703"/>
            <a:chOff x="3732924" y="3092263"/>
            <a:chExt cx="1185312" cy="685703"/>
          </a:xfrm>
        </p:grpSpPr>
        <p:sp>
          <p:nvSpPr>
            <p:cNvPr id="197" name="Прямоугольник 196"/>
            <p:cNvSpPr/>
            <p:nvPr/>
          </p:nvSpPr>
          <p:spPr bwMode="auto">
            <a:xfrm>
              <a:off x="4125548" y="3428216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8" name="Прямоугольник 197"/>
            <p:cNvSpPr/>
            <p:nvPr/>
          </p:nvSpPr>
          <p:spPr>
            <a:xfrm>
              <a:off x="4130841" y="3609302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99" name="Прямоугольник 198"/>
            <p:cNvSpPr/>
            <p:nvPr/>
          </p:nvSpPr>
          <p:spPr bwMode="auto">
            <a:xfrm>
              <a:off x="4134016" y="3265781"/>
              <a:ext cx="259904" cy="163335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0" name="Прямоугольник 199"/>
            <p:cNvSpPr/>
            <p:nvPr/>
          </p:nvSpPr>
          <p:spPr bwMode="auto">
            <a:xfrm>
              <a:off x="4362346" y="3265890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1" name="Прямоугольник 200"/>
            <p:cNvSpPr/>
            <p:nvPr/>
          </p:nvSpPr>
          <p:spPr bwMode="auto">
            <a:xfrm>
              <a:off x="4583056" y="3266023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6" name="Text Box 182"/>
            <p:cNvSpPr txBox="1">
              <a:spLocks noChangeArrowheads="1"/>
            </p:cNvSpPr>
            <p:nvPr/>
          </p:nvSpPr>
          <p:spPr bwMode="auto">
            <a:xfrm>
              <a:off x="3732924" y="3092263"/>
              <a:ext cx="1185312" cy="165053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 err="1"/>
                <a:t>Выселковский</a:t>
              </a:r>
              <a:r>
                <a:rPr lang="ru-RU" altLang="ru-RU" dirty="0"/>
                <a:t> район</a:t>
              </a:r>
            </a:p>
          </p:txBody>
        </p:sp>
        <p:sp>
          <p:nvSpPr>
            <p:cNvPr id="140" name="Прямоугольник 139"/>
            <p:cNvSpPr/>
            <p:nvPr/>
          </p:nvSpPr>
          <p:spPr bwMode="auto">
            <a:xfrm>
              <a:off x="3785506" y="3265782"/>
              <a:ext cx="336655" cy="160911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649585" y="4214367"/>
            <a:ext cx="1095800" cy="642744"/>
            <a:chOff x="1981645" y="4246490"/>
            <a:chExt cx="1095800" cy="642744"/>
          </a:xfrm>
        </p:grpSpPr>
        <p:sp>
          <p:nvSpPr>
            <p:cNvPr id="116" name="Прямоугольник 115"/>
            <p:cNvSpPr/>
            <p:nvPr/>
          </p:nvSpPr>
          <p:spPr bwMode="auto">
            <a:xfrm>
              <a:off x="2329675" y="4554724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Прямоугольник 116"/>
            <p:cNvSpPr/>
            <p:nvPr/>
          </p:nvSpPr>
          <p:spPr>
            <a:xfrm>
              <a:off x="2329675" y="4727343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18" name="Прямоугольник 117"/>
            <p:cNvSpPr/>
            <p:nvPr/>
          </p:nvSpPr>
          <p:spPr bwMode="auto">
            <a:xfrm>
              <a:off x="2284391" y="4386716"/>
              <a:ext cx="272828" cy="17713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Прямоугольник 118"/>
            <p:cNvSpPr/>
            <p:nvPr/>
          </p:nvSpPr>
          <p:spPr bwMode="auto">
            <a:xfrm>
              <a:off x="2558006" y="4386716"/>
              <a:ext cx="220710" cy="1772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Прямоугольник 120"/>
            <p:cNvSpPr/>
            <p:nvPr/>
          </p:nvSpPr>
          <p:spPr bwMode="auto">
            <a:xfrm>
              <a:off x="2778716" y="4392503"/>
              <a:ext cx="298729" cy="1714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58%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Text Box 182"/>
            <p:cNvSpPr txBox="1">
              <a:spLocks noChangeArrowheads="1"/>
            </p:cNvSpPr>
            <p:nvPr/>
          </p:nvSpPr>
          <p:spPr bwMode="auto">
            <a:xfrm>
              <a:off x="1992353" y="4246490"/>
              <a:ext cx="1079537" cy="151584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Новороссийск</a:t>
              </a:r>
            </a:p>
          </p:txBody>
        </p:sp>
        <p:sp>
          <p:nvSpPr>
            <p:cNvPr id="141" name="Прямоугольник 140"/>
            <p:cNvSpPr/>
            <p:nvPr/>
          </p:nvSpPr>
          <p:spPr bwMode="auto">
            <a:xfrm>
              <a:off x="1981645" y="4388712"/>
              <a:ext cx="305196" cy="166012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178413" y="5508910"/>
            <a:ext cx="1064017" cy="657089"/>
            <a:chOff x="4186410" y="5968885"/>
            <a:chExt cx="1064017" cy="657089"/>
          </a:xfrm>
        </p:grpSpPr>
        <p:sp>
          <p:nvSpPr>
            <p:cNvPr id="84" name="Text Box 182"/>
            <p:cNvSpPr txBox="1">
              <a:spLocks noChangeArrowheads="1"/>
            </p:cNvSpPr>
            <p:nvPr/>
          </p:nvSpPr>
          <p:spPr bwMode="auto">
            <a:xfrm>
              <a:off x="4186410" y="5968885"/>
              <a:ext cx="1034193" cy="143689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Сочи</a:t>
              </a:r>
            </a:p>
          </p:txBody>
        </p:sp>
        <p:sp>
          <p:nvSpPr>
            <p:cNvPr id="111" name="Прямоугольник 110"/>
            <p:cNvSpPr/>
            <p:nvPr/>
          </p:nvSpPr>
          <p:spPr bwMode="auto">
            <a:xfrm>
              <a:off x="4502657" y="6309052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Прямоугольник 111"/>
            <p:cNvSpPr/>
            <p:nvPr/>
          </p:nvSpPr>
          <p:spPr>
            <a:xfrm>
              <a:off x="4502657" y="6481672"/>
              <a:ext cx="747770" cy="144302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13" name="Прямоугольник 112"/>
            <p:cNvSpPr/>
            <p:nvPr/>
          </p:nvSpPr>
          <p:spPr bwMode="auto">
            <a:xfrm>
              <a:off x="4501962" y="6133389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14" name="Прямоугольник 113"/>
            <p:cNvSpPr/>
            <p:nvPr/>
          </p:nvSpPr>
          <p:spPr bwMode="auto">
            <a:xfrm>
              <a:off x="4730988" y="6128199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15" name="Прямоугольник 114"/>
            <p:cNvSpPr/>
            <p:nvPr/>
          </p:nvSpPr>
          <p:spPr bwMode="auto">
            <a:xfrm>
              <a:off x="4951698" y="6127809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77%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Прямоугольник 143"/>
            <p:cNvSpPr/>
            <p:nvPr/>
          </p:nvSpPr>
          <p:spPr bwMode="auto">
            <a:xfrm>
              <a:off x="4191496" y="6129256"/>
              <a:ext cx="308690" cy="180697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852896" y="2859626"/>
            <a:ext cx="1623725" cy="693466"/>
            <a:chOff x="1710372" y="2460200"/>
            <a:chExt cx="1486227" cy="693466"/>
          </a:xfrm>
        </p:grpSpPr>
        <p:sp>
          <p:nvSpPr>
            <p:cNvPr id="81" name="Text Box 182"/>
            <p:cNvSpPr txBox="1">
              <a:spLocks noChangeArrowheads="1"/>
            </p:cNvSpPr>
            <p:nvPr/>
          </p:nvSpPr>
          <p:spPr bwMode="auto">
            <a:xfrm>
              <a:off x="1710372" y="2460200"/>
              <a:ext cx="1486227" cy="168334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 err="1"/>
                <a:t>Приморско-Ахтарский</a:t>
              </a:r>
              <a:r>
                <a:rPr lang="ru-RU" altLang="ru-RU" dirty="0"/>
                <a:t> район</a:t>
              </a:r>
            </a:p>
          </p:txBody>
        </p:sp>
        <p:sp>
          <p:nvSpPr>
            <p:cNvPr id="101" name="Прямоугольник 100"/>
            <p:cNvSpPr/>
            <p:nvPr/>
          </p:nvSpPr>
          <p:spPr bwMode="auto">
            <a:xfrm>
              <a:off x="2054312" y="2810689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2054312" y="2991775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03" name="Прямоугольник 102"/>
            <p:cNvSpPr/>
            <p:nvPr/>
          </p:nvSpPr>
          <p:spPr bwMode="auto">
            <a:xfrm>
              <a:off x="2054313" y="2643493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04" name="Прямоугольник 103"/>
            <p:cNvSpPr/>
            <p:nvPr/>
          </p:nvSpPr>
          <p:spPr bwMode="auto">
            <a:xfrm>
              <a:off x="2288211" y="2640087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Прямоугольник 104"/>
            <p:cNvSpPr/>
            <p:nvPr/>
          </p:nvSpPr>
          <p:spPr bwMode="auto">
            <a:xfrm>
              <a:off x="2503353" y="2647438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84%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Прямоугольник 144"/>
            <p:cNvSpPr/>
            <p:nvPr/>
          </p:nvSpPr>
          <p:spPr bwMode="auto">
            <a:xfrm>
              <a:off x="1736928" y="2640449"/>
              <a:ext cx="313575" cy="153812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905829" y="2176346"/>
            <a:ext cx="1240105" cy="670399"/>
            <a:chOff x="3942299" y="1859568"/>
            <a:chExt cx="1240105" cy="670399"/>
          </a:xfrm>
        </p:grpSpPr>
        <p:sp>
          <p:nvSpPr>
            <p:cNvPr id="134" name="Прямоугольник 133"/>
            <p:cNvSpPr/>
            <p:nvPr/>
          </p:nvSpPr>
          <p:spPr bwMode="auto">
            <a:xfrm>
              <a:off x="4434012" y="217925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Прямоугольник 134"/>
            <p:cNvSpPr/>
            <p:nvPr/>
          </p:nvSpPr>
          <p:spPr>
            <a:xfrm>
              <a:off x="4422697" y="2361303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36" name="Прямоугольник 135"/>
            <p:cNvSpPr/>
            <p:nvPr/>
          </p:nvSpPr>
          <p:spPr bwMode="auto">
            <a:xfrm>
              <a:off x="4425546" y="2037248"/>
              <a:ext cx="220710" cy="132694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37" name="Прямоугольник 136"/>
            <p:cNvSpPr/>
            <p:nvPr/>
          </p:nvSpPr>
          <p:spPr bwMode="auto">
            <a:xfrm>
              <a:off x="4652818" y="2042332"/>
              <a:ext cx="220710" cy="1371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Прямоугольник 137"/>
            <p:cNvSpPr/>
            <p:nvPr/>
          </p:nvSpPr>
          <p:spPr bwMode="auto">
            <a:xfrm>
              <a:off x="4881996" y="2042466"/>
              <a:ext cx="294942" cy="137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87%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Text Box 182"/>
            <p:cNvSpPr txBox="1">
              <a:spLocks noChangeArrowheads="1"/>
            </p:cNvSpPr>
            <p:nvPr/>
          </p:nvSpPr>
          <p:spPr bwMode="auto">
            <a:xfrm>
              <a:off x="3942299" y="1859568"/>
              <a:ext cx="1240105" cy="161109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Ленинградский район</a:t>
              </a:r>
            </a:p>
          </p:txBody>
        </p:sp>
        <p:sp>
          <p:nvSpPr>
            <p:cNvPr id="146" name="Прямоугольник 145"/>
            <p:cNvSpPr/>
            <p:nvPr/>
          </p:nvSpPr>
          <p:spPr bwMode="auto">
            <a:xfrm>
              <a:off x="4077100" y="2037248"/>
              <a:ext cx="339832" cy="132693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33985" y="3515118"/>
            <a:ext cx="1134458" cy="673114"/>
            <a:chOff x="1030210" y="3471688"/>
            <a:chExt cx="1134458" cy="673114"/>
          </a:xfrm>
        </p:grpSpPr>
        <p:sp>
          <p:nvSpPr>
            <p:cNvPr id="82" name="Text Box 182"/>
            <p:cNvSpPr txBox="1">
              <a:spLocks noChangeArrowheads="1"/>
            </p:cNvSpPr>
            <p:nvPr/>
          </p:nvSpPr>
          <p:spPr bwMode="auto">
            <a:xfrm>
              <a:off x="1030210" y="3471688"/>
              <a:ext cx="1134457" cy="173598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Темрюкский район</a:t>
              </a:r>
            </a:p>
          </p:txBody>
        </p:sp>
        <p:sp>
          <p:nvSpPr>
            <p:cNvPr id="96" name="Прямоугольник 95"/>
            <p:cNvSpPr/>
            <p:nvPr/>
          </p:nvSpPr>
          <p:spPr bwMode="auto">
            <a:xfrm>
              <a:off x="1416898" y="3803519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1416898" y="3976138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98" name="Прямоугольник 97"/>
            <p:cNvSpPr/>
            <p:nvPr/>
          </p:nvSpPr>
          <p:spPr bwMode="auto">
            <a:xfrm>
              <a:off x="1426421" y="3637381"/>
              <a:ext cx="228332" cy="148132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99" name="Прямоугольник 98"/>
            <p:cNvSpPr/>
            <p:nvPr/>
          </p:nvSpPr>
          <p:spPr bwMode="auto">
            <a:xfrm>
              <a:off x="1645229" y="3631668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Прямоугольник 99"/>
            <p:cNvSpPr/>
            <p:nvPr/>
          </p:nvSpPr>
          <p:spPr bwMode="auto">
            <a:xfrm>
              <a:off x="1865939" y="3631801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59%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2" name="Прямоугольник 151"/>
            <p:cNvSpPr/>
            <p:nvPr/>
          </p:nvSpPr>
          <p:spPr bwMode="auto">
            <a:xfrm>
              <a:off x="1039737" y="3635761"/>
              <a:ext cx="386685" cy="165020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2587476" y="2011114"/>
            <a:ext cx="1073658" cy="678325"/>
            <a:chOff x="2471157" y="1318339"/>
            <a:chExt cx="1073658" cy="678325"/>
          </a:xfrm>
        </p:grpSpPr>
        <p:sp>
          <p:nvSpPr>
            <p:cNvPr id="80" name="Text Box 182"/>
            <p:cNvSpPr txBox="1">
              <a:spLocks noChangeArrowheads="1"/>
            </p:cNvSpPr>
            <p:nvPr/>
          </p:nvSpPr>
          <p:spPr bwMode="auto">
            <a:xfrm>
              <a:off x="2611181" y="1318339"/>
              <a:ext cx="933634" cy="165232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Ейский район</a:t>
              </a:r>
            </a:p>
          </p:txBody>
        </p:sp>
        <p:sp>
          <p:nvSpPr>
            <p:cNvPr id="91" name="Прямоугольник 90"/>
            <p:cNvSpPr/>
            <p:nvPr/>
          </p:nvSpPr>
          <p:spPr bwMode="auto">
            <a:xfrm>
              <a:off x="2796879" y="1662154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2800863" y="1834773"/>
              <a:ext cx="743786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93" name="Прямоугольник 92"/>
            <p:cNvSpPr/>
            <p:nvPr/>
          </p:nvSpPr>
          <p:spPr bwMode="auto">
            <a:xfrm>
              <a:off x="2761699" y="1486492"/>
              <a:ext cx="274941" cy="168188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94" name="Прямоугольник 93"/>
            <p:cNvSpPr/>
            <p:nvPr/>
          </p:nvSpPr>
          <p:spPr bwMode="auto">
            <a:xfrm>
              <a:off x="3025210" y="1489174"/>
              <a:ext cx="222842" cy="1656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endPara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Прямоугольник 94"/>
            <p:cNvSpPr/>
            <p:nvPr/>
          </p:nvSpPr>
          <p:spPr bwMode="auto">
            <a:xfrm>
              <a:off x="3248052" y="1489174"/>
              <a:ext cx="296597" cy="1656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76%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" name="Прямоугольник 153"/>
            <p:cNvSpPr/>
            <p:nvPr/>
          </p:nvSpPr>
          <p:spPr bwMode="auto">
            <a:xfrm>
              <a:off x="2471157" y="1489174"/>
              <a:ext cx="325721" cy="165505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327639" y="3747962"/>
            <a:ext cx="1233749" cy="681253"/>
            <a:chOff x="3380457" y="3892964"/>
            <a:chExt cx="1233749" cy="681253"/>
          </a:xfrm>
        </p:grpSpPr>
        <p:sp>
          <p:nvSpPr>
            <p:cNvPr id="85" name="Text Box 182"/>
            <p:cNvSpPr txBox="1">
              <a:spLocks noChangeArrowheads="1"/>
            </p:cNvSpPr>
            <p:nvPr/>
          </p:nvSpPr>
          <p:spPr bwMode="auto">
            <a:xfrm>
              <a:off x="3566244" y="3892964"/>
              <a:ext cx="1034193" cy="159011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Краснодар</a:t>
              </a:r>
            </a:p>
          </p:txBody>
        </p:sp>
        <p:sp>
          <p:nvSpPr>
            <p:cNvPr id="106" name="Прямоугольник 105"/>
            <p:cNvSpPr/>
            <p:nvPr/>
          </p:nvSpPr>
          <p:spPr bwMode="auto">
            <a:xfrm>
              <a:off x="3866436" y="423970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Прямоугольник 106"/>
            <p:cNvSpPr/>
            <p:nvPr/>
          </p:nvSpPr>
          <p:spPr>
            <a:xfrm>
              <a:off x="3866436" y="4412326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08" name="Прямоугольник 107"/>
            <p:cNvSpPr/>
            <p:nvPr/>
          </p:nvSpPr>
          <p:spPr bwMode="auto">
            <a:xfrm>
              <a:off x="3828336" y="4064044"/>
              <a:ext cx="311597" cy="183880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Прямоугольник 108"/>
            <p:cNvSpPr/>
            <p:nvPr/>
          </p:nvSpPr>
          <p:spPr bwMode="auto">
            <a:xfrm>
              <a:off x="4094767" y="4064044"/>
              <a:ext cx="220710" cy="18489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Прямоугольник 109"/>
            <p:cNvSpPr/>
            <p:nvPr/>
          </p:nvSpPr>
          <p:spPr bwMode="auto">
            <a:xfrm>
              <a:off x="4315477" y="4060470"/>
              <a:ext cx="298729" cy="1884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58%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" name="Прямоугольник 206"/>
            <p:cNvSpPr/>
            <p:nvPr/>
          </p:nvSpPr>
          <p:spPr bwMode="auto">
            <a:xfrm>
              <a:off x="3380457" y="4060470"/>
              <a:ext cx="472096" cy="187454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6891015" y="4485490"/>
            <a:ext cx="2605321" cy="2380378"/>
            <a:chOff x="6897577" y="4113555"/>
            <a:chExt cx="2605321" cy="2380378"/>
          </a:xfrm>
        </p:grpSpPr>
        <p:grpSp>
          <p:nvGrpSpPr>
            <p:cNvPr id="214" name="Группа 1145"/>
            <p:cNvGrpSpPr/>
            <p:nvPr/>
          </p:nvGrpSpPr>
          <p:grpSpPr>
            <a:xfrm>
              <a:off x="6897577" y="4113555"/>
              <a:ext cx="2249979" cy="2380378"/>
              <a:chOff x="6759625" y="4893992"/>
              <a:chExt cx="2096871" cy="1946188"/>
            </a:xfrm>
          </p:grpSpPr>
          <p:sp>
            <p:nvSpPr>
              <p:cNvPr id="243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245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1660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5" name="Полилиния 214"/>
            <p:cNvSpPr/>
            <p:nvPr/>
          </p:nvSpPr>
          <p:spPr>
            <a:xfrm>
              <a:off x="7094516" y="5372791"/>
              <a:ext cx="170970" cy="164598"/>
            </a:xfrm>
            <a:custGeom>
              <a:avLst/>
              <a:gdLst>
                <a:gd name="connsiteX0" fmla="*/ 304029 w 3865376"/>
                <a:gd name="connsiteY0" fmla="*/ 1245 h 2751529"/>
                <a:gd name="connsiteX1" fmla="*/ 167671 w 3865376"/>
                <a:gd name="connsiteY1" fmla="*/ 129582 h 2751529"/>
                <a:gd name="connsiteX2" fmla="*/ 7250 w 3865376"/>
                <a:gd name="connsiteY2" fmla="*/ 378234 h 2751529"/>
                <a:gd name="connsiteX3" fmla="*/ 63397 w 3865376"/>
                <a:gd name="connsiteY3" fmla="*/ 530634 h 2751529"/>
                <a:gd name="connsiteX4" fmla="*/ 376219 w 3865376"/>
                <a:gd name="connsiteY4" fmla="*/ 634908 h 2751529"/>
                <a:gd name="connsiteX5" fmla="*/ 560703 w 3865376"/>
                <a:gd name="connsiteY5" fmla="*/ 771266 h 2751529"/>
                <a:gd name="connsiteX6" fmla="*/ 761229 w 3865376"/>
                <a:gd name="connsiteY6" fmla="*/ 907624 h 2751529"/>
                <a:gd name="connsiteX7" fmla="*/ 945713 w 3865376"/>
                <a:gd name="connsiteY7" fmla="*/ 1108150 h 2751529"/>
                <a:gd name="connsiteX8" fmla="*/ 1009882 w 3865376"/>
                <a:gd name="connsiteY8" fmla="*/ 1340761 h 2751529"/>
                <a:gd name="connsiteX9" fmla="*/ 921650 w 3865376"/>
                <a:gd name="connsiteY9" fmla="*/ 1581392 h 2751529"/>
                <a:gd name="connsiteX10" fmla="*/ 769250 w 3865376"/>
                <a:gd name="connsiteY10" fmla="*/ 1653582 h 2751529"/>
                <a:gd name="connsiteX11" fmla="*/ 239861 w 3865376"/>
                <a:gd name="connsiteY11" fmla="*/ 1637540 h 2751529"/>
                <a:gd name="connsiteX12" fmla="*/ 432366 w 3865376"/>
                <a:gd name="connsiteY12" fmla="*/ 1749834 h 2751529"/>
                <a:gd name="connsiteX13" fmla="*/ 672997 w 3865376"/>
                <a:gd name="connsiteY13" fmla="*/ 2022550 h 2751529"/>
                <a:gd name="connsiteX14" fmla="*/ 921650 w 3865376"/>
                <a:gd name="connsiteY14" fmla="*/ 2215056 h 2751529"/>
                <a:gd name="connsiteX15" fmla="*/ 1162282 w 3865376"/>
                <a:gd name="connsiteY15" fmla="*/ 2455687 h 2751529"/>
                <a:gd name="connsiteX16" fmla="*/ 1370829 w 3865376"/>
                <a:gd name="connsiteY16" fmla="*/ 2632150 h 2751529"/>
                <a:gd name="connsiteX17" fmla="*/ 1434997 w 3865376"/>
                <a:gd name="connsiteY17" fmla="*/ 2736424 h 2751529"/>
                <a:gd name="connsiteX18" fmla="*/ 1683650 w 3865376"/>
                <a:gd name="connsiteY18" fmla="*/ 2736424 h 2751529"/>
                <a:gd name="connsiteX19" fmla="*/ 1747819 w 3865376"/>
                <a:gd name="connsiteY19" fmla="*/ 2600066 h 2751529"/>
                <a:gd name="connsiteX20" fmla="*/ 1820008 w 3865376"/>
                <a:gd name="connsiteY20" fmla="*/ 2383498 h 2751529"/>
                <a:gd name="connsiteX21" fmla="*/ 1980429 w 3865376"/>
                <a:gd name="connsiteY21" fmla="*/ 2287245 h 2751529"/>
                <a:gd name="connsiteX22" fmla="*/ 2261166 w 3865376"/>
                <a:gd name="connsiteY22" fmla="*/ 2303287 h 2751529"/>
                <a:gd name="connsiteX23" fmla="*/ 2501797 w 3865376"/>
                <a:gd name="connsiteY23" fmla="*/ 2359434 h 2751529"/>
                <a:gd name="connsiteX24" fmla="*/ 2646176 w 3865376"/>
                <a:gd name="connsiteY24" fmla="*/ 2343392 h 2751529"/>
                <a:gd name="connsiteX25" fmla="*/ 2678261 w 3865376"/>
                <a:gd name="connsiteY25" fmla="*/ 2190992 h 2751529"/>
                <a:gd name="connsiteX26" fmla="*/ 2646176 w 3865376"/>
                <a:gd name="connsiteY26" fmla="*/ 1998487 h 2751529"/>
                <a:gd name="connsiteX27" fmla="*/ 2774513 w 3865376"/>
                <a:gd name="connsiteY27" fmla="*/ 1822024 h 2751529"/>
                <a:gd name="connsiteX28" fmla="*/ 2926913 w 3865376"/>
                <a:gd name="connsiteY28" fmla="*/ 1653582 h 2751529"/>
                <a:gd name="connsiteX29" fmla="*/ 2894829 w 3865376"/>
                <a:gd name="connsiteY29" fmla="*/ 1412950 h 2751529"/>
                <a:gd name="connsiteX30" fmla="*/ 3063271 w 3865376"/>
                <a:gd name="connsiteY30" fmla="*/ 1477119 h 2751529"/>
                <a:gd name="connsiteX31" fmla="*/ 3255776 w 3865376"/>
                <a:gd name="connsiteY31" fmla="*/ 1525245 h 2751529"/>
                <a:gd name="connsiteX32" fmla="*/ 3384113 w 3865376"/>
                <a:gd name="connsiteY32" fmla="*/ 1637540 h 2751529"/>
                <a:gd name="connsiteX33" fmla="*/ 3600682 w 3865376"/>
                <a:gd name="connsiteY33" fmla="*/ 1645561 h 2751529"/>
                <a:gd name="connsiteX34" fmla="*/ 3769124 w 3865376"/>
                <a:gd name="connsiteY34" fmla="*/ 1509203 h 2751529"/>
                <a:gd name="connsiteX35" fmla="*/ 3865376 w 3865376"/>
                <a:gd name="connsiteY35" fmla="*/ 1260550 h 2751529"/>
                <a:gd name="connsiteX36" fmla="*/ 3769124 w 3865376"/>
                <a:gd name="connsiteY36" fmla="*/ 1388887 h 2751529"/>
                <a:gd name="connsiteX37" fmla="*/ 3456303 w 3865376"/>
                <a:gd name="connsiteY37" fmla="*/ 1260550 h 2751529"/>
                <a:gd name="connsiteX38" fmla="*/ 3071292 w 3865376"/>
                <a:gd name="connsiteY38" fmla="*/ 875540 h 2751529"/>
                <a:gd name="connsiteX39" fmla="*/ 2814619 w 3865376"/>
                <a:gd name="connsiteY39" fmla="*/ 859498 h 2751529"/>
                <a:gd name="connsiteX40" fmla="*/ 2453671 w 3865376"/>
                <a:gd name="connsiteY40" fmla="*/ 867519 h 2751529"/>
                <a:gd name="connsiteX41" fmla="*/ 2092724 w 3865376"/>
                <a:gd name="connsiteY41" fmla="*/ 626887 h 2751529"/>
                <a:gd name="connsiteX42" fmla="*/ 1795945 w 3865376"/>
                <a:gd name="connsiteY42" fmla="*/ 354171 h 2751529"/>
                <a:gd name="connsiteX43" fmla="*/ 1330724 w 3865376"/>
                <a:gd name="connsiteY43" fmla="*/ 257919 h 2751529"/>
                <a:gd name="connsiteX44" fmla="*/ 1009882 w 3865376"/>
                <a:gd name="connsiteY44" fmla="*/ 257919 h 2751529"/>
                <a:gd name="connsiteX45" fmla="*/ 640913 w 3865376"/>
                <a:gd name="connsiteY45" fmla="*/ 201771 h 2751529"/>
                <a:gd name="connsiteX46" fmla="*/ 304029 w 3865376"/>
                <a:gd name="connsiteY46" fmla="*/ 1245 h 275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65376" h="2751529">
                  <a:moveTo>
                    <a:pt x="304029" y="1245"/>
                  </a:moveTo>
                  <a:cubicBezTo>
                    <a:pt x="225155" y="-10786"/>
                    <a:pt x="217134" y="66751"/>
                    <a:pt x="167671" y="129582"/>
                  </a:cubicBezTo>
                  <a:cubicBezTo>
                    <a:pt x="118208" y="192413"/>
                    <a:pt x="24629" y="311392"/>
                    <a:pt x="7250" y="378234"/>
                  </a:cubicBezTo>
                  <a:cubicBezTo>
                    <a:pt x="-10129" y="445076"/>
                    <a:pt x="1902" y="487855"/>
                    <a:pt x="63397" y="530634"/>
                  </a:cubicBezTo>
                  <a:cubicBezTo>
                    <a:pt x="124892" y="573413"/>
                    <a:pt x="293335" y="594803"/>
                    <a:pt x="376219" y="634908"/>
                  </a:cubicBezTo>
                  <a:cubicBezTo>
                    <a:pt x="459103" y="675013"/>
                    <a:pt x="496535" y="725813"/>
                    <a:pt x="560703" y="771266"/>
                  </a:cubicBezTo>
                  <a:cubicBezTo>
                    <a:pt x="624871" y="816719"/>
                    <a:pt x="697061" y="851477"/>
                    <a:pt x="761229" y="907624"/>
                  </a:cubicBezTo>
                  <a:cubicBezTo>
                    <a:pt x="825397" y="963771"/>
                    <a:pt x="904271" y="1035960"/>
                    <a:pt x="945713" y="1108150"/>
                  </a:cubicBezTo>
                  <a:cubicBezTo>
                    <a:pt x="987155" y="1180340"/>
                    <a:pt x="1013893" y="1261887"/>
                    <a:pt x="1009882" y="1340761"/>
                  </a:cubicBezTo>
                  <a:cubicBezTo>
                    <a:pt x="1005872" y="1419635"/>
                    <a:pt x="961755" y="1529255"/>
                    <a:pt x="921650" y="1581392"/>
                  </a:cubicBezTo>
                  <a:cubicBezTo>
                    <a:pt x="881545" y="1633529"/>
                    <a:pt x="882882" y="1644224"/>
                    <a:pt x="769250" y="1653582"/>
                  </a:cubicBezTo>
                  <a:cubicBezTo>
                    <a:pt x="655619" y="1662940"/>
                    <a:pt x="296008" y="1621498"/>
                    <a:pt x="239861" y="1637540"/>
                  </a:cubicBezTo>
                  <a:cubicBezTo>
                    <a:pt x="183714" y="1653582"/>
                    <a:pt x="360177" y="1685666"/>
                    <a:pt x="432366" y="1749834"/>
                  </a:cubicBezTo>
                  <a:cubicBezTo>
                    <a:pt x="504555" y="1814002"/>
                    <a:pt x="591450" y="1945013"/>
                    <a:pt x="672997" y="2022550"/>
                  </a:cubicBezTo>
                  <a:cubicBezTo>
                    <a:pt x="754544" y="2100087"/>
                    <a:pt x="840103" y="2142867"/>
                    <a:pt x="921650" y="2215056"/>
                  </a:cubicBezTo>
                  <a:cubicBezTo>
                    <a:pt x="1003198" y="2287246"/>
                    <a:pt x="1087419" y="2386171"/>
                    <a:pt x="1162282" y="2455687"/>
                  </a:cubicBezTo>
                  <a:cubicBezTo>
                    <a:pt x="1237145" y="2525203"/>
                    <a:pt x="1325377" y="2585361"/>
                    <a:pt x="1370829" y="2632150"/>
                  </a:cubicBezTo>
                  <a:cubicBezTo>
                    <a:pt x="1416281" y="2678939"/>
                    <a:pt x="1382860" y="2719045"/>
                    <a:pt x="1434997" y="2736424"/>
                  </a:cubicBezTo>
                  <a:cubicBezTo>
                    <a:pt x="1487134" y="2753803"/>
                    <a:pt x="1631513" y="2759150"/>
                    <a:pt x="1683650" y="2736424"/>
                  </a:cubicBezTo>
                  <a:cubicBezTo>
                    <a:pt x="1735787" y="2713698"/>
                    <a:pt x="1725093" y="2658887"/>
                    <a:pt x="1747819" y="2600066"/>
                  </a:cubicBezTo>
                  <a:cubicBezTo>
                    <a:pt x="1770545" y="2541245"/>
                    <a:pt x="1781240" y="2435635"/>
                    <a:pt x="1820008" y="2383498"/>
                  </a:cubicBezTo>
                  <a:cubicBezTo>
                    <a:pt x="1858776" y="2331361"/>
                    <a:pt x="1906903" y="2300613"/>
                    <a:pt x="1980429" y="2287245"/>
                  </a:cubicBezTo>
                  <a:cubicBezTo>
                    <a:pt x="2053955" y="2273877"/>
                    <a:pt x="2174271" y="2291256"/>
                    <a:pt x="2261166" y="2303287"/>
                  </a:cubicBezTo>
                  <a:cubicBezTo>
                    <a:pt x="2348061" y="2315318"/>
                    <a:pt x="2437629" y="2352750"/>
                    <a:pt x="2501797" y="2359434"/>
                  </a:cubicBezTo>
                  <a:lnTo>
                    <a:pt x="2646176" y="2343392"/>
                  </a:lnTo>
                  <a:cubicBezTo>
                    <a:pt x="2675587" y="2315318"/>
                    <a:pt x="2678261" y="2248476"/>
                    <a:pt x="2678261" y="2190992"/>
                  </a:cubicBezTo>
                  <a:cubicBezTo>
                    <a:pt x="2678261" y="2133508"/>
                    <a:pt x="2630134" y="2059982"/>
                    <a:pt x="2646176" y="1998487"/>
                  </a:cubicBezTo>
                  <a:cubicBezTo>
                    <a:pt x="2662218" y="1936992"/>
                    <a:pt x="2727724" y="1879508"/>
                    <a:pt x="2774513" y="1822024"/>
                  </a:cubicBezTo>
                  <a:cubicBezTo>
                    <a:pt x="2821303" y="1764540"/>
                    <a:pt x="2906860" y="1721761"/>
                    <a:pt x="2926913" y="1653582"/>
                  </a:cubicBezTo>
                  <a:cubicBezTo>
                    <a:pt x="2946966" y="1585403"/>
                    <a:pt x="2872103" y="1442361"/>
                    <a:pt x="2894829" y="1412950"/>
                  </a:cubicBezTo>
                  <a:cubicBezTo>
                    <a:pt x="2917555" y="1383540"/>
                    <a:pt x="3003113" y="1458403"/>
                    <a:pt x="3063271" y="1477119"/>
                  </a:cubicBezTo>
                  <a:cubicBezTo>
                    <a:pt x="3123429" y="1495835"/>
                    <a:pt x="3202302" y="1498508"/>
                    <a:pt x="3255776" y="1525245"/>
                  </a:cubicBezTo>
                  <a:cubicBezTo>
                    <a:pt x="3309250" y="1551982"/>
                    <a:pt x="3326629" y="1617487"/>
                    <a:pt x="3384113" y="1637540"/>
                  </a:cubicBezTo>
                  <a:cubicBezTo>
                    <a:pt x="3441597" y="1657593"/>
                    <a:pt x="3536514" y="1666951"/>
                    <a:pt x="3600682" y="1645561"/>
                  </a:cubicBezTo>
                  <a:cubicBezTo>
                    <a:pt x="3664851" y="1624172"/>
                    <a:pt x="3725008" y="1573372"/>
                    <a:pt x="3769124" y="1509203"/>
                  </a:cubicBezTo>
                  <a:cubicBezTo>
                    <a:pt x="3813240" y="1445034"/>
                    <a:pt x="3865376" y="1280603"/>
                    <a:pt x="3865376" y="1260550"/>
                  </a:cubicBezTo>
                  <a:cubicBezTo>
                    <a:pt x="3865376" y="1240497"/>
                    <a:pt x="3837303" y="1388887"/>
                    <a:pt x="3769124" y="1388887"/>
                  </a:cubicBezTo>
                  <a:cubicBezTo>
                    <a:pt x="3700945" y="1388887"/>
                    <a:pt x="3572608" y="1346108"/>
                    <a:pt x="3456303" y="1260550"/>
                  </a:cubicBezTo>
                  <a:cubicBezTo>
                    <a:pt x="3339998" y="1174992"/>
                    <a:pt x="3178239" y="942382"/>
                    <a:pt x="3071292" y="875540"/>
                  </a:cubicBezTo>
                  <a:cubicBezTo>
                    <a:pt x="2964345" y="808698"/>
                    <a:pt x="2814619" y="859498"/>
                    <a:pt x="2814619" y="859498"/>
                  </a:cubicBezTo>
                  <a:cubicBezTo>
                    <a:pt x="2711682" y="858161"/>
                    <a:pt x="2573987" y="906288"/>
                    <a:pt x="2453671" y="867519"/>
                  </a:cubicBezTo>
                  <a:cubicBezTo>
                    <a:pt x="2333355" y="828751"/>
                    <a:pt x="2202345" y="712445"/>
                    <a:pt x="2092724" y="626887"/>
                  </a:cubicBezTo>
                  <a:cubicBezTo>
                    <a:pt x="1983103" y="541329"/>
                    <a:pt x="1922945" y="415666"/>
                    <a:pt x="1795945" y="354171"/>
                  </a:cubicBezTo>
                  <a:cubicBezTo>
                    <a:pt x="1668945" y="292676"/>
                    <a:pt x="1461734" y="273961"/>
                    <a:pt x="1330724" y="257919"/>
                  </a:cubicBezTo>
                  <a:cubicBezTo>
                    <a:pt x="1199714" y="241877"/>
                    <a:pt x="1124850" y="267277"/>
                    <a:pt x="1009882" y="257919"/>
                  </a:cubicBezTo>
                  <a:cubicBezTo>
                    <a:pt x="894914" y="248561"/>
                    <a:pt x="757218" y="244550"/>
                    <a:pt x="640913" y="201771"/>
                  </a:cubicBezTo>
                  <a:cubicBezTo>
                    <a:pt x="524608" y="158992"/>
                    <a:pt x="382903" y="13276"/>
                    <a:pt x="304029" y="124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3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16" name="Text Box 97"/>
            <p:cNvSpPr txBox="1">
              <a:spLocks noChangeArrowheads="1"/>
            </p:cNvSpPr>
            <p:nvPr/>
          </p:nvSpPr>
          <p:spPr bwMode="auto">
            <a:xfrm>
              <a:off x="7506917" y="5379180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0–7 м/с</a:t>
              </a:r>
            </a:p>
          </p:txBody>
        </p:sp>
        <p:sp>
          <p:nvSpPr>
            <p:cNvPr id="217" name="Полилиния 216"/>
            <p:cNvSpPr/>
            <p:nvPr/>
          </p:nvSpPr>
          <p:spPr>
            <a:xfrm>
              <a:off x="7067820" y="5588434"/>
              <a:ext cx="224362" cy="144551"/>
            </a:xfrm>
            <a:custGeom>
              <a:avLst/>
              <a:gdLst>
                <a:gd name="connsiteX0" fmla="*/ 2825357 w 6236546"/>
                <a:gd name="connsiteY0" fmla="*/ 265020 h 4304169"/>
                <a:gd name="connsiteX1" fmla="*/ 2560662 w 6236546"/>
                <a:gd name="connsiteY1" fmla="*/ 265020 h 4304169"/>
                <a:gd name="connsiteX2" fmla="*/ 2392220 w 6236546"/>
                <a:gd name="connsiteY2" fmla="*/ 16367 h 4304169"/>
                <a:gd name="connsiteX3" fmla="*/ 1846789 w 6236546"/>
                <a:gd name="connsiteY3" fmla="*/ 48451 h 4304169"/>
                <a:gd name="connsiteX4" fmla="*/ 1525947 w 6236546"/>
                <a:gd name="connsiteY4" fmla="*/ 248977 h 4304169"/>
                <a:gd name="connsiteX5" fmla="*/ 892283 w 6236546"/>
                <a:gd name="connsiteY5" fmla="*/ 369293 h 4304169"/>
                <a:gd name="connsiteX6" fmla="*/ 1189062 w 6236546"/>
                <a:gd name="connsiteY6" fmla="*/ 898683 h 4304169"/>
                <a:gd name="connsiteX7" fmla="*/ 1469799 w 6236546"/>
                <a:gd name="connsiteY7" fmla="*/ 1283693 h 4304169"/>
                <a:gd name="connsiteX8" fmla="*/ 1148957 w 6236546"/>
                <a:gd name="connsiteY8" fmla="*/ 1716830 h 4304169"/>
                <a:gd name="connsiteX9" fmla="*/ 884262 w 6236546"/>
                <a:gd name="connsiteY9" fmla="*/ 2198093 h 4304169"/>
                <a:gd name="connsiteX10" fmla="*/ 595504 w 6236546"/>
                <a:gd name="connsiteY10" fmla="*/ 2198093 h 4304169"/>
                <a:gd name="connsiteX11" fmla="*/ 162368 w 6236546"/>
                <a:gd name="connsiteY11" fmla="*/ 2101841 h 4304169"/>
                <a:gd name="connsiteX12" fmla="*/ 1947 w 6236546"/>
                <a:gd name="connsiteY12" fmla="*/ 2302367 h 4304169"/>
                <a:gd name="connsiteX13" fmla="*/ 90178 w 6236546"/>
                <a:gd name="connsiteY13" fmla="*/ 2631230 h 4304169"/>
                <a:gd name="connsiteX14" fmla="*/ 330810 w 6236546"/>
                <a:gd name="connsiteY14" fmla="*/ 2783630 h 4304169"/>
                <a:gd name="connsiteX15" fmla="*/ 892283 w 6236546"/>
                <a:gd name="connsiteY15" fmla="*/ 2719462 h 4304169"/>
                <a:gd name="connsiteX16" fmla="*/ 1445736 w 6236546"/>
                <a:gd name="connsiteY16" fmla="*/ 2551020 h 4304169"/>
                <a:gd name="connsiteX17" fmla="*/ 1878873 w 6236546"/>
                <a:gd name="connsiteY17" fmla="*/ 2422683 h 4304169"/>
                <a:gd name="connsiteX18" fmla="*/ 2223778 w 6236546"/>
                <a:gd name="connsiteY18" fmla="*/ 2430704 h 4304169"/>
                <a:gd name="connsiteX19" fmla="*/ 2424304 w 6236546"/>
                <a:gd name="connsiteY19" fmla="*/ 2647272 h 4304169"/>
                <a:gd name="connsiteX20" fmla="*/ 2648894 w 6236546"/>
                <a:gd name="connsiteY20" fmla="*/ 2895925 h 4304169"/>
                <a:gd name="connsiteX21" fmla="*/ 3122136 w 6236546"/>
                <a:gd name="connsiteY21" fmla="*/ 3144577 h 4304169"/>
                <a:gd name="connsiteX22" fmla="*/ 3523189 w 6236546"/>
                <a:gd name="connsiteY22" fmla="*/ 3168641 h 4304169"/>
                <a:gd name="connsiteX23" fmla="*/ 4012473 w 6236546"/>
                <a:gd name="connsiteY23" fmla="*/ 3224788 h 4304169"/>
                <a:gd name="connsiteX24" fmla="*/ 4285189 w 6236546"/>
                <a:gd name="connsiteY24" fmla="*/ 3369167 h 4304169"/>
                <a:gd name="connsiteX25" fmla="*/ 4573947 w 6236546"/>
                <a:gd name="connsiteY25" fmla="*/ 3617820 h 4304169"/>
                <a:gd name="connsiteX26" fmla="*/ 4942915 w 6236546"/>
                <a:gd name="connsiteY26" fmla="*/ 3802304 h 4304169"/>
                <a:gd name="connsiteX27" fmla="*/ 5432199 w 6236546"/>
                <a:gd name="connsiteY27" fmla="*/ 3794283 h 4304169"/>
                <a:gd name="connsiteX28" fmla="*/ 5632725 w 6236546"/>
                <a:gd name="connsiteY28" fmla="*/ 4034914 h 4304169"/>
                <a:gd name="connsiteX29" fmla="*/ 5961589 w 6236546"/>
                <a:gd name="connsiteY29" fmla="*/ 4275546 h 4304169"/>
                <a:gd name="connsiteX30" fmla="*/ 6210241 w 6236546"/>
                <a:gd name="connsiteY30" fmla="*/ 4267525 h 4304169"/>
                <a:gd name="connsiteX31" fmla="*/ 6210241 w 6236546"/>
                <a:gd name="connsiteY31" fmla="*/ 3986788 h 4304169"/>
                <a:gd name="connsiteX32" fmla="*/ 6041799 w 6236546"/>
                <a:gd name="connsiteY32" fmla="*/ 3641883 h 4304169"/>
                <a:gd name="connsiteX33" fmla="*/ 6025757 w 6236546"/>
                <a:gd name="connsiteY33" fmla="*/ 3457398 h 4304169"/>
                <a:gd name="connsiteX34" fmla="*/ 6194199 w 6236546"/>
                <a:gd name="connsiteY34" fmla="*/ 3216767 h 4304169"/>
                <a:gd name="connsiteX35" fmla="*/ 5985652 w 6236546"/>
                <a:gd name="connsiteY35" fmla="*/ 3024262 h 4304169"/>
                <a:gd name="connsiteX36" fmla="*/ 5761062 w 6236546"/>
                <a:gd name="connsiteY36" fmla="*/ 2807693 h 4304169"/>
                <a:gd name="connsiteX37" fmla="*/ 5648768 w 6236546"/>
                <a:gd name="connsiteY37" fmla="*/ 2687377 h 4304169"/>
                <a:gd name="connsiteX38" fmla="*/ 5319904 w 6236546"/>
                <a:gd name="connsiteY38" fmla="*/ 2727483 h 4304169"/>
                <a:gd name="connsiteX39" fmla="*/ 5287820 w 6236546"/>
                <a:gd name="connsiteY39" fmla="*/ 2414662 h 4304169"/>
                <a:gd name="connsiteX40" fmla="*/ 5191568 w 6236546"/>
                <a:gd name="connsiteY40" fmla="*/ 2069756 h 4304169"/>
                <a:gd name="connsiteX41" fmla="*/ 5664810 w 6236546"/>
                <a:gd name="connsiteY41" fmla="*/ 1965483 h 4304169"/>
                <a:gd name="connsiteX42" fmla="*/ 5680852 w 6236546"/>
                <a:gd name="connsiteY42" fmla="*/ 1740893 h 4304169"/>
                <a:gd name="connsiteX43" fmla="*/ 5384073 w 6236546"/>
                <a:gd name="connsiteY43" fmla="*/ 1436093 h 4304169"/>
                <a:gd name="connsiteX44" fmla="*/ 5327925 w 6236546"/>
                <a:gd name="connsiteY44" fmla="*/ 1107230 h 4304169"/>
                <a:gd name="connsiteX45" fmla="*/ 5079273 w 6236546"/>
                <a:gd name="connsiteY45" fmla="*/ 1163377 h 4304169"/>
                <a:gd name="connsiteX46" fmla="*/ 4710304 w 6236546"/>
                <a:gd name="connsiteY46" fmla="*/ 1147335 h 4304169"/>
                <a:gd name="connsiteX47" fmla="*/ 4437589 w 6236546"/>
                <a:gd name="connsiteY47" fmla="*/ 962851 h 4304169"/>
                <a:gd name="connsiteX48" fmla="*/ 4349357 w 6236546"/>
                <a:gd name="connsiteY48" fmla="*/ 698156 h 4304169"/>
                <a:gd name="connsiteX49" fmla="*/ 4317273 w 6236546"/>
                <a:gd name="connsiteY49" fmla="*/ 441483 h 4304169"/>
                <a:gd name="connsiteX50" fmla="*/ 4188936 w 6236546"/>
                <a:gd name="connsiteY50" fmla="*/ 321167 h 4304169"/>
                <a:gd name="connsiteX51" fmla="*/ 3908199 w 6236546"/>
                <a:gd name="connsiteY51" fmla="*/ 321167 h 4304169"/>
                <a:gd name="connsiteX52" fmla="*/ 3651525 w 6236546"/>
                <a:gd name="connsiteY52" fmla="*/ 321167 h 4304169"/>
                <a:gd name="connsiteX53" fmla="*/ 3330683 w 6236546"/>
                <a:gd name="connsiteY53" fmla="*/ 321167 h 4304169"/>
                <a:gd name="connsiteX54" fmla="*/ 3186304 w 6236546"/>
                <a:gd name="connsiteY54" fmla="*/ 481588 h 4304169"/>
                <a:gd name="connsiteX55" fmla="*/ 3009841 w 6236546"/>
                <a:gd name="connsiteY55" fmla="*/ 601904 h 4304169"/>
                <a:gd name="connsiteX56" fmla="*/ 2825357 w 6236546"/>
                <a:gd name="connsiteY56" fmla="*/ 585862 h 4304169"/>
                <a:gd name="connsiteX57" fmla="*/ 2825357 w 6236546"/>
                <a:gd name="connsiteY57" fmla="*/ 265020 h 430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236546" h="4304169">
                  <a:moveTo>
                    <a:pt x="2825357" y="265020"/>
                  </a:moveTo>
                  <a:cubicBezTo>
                    <a:pt x="2781241" y="211546"/>
                    <a:pt x="2632852" y="306462"/>
                    <a:pt x="2560662" y="265020"/>
                  </a:cubicBezTo>
                  <a:cubicBezTo>
                    <a:pt x="2488472" y="223578"/>
                    <a:pt x="2511199" y="52462"/>
                    <a:pt x="2392220" y="16367"/>
                  </a:cubicBezTo>
                  <a:cubicBezTo>
                    <a:pt x="2273241" y="-19728"/>
                    <a:pt x="1991168" y="9683"/>
                    <a:pt x="1846789" y="48451"/>
                  </a:cubicBezTo>
                  <a:cubicBezTo>
                    <a:pt x="1702410" y="87219"/>
                    <a:pt x="1685031" y="195503"/>
                    <a:pt x="1525947" y="248977"/>
                  </a:cubicBezTo>
                  <a:cubicBezTo>
                    <a:pt x="1366863" y="302451"/>
                    <a:pt x="948431" y="261009"/>
                    <a:pt x="892283" y="369293"/>
                  </a:cubicBezTo>
                  <a:cubicBezTo>
                    <a:pt x="836135" y="477577"/>
                    <a:pt x="1092809" y="746283"/>
                    <a:pt x="1189062" y="898683"/>
                  </a:cubicBezTo>
                  <a:cubicBezTo>
                    <a:pt x="1285315" y="1051083"/>
                    <a:pt x="1476483" y="1147335"/>
                    <a:pt x="1469799" y="1283693"/>
                  </a:cubicBezTo>
                  <a:cubicBezTo>
                    <a:pt x="1463115" y="1420051"/>
                    <a:pt x="1246546" y="1564430"/>
                    <a:pt x="1148957" y="1716830"/>
                  </a:cubicBezTo>
                  <a:cubicBezTo>
                    <a:pt x="1051368" y="1869230"/>
                    <a:pt x="976504" y="2117883"/>
                    <a:pt x="884262" y="2198093"/>
                  </a:cubicBezTo>
                  <a:cubicBezTo>
                    <a:pt x="792020" y="2278304"/>
                    <a:pt x="715820" y="2214135"/>
                    <a:pt x="595504" y="2198093"/>
                  </a:cubicBezTo>
                  <a:cubicBezTo>
                    <a:pt x="475188" y="2182051"/>
                    <a:pt x="261294" y="2084462"/>
                    <a:pt x="162368" y="2101841"/>
                  </a:cubicBezTo>
                  <a:cubicBezTo>
                    <a:pt x="63442" y="2119220"/>
                    <a:pt x="13979" y="2214136"/>
                    <a:pt x="1947" y="2302367"/>
                  </a:cubicBezTo>
                  <a:cubicBezTo>
                    <a:pt x="-10085" y="2390599"/>
                    <a:pt x="35367" y="2551020"/>
                    <a:pt x="90178" y="2631230"/>
                  </a:cubicBezTo>
                  <a:cubicBezTo>
                    <a:pt x="144988" y="2711441"/>
                    <a:pt x="197126" y="2768925"/>
                    <a:pt x="330810" y="2783630"/>
                  </a:cubicBezTo>
                  <a:cubicBezTo>
                    <a:pt x="464494" y="2798335"/>
                    <a:pt x="706462" y="2758230"/>
                    <a:pt x="892283" y="2719462"/>
                  </a:cubicBezTo>
                  <a:cubicBezTo>
                    <a:pt x="1078104" y="2680694"/>
                    <a:pt x="1445736" y="2551020"/>
                    <a:pt x="1445736" y="2551020"/>
                  </a:cubicBezTo>
                  <a:cubicBezTo>
                    <a:pt x="1610168" y="2501557"/>
                    <a:pt x="1749199" y="2442736"/>
                    <a:pt x="1878873" y="2422683"/>
                  </a:cubicBezTo>
                  <a:cubicBezTo>
                    <a:pt x="2008547" y="2402630"/>
                    <a:pt x="2132873" y="2393273"/>
                    <a:pt x="2223778" y="2430704"/>
                  </a:cubicBezTo>
                  <a:cubicBezTo>
                    <a:pt x="2314683" y="2468135"/>
                    <a:pt x="2353451" y="2569735"/>
                    <a:pt x="2424304" y="2647272"/>
                  </a:cubicBezTo>
                  <a:cubicBezTo>
                    <a:pt x="2495157" y="2724809"/>
                    <a:pt x="2532589" y="2813041"/>
                    <a:pt x="2648894" y="2895925"/>
                  </a:cubicBezTo>
                  <a:cubicBezTo>
                    <a:pt x="2765199" y="2978809"/>
                    <a:pt x="2976420" y="3099124"/>
                    <a:pt x="3122136" y="3144577"/>
                  </a:cubicBezTo>
                  <a:cubicBezTo>
                    <a:pt x="3267852" y="3190030"/>
                    <a:pt x="3374800" y="3155273"/>
                    <a:pt x="3523189" y="3168641"/>
                  </a:cubicBezTo>
                  <a:cubicBezTo>
                    <a:pt x="3671578" y="3182009"/>
                    <a:pt x="3885473" y="3191367"/>
                    <a:pt x="4012473" y="3224788"/>
                  </a:cubicBezTo>
                  <a:cubicBezTo>
                    <a:pt x="4139473" y="3258209"/>
                    <a:pt x="4191610" y="3303662"/>
                    <a:pt x="4285189" y="3369167"/>
                  </a:cubicBezTo>
                  <a:cubicBezTo>
                    <a:pt x="4378768" y="3434672"/>
                    <a:pt x="4464326" y="3545630"/>
                    <a:pt x="4573947" y="3617820"/>
                  </a:cubicBezTo>
                  <a:cubicBezTo>
                    <a:pt x="4683568" y="3690010"/>
                    <a:pt x="4799873" y="3772894"/>
                    <a:pt x="4942915" y="3802304"/>
                  </a:cubicBezTo>
                  <a:cubicBezTo>
                    <a:pt x="5085957" y="3831714"/>
                    <a:pt x="5317231" y="3755515"/>
                    <a:pt x="5432199" y="3794283"/>
                  </a:cubicBezTo>
                  <a:cubicBezTo>
                    <a:pt x="5547167" y="3833051"/>
                    <a:pt x="5544493" y="3954704"/>
                    <a:pt x="5632725" y="4034914"/>
                  </a:cubicBezTo>
                  <a:cubicBezTo>
                    <a:pt x="5720957" y="4115124"/>
                    <a:pt x="5865336" y="4236778"/>
                    <a:pt x="5961589" y="4275546"/>
                  </a:cubicBezTo>
                  <a:cubicBezTo>
                    <a:pt x="6057842" y="4314314"/>
                    <a:pt x="6168799" y="4315651"/>
                    <a:pt x="6210241" y="4267525"/>
                  </a:cubicBezTo>
                  <a:cubicBezTo>
                    <a:pt x="6251683" y="4219399"/>
                    <a:pt x="6238315" y="4091062"/>
                    <a:pt x="6210241" y="3986788"/>
                  </a:cubicBezTo>
                  <a:cubicBezTo>
                    <a:pt x="6182167" y="3882514"/>
                    <a:pt x="6072546" y="3730115"/>
                    <a:pt x="6041799" y="3641883"/>
                  </a:cubicBezTo>
                  <a:cubicBezTo>
                    <a:pt x="6011052" y="3553651"/>
                    <a:pt x="6000357" y="3528251"/>
                    <a:pt x="6025757" y="3457398"/>
                  </a:cubicBezTo>
                  <a:cubicBezTo>
                    <a:pt x="6051157" y="3386545"/>
                    <a:pt x="6200883" y="3288956"/>
                    <a:pt x="6194199" y="3216767"/>
                  </a:cubicBezTo>
                  <a:cubicBezTo>
                    <a:pt x="6187515" y="3144578"/>
                    <a:pt x="6057841" y="3092441"/>
                    <a:pt x="5985652" y="3024262"/>
                  </a:cubicBezTo>
                  <a:cubicBezTo>
                    <a:pt x="5913463" y="2956083"/>
                    <a:pt x="5817209" y="2863840"/>
                    <a:pt x="5761062" y="2807693"/>
                  </a:cubicBezTo>
                  <a:cubicBezTo>
                    <a:pt x="5704915" y="2751546"/>
                    <a:pt x="5722294" y="2700745"/>
                    <a:pt x="5648768" y="2687377"/>
                  </a:cubicBezTo>
                  <a:cubicBezTo>
                    <a:pt x="5575242" y="2674009"/>
                    <a:pt x="5380062" y="2772935"/>
                    <a:pt x="5319904" y="2727483"/>
                  </a:cubicBezTo>
                  <a:cubicBezTo>
                    <a:pt x="5259746" y="2682031"/>
                    <a:pt x="5309209" y="2524283"/>
                    <a:pt x="5287820" y="2414662"/>
                  </a:cubicBezTo>
                  <a:cubicBezTo>
                    <a:pt x="5266431" y="2305041"/>
                    <a:pt x="5128736" y="2144619"/>
                    <a:pt x="5191568" y="2069756"/>
                  </a:cubicBezTo>
                  <a:cubicBezTo>
                    <a:pt x="5254400" y="1994893"/>
                    <a:pt x="5583263" y="2020293"/>
                    <a:pt x="5664810" y="1965483"/>
                  </a:cubicBezTo>
                  <a:cubicBezTo>
                    <a:pt x="5746357" y="1910673"/>
                    <a:pt x="5727641" y="1829125"/>
                    <a:pt x="5680852" y="1740893"/>
                  </a:cubicBezTo>
                  <a:cubicBezTo>
                    <a:pt x="5634063" y="1652661"/>
                    <a:pt x="5442894" y="1541703"/>
                    <a:pt x="5384073" y="1436093"/>
                  </a:cubicBezTo>
                  <a:cubicBezTo>
                    <a:pt x="5325252" y="1330483"/>
                    <a:pt x="5378725" y="1152683"/>
                    <a:pt x="5327925" y="1107230"/>
                  </a:cubicBezTo>
                  <a:cubicBezTo>
                    <a:pt x="5277125" y="1061777"/>
                    <a:pt x="5182210" y="1156693"/>
                    <a:pt x="5079273" y="1163377"/>
                  </a:cubicBezTo>
                  <a:cubicBezTo>
                    <a:pt x="4976336" y="1170061"/>
                    <a:pt x="4817251" y="1180756"/>
                    <a:pt x="4710304" y="1147335"/>
                  </a:cubicBezTo>
                  <a:cubicBezTo>
                    <a:pt x="4603357" y="1113914"/>
                    <a:pt x="4497747" y="1037714"/>
                    <a:pt x="4437589" y="962851"/>
                  </a:cubicBezTo>
                  <a:cubicBezTo>
                    <a:pt x="4377431" y="887988"/>
                    <a:pt x="4369410" y="785051"/>
                    <a:pt x="4349357" y="698156"/>
                  </a:cubicBezTo>
                  <a:cubicBezTo>
                    <a:pt x="4329304" y="611261"/>
                    <a:pt x="4344010" y="504315"/>
                    <a:pt x="4317273" y="441483"/>
                  </a:cubicBezTo>
                  <a:cubicBezTo>
                    <a:pt x="4290536" y="378652"/>
                    <a:pt x="4257115" y="341220"/>
                    <a:pt x="4188936" y="321167"/>
                  </a:cubicBezTo>
                  <a:cubicBezTo>
                    <a:pt x="4120757" y="301114"/>
                    <a:pt x="3908199" y="321167"/>
                    <a:pt x="3908199" y="321167"/>
                  </a:cubicBezTo>
                  <a:lnTo>
                    <a:pt x="3651525" y="321167"/>
                  </a:lnTo>
                  <a:cubicBezTo>
                    <a:pt x="3555272" y="321167"/>
                    <a:pt x="3408220" y="294430"/>
                    <a:pt x="3330683" y="321167"/>
                  </a:cubicBezTo>
                  <a:cubicBezTo>
                    <a:pt x="3253146" y="347904"/>
                    <a:pt x="3239778" y="434798"/>
                    <a:pt x="3186304" y="481588"/>
                  </a:cubicBezTo>
                  <a:cubicBezTo>
                    <a:pt x="3132830" y="528378"/>
                    <a:pt x="3069999" y="584525"/>
                    <a:pt x="3009841" y="601904"/>
                  </a:cubicBezTo>
                  <a:cubicBezTo>
                    <a:pt x="2949683" y="619283"/>
                    <a:pt x="2860115" y="642009"/>
                    <a:pt x="2825357" y="585862"/>
                  </a:cubicBezTo>
                  <a:cubicBezTo>
                    <a:pt x="2790599" y="529715"/>
                    <a:pt x="2869473" y="318494"/>
                    <a:pt x="2825357" y="265020"/>
                  </a:cubicBezTo>
                  <a:close/>
                </a:path>
              </a:pathLst>
            </a:custGeom>
            <a:solidFill>
              <a:srgbClr val="92D050">
                <a:alpha val="43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18" name="Text Box 97"/>
            <p:cNvSpPr txBox="1">
              <a:spLocks noChangeArrowheads="1"/>
            </p:cNvSpPr>
            <p:nvPr/>
          </p:nvSpPr>
          <p:spPr bwMode="auto">
            <a:xfrm>
              <a:off x="7514537" y="5592383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8–12 м/с</a:t>
              </a:r>
            </a:p>
          </p:txBody>
        </p:sp>
        <p:sp>
          <p:nvSpPr>
            <p:cNvPr id="219" name="Полилиния 218"/>
            <p:cNvSpPr/>
            <p:nvPr/>
          </p:nvSpPr>
          <p:spPr>
            <a:xfrm>
              <a:off x="7072285" y="5787921"/>
              <a:ext cx="246245" cy="187349"/>
            </a:xfrm>
            <a:custGeom>
              <a:avLst/>
              <a:gdLst>
                <a:gd name="connsiteX0" fmla="*/ 2825357 w 6236546"/>
                <a:gd name="connsiteY0" fmla="*/ 265020 h 4304169"/>
                <a:gd name="connsiteX1" fmla="*/ 2560662 w 6236546"/>
                <a:gd name="connsiteY1" fmla="*/ 265020 h 4304169"/>
                <a:gd name="connsiteX2" fmla="*/ 2392220 w 6236546"/>
                <a:gd name="connsiteY2" fmla="*/ 16367 h 4304169"/>
                <a:gd name="connsiteX3" fmla="*/ 1846789 w 6236546"/>
                <a:gd name="connsiteY3" fmla="*/ 48451 h 4304169"/>
                <a:gd name="connsiteX4" fmla="*/ 1525947 w 6236546"/>
                <a:gd name="connsiteY4" fmla="*/ 248977 h 4304169"/>
                <a:gd name="connsiteX5" fmla="*/ 892283 w 6236546"/>
                <a:gd name="connsiteY5" fmla="*/ 369293 h 4304169"/>
                <a:gd name="connsiteX6" fmla="*/ 1189062 w 6236546"/>
                <a:gd name="connsiteY6" fmla="*/ 898683 h 4304169"/>
                <a:gd name="connsiteX7" fmla="*/ 1469799 w 6236546"/>
                <a:gd name="connsiteY7" fmla="*/ 1283693 h 4304169"/>
                <a:gd name="connsiteX8" fmla="*/ 1148957 w 6236546"/>
                <a:gd name="connsiteY8" fmla="*/ 1716830 h 4304169"/>
                <a:gd name="connsiteX9" fmla="*/ 884262 w 6236546"/>
                <a:gd name="connsiteY9" fmla="*/ 2198093 h 4304169"/>
                <a:gd name="connsiteX10" fmla="*/ 595504 w 6236546"/>
                <a:gd name="connsiteY10" fmla="*/ 2198093 h 4304169"/>
                <a:gd name="connsiteX11" fmla="*/ 162368 w 6236546"/>
                <a:gd name="connsiteY11" fmla="*/ 2101841 h 4304169"/>
                <a:gd name="connsiteX12" fmla="*/ 1947 w 6236546"/>
                <a:gd name="connsiteY12" fmla="*/ 2302367 h 4304169"/>
                <a:gd name="connsiteX13" fmla="*/ 90178 w 6236546"/>
                <a:gd name="connsiteY13" fmla="*/ 2631230 h 4304169"/>
                <a:gd name="connsiteX14" fmla="*/ 330810 w 6236546"/>
                <a:gd name="connsiteY14" fmla="*/ 2783630 h 4304169"/>
                <a:gd name="connsiteX15" fmla="*/ 892283 w 6236546"/>
                <a:gd name="connsiteY15" fmla="*/ 2719462 h 4304169"/>
                <a:gd name="connsiteX16" fmla="*/ 1445736 w 6236546"/>
                <a:gd name="connsiteY16" fmla="*/ 2551020 h 4304169"/>
                <a:gd name="connsiteX17" fmla="*/ 1878873 w 6236546"/>
                <a:gd name="connsiteY17" fmla="*/ 2422683 h 4304169"/>
                <a:gd name="connsiteX18" fmla="*/ 2223778 w 6236546"/>
                <a:gd name="connsiteY18" fmla="*/ 2430704 h 4304169"/>
                <a:gd name="connsiteX19" fmla="*/ 2424304 w 6236546"/>
                <a:gd name="connsiteY19" fmla="*/ 2647272 h 4304169"/>
                <a:gd name="connsiteX20" fmla="*/ 2648894 w 6236546"/>
                <a:gd name="connsiteY20" fmla="*/ 2895925 h 4304169"/>
                <a:gd name="connsiteX21" fmla="*/ 3122136 w 6236546"/>
                <a:gd name="connsiteY21" fmla="*/ 3144577 h 4304169"/>
                <a:gd name="connsiteX22" fmla="*/ 3523189 w 6236546"/>
                <a:gd name="connsiteY22" fmla="*/ 3168641 h 4304169"/>
                <a:gd name="connsiteX23" fmla="*/ 4012473 w 6236546"/>
                <a:gd name="connsiteY23" fmla="*/ 3224788 h 4304169"/>
                <a:gd name="connsiteX24" fmla="*/ 4285189 w 6236546"/>
                <a:gd name="connsiteY24" fmla="*/ 3369167 h 4304169"/>
                <a:gd name="connsiteX25" fmla="*/ 4573947 w 6236546"/>
                <a:gd name="connsiteY25" fmla="*/ 3617820 h 4304169"/>
                <a:gd name="connsiteX26" fmla="*/ 4942915 w 6236546"/>
                <a:gd name="connsiteY26" fmla="*/ 3802304 h 4304169"/>
                <a:gd name="connsiteX27" fmla="*/ 5432199 w 6236546"/>
                <a:gd name="connsiteY27" fmla="*/ 3794283 h 4304169"/>
                <a:gd name="connsiteX28" fmla="*/ 5632725 w 6236546"/>
                <a:gd name="connsiteY28" fmla="*/ 4034914 h 4304169"/>
                <a:gd name="connsiteX29" fmla="*/ 5961589 w 6236546"/>
                <a:gd name="connsiteY29" fmla="*/ 4275546 h 4304169"/>
                <a:gd name="connsiteX30" fmla="*/ 6210241 w 6236546"/>
                <a:gd name="connsiteY30" fmla="*/ 4267525 h 4304169"/>
                <a:gd name="connsiteX31" fmla="*/ 6210241 w 6236546"/>
                <a:gd name="connsiteY31" fmla="*/ 3986788 h 4304169"/>
                <a:gd name="connsiteX32" fmla="*/ 6041799 w 6236546"/>
                <a:gd name="connsiteY32" fmla="*/ 3641883 h 4304169"/>
                <a:gd name="connsiteX33" fmla="*/ 6025757 w 6236546"/>
                <a:gd name="connsiteY33" fmla="*/ 3457398 h 4304169"/>
                <a:gd name="connsiteX34" fmla="*/ 6194199 w 6236546"/>
                <a:gd name="connsiteY34" fmla="*/ 3216767 h 4304169"/>
                <a:gd name="connsiteX35" fmla="*/ 5985652 w 6236546"/>
                <a:gd name="connsiteY35" fmla="*/ 3024262 h 4304169"/>
                <a:gd name="connsiteX36" fmla="*/ 5761062 w 6236546"/>
                <a:gd name="connsiteY36" fmla="*/ 2807693 h 4304169"/>
                <a:gd name="connsiteX37" fmla="*/ 5648768 w 6236546"/>
                <a:gd name="connsiteY37" fmla="*/ 2687377 h 4304169"/>
                <a:gd name="connsiteX38" fmla="*/ 5319904 w 6236546"/>
                <a:gd name="connsiteY38" fmla="*/ 2727483 h 4304169"/>
                <a:gd name="connsiteX39" fmla="*/ 5287820 w 6236546"/>
                <a:gd name="connsiteY39" fmla="*/ 2414662 h 4304169"/>
                <a:gd name="connsiteX40" fmla="*/ 5191568 w 6236546"/>
                <a:gd name="connsiteY40" fmla="*/ 2069756 h 4304169"/>
                <a:gd name="connsiteX41" fmla="*/ 5664810 w 6236546"/>
                <a:gd name="connsiteY41" fmla="*/ 1965483 h 4304169"/>
                <a:gd name="connsiteX42" fmla="*/ 5680852 w 6236546"/>
                <a:gd name="connsiteY42" fmla="*/ 1740893 h 4304169"/>
                <a:gd name="connsiteX43" fmla="*/ 5384073 w 6236546"/>
                <a:gd name="connsiteY43" fmla="*/ 1436093 h 4304169"/>
                <a:gd name="connsiteX44" fmla="*/ 5327925 w 6236546"/>
                <a:gd name="connsiteY44" fmla="*/ 1107230 h 4304169"/>
                <a:gd name="connsiteX45" fmla="*/ 5079273 w 6236546"/>
                <a:gd name="connsiteY45" fmla="*/ 1163377 h 4304169"/>
                <a:gd name="connsiteX46" fmla="*/ 4710304 w 6236546"/>
                <a:gd name="connsiteY46" fmla="*/ 1147335 h 4304169"/>
                <a:gd name="connsiteX47" fmla="*/ 4437589 w 6236546"/>
                <a:gd name="connsiteY47" fmla="*/ 962851 h 4304169"/>
                <a:gd name="connsiteX48" fmla="*/ 4349357 w 6236546"/>
                <a:gd name="connsiteY48" fmla="*/ 698156 h 4304169"/>
                <a:gd name="connsiteX49" fmla="*/ 4317273 w 6236546"/>
                <a:gd name="connsiteY49" fmla="*/ 441483 h 4304169"/>
                <a:gd name="connsiteX50" fmla="*/ 4188936 w 6236546"/>
                <a:gd name="connsiteY50" fmla="*/ 321167 h 4304169"/>
                <a:gd name="connsiteX51" fmla="*/ 3908199 w 6236546"/>
                <a:gd name="connsiteY51" fmla="*/ 321167 h 4304169"/>
                <a:gd name="connsiteX52" fmla="*/ 3651525 w 6236546"/>
                <a:gd name="connsiteY52" fmla="*/ 321167 h 4304169"/>
                <a:gd name="connsiteX53" fmla="*/ 3330683 w 6236546"/>
                <a:gd name="connsiteY53" fmla="*/ 321167 h 4304169"/>
                <a:gd name="connsiteX54" fmla="*/ 3186304 w 6236546"/>
                <a:gd name="connsiteY54" fmla="*/ 481588 h 4304169"/>
                <a:gd name="connsiteX55" fmla="*/ 3009841 w 6236546"/>
                <a:gd name="connsiteY55" fmla="*/ 601904 h 4304169"/>
                <a:gd name="connsiteX56" fmla="*/ 2825357 w 6236546"/>
                <a:gd name="connsiteY56" fmla="*/ 585862 h 4304169"/>
                <a:gd name="connsiteX57" fmla="*/ 2825357 w 6236546"/>
                <a:gd name="connsiteY57" fmla="*/ 265020 h 430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236546" h="4304169">
                  <a:moveTo>
                    <a:pt x="2825357" y="265020"/>
                  </a:moveTo>
                  <a:cubicBezTo>
                    <a:pt x="2781241" y="211546"/>
                    <a:pt x="2632852" y="306462"/>
                    <a:pt x="2560662" y="265020"/>
                  </a:cubicBezTo>
                  <a:cubicBezTo>
                    <a:pt x="2488472" y="223578"/>
                    <a:pt x="2511199" y="52462"/>
                    <a:pt x="2392220" y="16367"/>
                  </a:cubicBezTo>
                  <a:cubicBezTo>
                    <a:pt x="2273241" y="-19728"/>
                    <a:pt x="1991168" y="9683"/>
                    <a:pt x="1846789" y="48451"/>
                  </a:cubicBezTo>
                  <a:cubicBezTo>
                    <a:pt x="1702410" y="87219"/>
                    <a:pt x="1685031" y="195503"/>
                    <a:pt x="1525947" y="248977"/>
                  </a:cubicBezTo>
                  <a:cubicBezTo>
                    <a:pt x="1366863" y="302451"/>
                    <a:pt x="948431" y="261009"/>
                    <a:pt x="892283" y="369293"/>
                  </a:cubicBezTo>
                  <a:cubicBezTo>
                    <a:pt x="836135" y="477577"/>
                    <a:pt x="1092809" y="746283"/>
                    <a:pt x="1189062" y="898683"/>
                  </a:cubicBezTo>
                  <a:cubicBezTo>
                    <a:pt x="1285315" y="1051083"/>
                    <a:pt x="1476483" y="1147335"/>
                    <a:pt x="1469799" y="1283693"/>
                  </a:cubicBezTo>
                  <a:cubicBezTo>
                    <a:pt x="1463115" y="1420051"/>
                    <a:pt x="1246546" y="1564430"/>
                    <a:pt x="1148957" y="1716830"/>
                  </a:cubicBezTo>
                  <a:cubicBezTo>
                    <a:pt x="1051368" y="1869230"/>
                    <a:pt x="976504" y="2117883"/>
                    <a:pt x="884262" y="2198093"/>
                  </a:cubicBezTo>
                  <a:cubicBezTo>
                    <a:pt x="792020" y="2278304"/>
                    <a:pt x="715820" y="2214135"/>
                    <a:pt x="595504" y="2198093"/>
                  </a:cubicBezTo>
                  <a:cubicBezTo>
                    <a:pt x="475188" y="2182051"/>
                    <a:pt x="261294" y="2084462"/>
                    <a:pt x="162368" y="2101841"/>
                  </a:cubicBezTo>
                  <a:cubicBezTo>
                    <a:pt x="63442" y="2119220"/>
                    <a:pt x="13979" y="2214136"/>
                    <a:pt x="1947" y="2302367"/>
                  </a:cubicBezTo>
                  <a:cubicBezTo>
                    <a:pt x="-10085" y="2390599"/>
                    <a:pt x="35367" y="2551020"/>
                    <a:pt x="90178" y="2631230"/>
                  </a:cubicBezTo>
                  <a:cubicBezTo>
                    <a:pt x="144988" y="2711441"/>
                    <a:pt x="197126" y="2768925"/>
                    <a:pt x="330810" y="2783630"/>
                  </a:cubicBezTo>
                  <a:cubicBezTo>
                    <a:pt x="464494" y="2798335"/>
                    <a:pt x="706462" y="2758230"/>
                    <a:pt x="892283" y="2719462"/>
                  </a:cubicBezTo>
                  <a:cubicBezTo>
                    <a:pt x="1078104" y="2680694"/>
                    <a:pt x="1445736" y="2551020"/>
                    <a:pt x="1445736" y="2551020"/>
                  </a:cubicBezTo>
                  <a:cubicBezTo>
                    <a:pt x="1610168" y="2501557"/>
                    <a:pt x="1749199" y="2442736"/>
                    <a:pt x="1878873" y="2422683"/>
                  </a:cubicBezTo>
                  <a:cubicBezTo>
                    <a:pt x="2008547" y="2402630"/>
                    <a:pt x="2132873" y="2393273"/>
                    <a:pt x="2223778" y="2430704"/>
                  </a:cubicBezTo>
                  <a:cubicBezTo>
                    <a:pt x="2314683" y="2468135"/>
                    <a:pt x="2353451" y="2569735"/>
                    <a:pt x="2424304" y="2647272"/>
                  </a:cubicBezTo>
                  <a:cubicBezTo>
                    <a:pt x="2495157" y="2724809"/>
                    <a:pt x="2532589" y="2813041"/>
                    <a:pt x="2648894" y="2895925"/>
                  </a:cubicBezTo>
                  <a:cubicBezTo>
                    <a:pt x="2765199" y="2978809"/>
                    <a:pt x="2976420" y="3099124"/>
                    <a:pt x="3122136" y="3144577"/>
                  </a:cubicBezTo>
                  <a:cubicBezTo>
                    <a:pt x="3267852" y="3190030"/>
                    <a:pt x="3374800" y="3155273"/>
                    <a:pt x="3523189" y="3168641"/>
                  </a:cubicBezTo>
                  <a:cubicBezTo>
                    <a:pt x="3671578" y="3182009"/>
                    <a:pt x="3885473" y="3191367"/>
                    <a:pt x="4012473" y="3224788"/>
                  </a:cubicBezTo>
                  <a:cubicBezTo>
                    <a:pt x="4139473" y="3258209"/>
                    <a:pt x="4191610" y="3303662"/>
                    <a:pt x="4285189" y="3369167"/>
                  </a:cubicBezTo>
                  <a:cubicBezTo>
                    <a:pt x="4378768" y="3434672"/>
                    <a:pt x="4464326" y="3545630"/>
                    <a:pt x="4573947" y="3617820"/>
                  </a:cubicBezTo>
                  <a:cubicBezTo>
                    <a:pt x="4683568" y="3690010"/>
                    <a:pt x="4799873" y="3772894"/>
                    <a:pt x="4942915" y="3802304"/>
                  </a:cubicBezTo>
                  <a:cubicBezTo>
                    <a:pt x="5085957" y="3831714"/>
                    <a:pt x="5317231" y="3755515"/>
                    <a:pt x="5432199" y="3794283"/>
                  </a:cubicBezTo>
                  <a:cubicBezTo>
                    <a:pt x="5547167" y="3833051"/>
                    <a:pt x="5544493" y="3954704"/>
                    <a:pt x="5632725" y="4034914"/>
                  </a:cubicBezTo>
                  <a:cubicBezTo>
                    <a:pt x="5720957" y="4115124"/>
                    <a:pt x="5865336" y="4236778"/>
                    <a:pt x="5961589" y="4275546"/>
                  </a:cubicBezTo>
                  <a:cubicBezTo>
                    <a:pt x="6057842" y="4314314"/>
                    <a:pt x="6168799" y="4315651"/>
                    <a:pt x="6210241" y="4267525"/>
                  </a:cubicBezTo>
                  <a:cubicBezTo>
                    <a:pt x="6251683" y="4219399"/>
                    <a:pt x="6238315" y="4091062"/>
                    <a:pt x="6210241" y="3986788"/>
                  </a:cubicBezTo>
                  <a:cubicBezTo>
                    <a:pt x="6182167" y="3882514"/>
                    <a:pt x="6072546" y="3730115"/>
                    <a:pt x="6041799" y="3641883"/>
                  </a:cubicBezTo>
                  <a:cubicBezTo>
                    <a:pt x="6011052" y="3553651"/>
                    <a:pt x="6000357" y="3528251"/>
                    <a:pt x="6025757" y="3457398"/>
                  </a:cubicBezTo>
                  <a:cubicBezTo>
                    <a:pt x="6051157" y="3386545"/>
                    <a:pt x="6200883" y="3288956"/>
                    <a:pt x="6194199" y="3216767"/>
                  </a:cubicBezTo>
                  <a:cubicBezTo>
                    <a:pt x="6187515" y="3144578"/>
                    <a:pt x="6057841" y="3092441"/>
                    <a:pt x="5985652" y="3024262"/>
                  </a:cubicBezTo>
                  <a:cubicBezTo>
                    <a:pt x="5913463" y="2956083"/>
                    <a:pt x="5817209" y="2863840"/>
                    <a:pt x="5761062" y="2807693"/>
                  </a:cubicBezTo>
                  <a:cubicBezTo>
                    <a:pt x="5704915" y="2751546"/>
                    <a:pt x="5722294" y="2700745"/>
                    <a:pt x="5648768" y="2687377"/>
                  </a:cubicBezTo>
                  <a:cubicBezTo>
                    <a:pt x="5575242" y="2674009"/>
                    <a:pt x="5380062" y="2772935"/>
                    <a:pt x="5319904" y="2727483"/>
                  </a:cubicBezTo>
                  <a:cubicBezTo>
                    <a:pt x="5259746" y="2682031"/>
                    <a:pt x="5309209" y="2524283"/>
                    <a:pt x="5287820" y="2414662"/>
                  </a:cubicBezTo>
                  <a:cubicBezTo>
                    <a:pt x="5266431" y="2305041"/>
                    <a:pt x="5128736" y="2144619"/>
                    <a:pt x="5191568" y="2069756"/>
                  </a:cubicBezTo>
                  <a:cubicBezTo>
                    <a:pt x="5254400" y="1994893"/>
                    <a:pt x="5583263" y="2020293"/>
                    <a:pt x="5664810" y="1965483"/>
                  </a:cubicBezTo>
                  <a:cubicBezTo>
                    <a:pt x="5746357" y="1910673"/>
                    <a:pt x="5727641" y="1829125"/>
                    <a:pt x="5680852" y="1740893"/>
                  </a:cubicBezTo>
                  <a:cubicBezTo>
                    <a:pt x="5634063" y="1652661"/>
                    <a:pt x="5442894" y="1541703"/>
                    <a:pt x="5384073" y="1436093"/>
                  </a:cubicBezTo>
                  <a:cubicBezTo>
                    <a:pt x="5325252" y="1330483"/>
                    <a:pt x="5378725" y="1152683"/>
                    <a:pt x="5327925" y="1107230"/>
                  </a:cubicBezTo>
                  <a:cubicBezTo>
                    <a:pt x="5277125" y="1061777"/>
                    <a:pt x="5182210" y="1156693"/>
                    <a:pt x="5079273" y="1163377"/>
                  </a:cubicBezTo>
                  <a:cubicBezTo>
                    <a:pt x="4976336" y="1170061"/>
                    <a:pt x="4817251" y="1180756"/>
                    <a:pt x="4710304" y="1147335"/>
                  </a:cubicBezTo>
                  <a:cubicBezTo>
                    <a:pt x="4603357" y="1113914"/>
                    <a:pt x="4497747" y="1037714"/>
                    <a:pt x="4437589" y="962851"/>
                  </a:cubicBezTo>
                  <a:cubicBezTo>
                    <a:pt x="4377431" y="887988"/>
                    <a:pt x="4369410" y="785051"/>
                    <a:pt x="4349357" y="698156"/>
                  </a:cubicBezTo>
                  <a:cubicBezTo>
                    <a:pt x="4329304" y="611261"/>
                    <a:pt x="4344010" y="504315"/>
                    <a:pt x="4317273" y="441483"/>
                  </a:cubicBezTo>
                  <a:cubicBezTo>
                    <a:pt x="4290536" y="378652"/>
                    <a:pt x="4257115" y="341220"/>
                    <a:pt x="4188936" y="321167"/>
                  </a:cubicBezTo>
                  <a:cubicBezTo>
                    <a:pt x="4120757" y="301114"/>
                    <a:pt x="3908199" y="321167"/>
                    <a:pt x="3908199" y="321167"/>
                  </a:cubicBezTo>
                  <a:lnTo>
                    <a:pt x="3651525" y="321167"/>
                  </a:lnTo>
                  <a:cubicBezTo>
                    <a:pt x="3555272" y="321167"/>
                    <a:pt x="3408220" y="294430"/>
                    <a:pt x="3330683" y="321167"/>
                  </a:cubicBezTo>
                  <a:cubicBezTo>
                    <a:pt x="3253146" y="347904"/>
                    <a:pt x="3239778" y="434798"/>
                    <a:pt x="3186304" y="481588"/>
                  </a:cubicBezTo>
                  <a:cubicBezTo>
                    <a:pt x="3132830" y="528378"/>
                    <a:pt x="3069999" y="584525"/>
                    <a:pt x="3009841" y="601904"/>
                  </a:cubicBezTo>
                  <a:cubicBezTo>
                    <a:pt x="2949683" y="619283"/>
                    <a:pt x="2860115" y="642009"/>
                    <a:pt x="2825357" y="585862"/>
                  </a:cubicBezTo>
                  <a:cubicBezTo>
                    <a:pt x="2790599" y="529715"/>
                    <a:pt x="2869473" y="318494"/>
                    <a:pt x="2825357" y="265020"/>
                  </a:cubicBezTo>
                  <a:close/>
                </a:path>
              </a:pathLst>
            </a:custGeom>
            <a:solidFill>
              <a:srgbClr val="FFFF00">
                <a:alpha val="43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0" name="Полилиния 219"/>
            <p:cNvSpPr/>
            <p:nvPr/>
          </p:nvSpPr>
          <p:spPr>
            <a:xfrm>
              <a:off x="7119354" y="6011628"/>
              <a:ext cx="199533" cy="114057"/>
            </a:xfrm>
            <a:custGeom>
              <a:avLst/>
              <a:gdLst>
                <a:gd name="connsiteX0" fmla="*/ 985458 w 1227381"/>
                <a:gd name="connsiteY0" fmla="*/ 157964 h 841995"/>
                <a:gd name="connsiteX1" fmla="*/ 680658 w 1227381"/>
                <a:gd name="connsiteY1" fmla="*/ 18264 h 841995"/>
                <a:gd name="connsiteX2" fmla="*/ 331408 w 1227381"/>
                <a:gd name="connsiteY2" fmla="*/ 18264 h 841995"/>
                <a:gd name="connsiteX3" fmla="*/ 1208 w 1227381"/>
                <a:gd name="connsiteY3" fmla="*/ 170664 h 841995"/>
                <a:gd name="connsiteX4" fmla="*/ 242508 w 1227381"/>
                <a:gd name="connsiteY4" fmla="*/ 551664 h 841995"/>
                <a:gd name="connsiteX5" fmla="*/ 794958 w 1227381"/>
                <a:gd name="connsiteY5" fmla="*/ 735814 h 841995"/>
                <a:gd name="connsiteX6" fmla="*/ 1118808 w 1227381"/>
                <a:gd name="connsiteY6" fmla="*/ 837414 h 841995"/>
                <a:gd name="connsiteX7" fmla="*/ 1036258 w 1227381"/>
                <a:gd name="connsiteY7" fmla="*/ 589764 h 841995"/>
                <a:gd name="connsiteX8" fmla="*/ 1226758 w 1227381"/>
                <a:gd name="connsiteY8" fmla="*/ 361164 h 841995"/>
                <a:gd name="connsiteX9" fmla="*/ 985458 w 1227381"/>
                <a:gd name="connsiteY9" fmla="*/ 157964 h 84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7381" h="841995">
                  <a:moveTo>
                    <a:pt x="985458" y="157964"/>
                  </a:moveTo>
                  <a:cubicBezTo>
                    <a:pt x="894441" y="100814"/>
                    <a:pt x="789666" y="41547"/>
                    <a:pt x="680658" y="18264"/>
                  </a:cubicBezTo>
                  <a:cubicBezTo>
                    <a:pt x="571650" y="-5019"/>
                    <a:pt x="444650" y="-7136"/>
                    <a:pt x="331408" y="18264"/>
                  </a:cubicBezTo>
                  <a:cubicBezTo>
                    <a:pt x="218166" y="43664"/>
                    <a:pt x="16025" y="81764"/>
                    <a:pt x="1208" y="170664"/>
                  </a:cubicBezTo>
                  <a:cubicBezTo>
                    <a:pt x="-13609" y="259564"/>
                    <a:pt x="110216" y="457472"/>
                    <a:pt x="242508" y="551664"/>
                  </a:cubicBezTo>
                  <a:cubicBezTo>
                    <a:pt x="374800" y="645856"/>
                    <a:pt x="648908" y="688189"/>
                    <a:pt x="794958" y="735814"/>
                  </a:cubicBezTo>
                  <a:cubicBezTo>
                    <a:pt x="941008" y="783439"/>
                    <a:pt x="1078591" y="861756"/>
                    <a:pt x="1118808" y="837414"/>
                  </a:cubicBezTo>
                  <a:cubicBezTo>
                    <a:pt x="1159025" y="813072"/>
                    <a:pt x="1018266" y="669139"/>
                    <a:pt x="1036258" y="589764"/>
                  </a:cubicBezTo>
                  <a:cubicBezTo>
                    <a:pt x="1054250" y="510389"/>
                    <a:pt x="1239458" y="436306"/>
                    <a:pt x="1226758" y="361164"/>
                  </a:cubicBezTo>
                  <a:cubicBezTo>
                    <a:pt x="1214058" y="286022"/>
                    <a:pt x="1076475" y="215114"/>
                    <a:pt x="985458" y="157964"/>
                  </a:cubicBez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1" name="Text Box 97"/>
            <p:cNvSpPr txBox="1">
              <a:spLocks noChangeArrowheads="1"/>
            </p:cNvSpPr>
            <p:nvPr/>
          </p:nvSpPr>
          <p:spPr bwMode="auto">
            <a:xfrm>
              <a:off x="7518951" y="5787625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13–17 м/с</a:t>
              </a:r>
            </a:p>
          </p:txBody>
        </p:sp>
        <p:sp>
          <p:nvSpPr>
            <p:cNvPr id="226" name="Text Box 97"/>
            <p:cNvSpPr txBox="1">
              <a:spLocks noChangeArrowheads="1"/>
            </p:cNvSpPr>
            <p:nvPr/>
          </p:nvSpPr>
          <p:spPr bwMode="auto">
            <a:xfrm>
              <a:off x="7525553" y="6007555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18-25 м/с</a:t>
              </a:r>
            </a:p>
          </p:txBody>
        </p:sp>
        <p:sp>
          <p:nvSpPr>
            <p:cNvPr id="227" name="Полилиния 226"/>
            <p:cNvSpPr/>
            <p:nvPr/>
          </p:nvSpPr>
          <p:spPr>
            <a:xfrm>
              <a:off x="7133396" y="6230633"/>
              <a:ext cx="199533" cy="130571"/>
            </a:xfrm>
            <a:custGeom>
              <a:avLst/>
              <a:gdLst>
                <a:gd name="connsiteX0" fmla="*/ 304029 w 3865376"/>
                <a:gd name="connsiteY0" fmla="*/ 1245 h 2751529"/>
                <a:gd name="connsiteX1" fmla="*/ 167671 w 3865376"/>
                <a:gd name="connsiteY1" fmla="*/ 129582 h 2751529"/>
                <a:gd name="connsiteX2" fmla="*/ 7250 w 3865376"/>
                <a:gd name="connsiteY2" fmla="*/ 378234 h 2751529"/>
                <a:gd name="connsiteX3" fmla="*/ 63397 w 3865376"/>
                <a:gd name="connsiteY3" fmla="*/ 530634 h 2751529"/>
                <a:gd name="connsiteX4" fmla="*/ 376219 w 3865376"/>
                <a:gd name="connsiteY4" fmla="*/ 634908 h 2751529"/>
                <a:gd name="connsiteX5" fmla="*/ 560703 w 3865376"/>
                <a:gd name="connsiteY5" fmla="*/ 771266 h 2751529"/>
                <a:gd name="connsiteX6" fmla="*/ 761229 w 3865376"/>
                <a:gd name="connsiteY6" fmla="*/ 907624 h 2751529"/>
                <a:gd name="connsiteX7" fmla="*/ 945713 w 3865376"/>
                <a:gd name="connsiteY7" fmla="*/ 1108150 h 2751529"/>
                <a:gd name="connsiteX8" fmla="*/ 1009882 w 3865376"/>
                <a:gd name="connsiteY8" fmla="*/ 1340761 h 2751529"/>
                <a:gd name="connsiteX9" fmla="*/ 921650 w 3865376"/>
                <a:gd name="connsiteY9" fmla="*/ 1581392 h 2751529"/>
                <a:gd name="connsiteX10" fmla="*/ 769250 w 3865376"/>
                <a:gd name="connsiteY10" fmla="*/ 1653582 h 2751529"/>
                <a:gd name="connsiteX11" fmla="*/ 239861 w 3865376"/>
                <a:gd name="connsiteY11" fmla="*/ 1637540 h 2751529"/>
                <a:gd name="connsiteX12" fmla="*/ 432366 w 3865376"/>
                <a:gd name="connsiteY12" fmla="*/ 1749834 h 2751529"/>
                <a:gd name="connsiteX13" fmla="*/ 672997 w 3865376"/>
                <a:gd name="connsiteY13" fmla="*/ 2022550 h 2751529"/>
                <a:gd name="connsiteX14" fmla="*/ 921650 w 3865376"/>
                <a:gd name="connsiteY14" fmla="*/ 2215056 h 2751529"/>
                <a:gd name="connsiteX15" fmla="*/ 1162282 w 3865376"/>
                <a:gd name="connsiteY15" fmla="*/ 2455687 h 2751529"/>
                <a:gd name="connsiteX16" fmla="*/ 1370829 w 3865376"/>
                <a:gd name="connsiteY16" fmla="*/ 2632150 h 2751529"/>
                <a:gd name="connsiteX17" fmla="*/ 1434997 w 3865376"/>
                <a:gd name="connsiteY17" fmla="*/ 2736424 h 2751529"/>
                <a:gd name="connsiteX18" fmla="*/ 1683650 w 3865376"/>
                <a:gd name="connsiteY18" fmla="*/ 2736424 h 2751529"/>
                <a:gd name="connsiteX19" fmla="*/ 1747819 w 3865376"/>
                <a:gd name="connsiteY19" fmla="*/ 2600066 h 2751529"/>
                <a:gd name="connsiteX20" fmla="*/ 1820008 w 3865376"/>
                <a:gd name="connsiteY20" fmla="*/ 2383498 h 2751529"/>
                <a:gd name="connsiteX21" fmla="*/ 1980429 w 3865376"/>
                <a:gd name="connsiteY21" fmla="*/ 2287245 h 2751529"/>
                <a:gd name="connsiteX22" fmla="*/ 2261166 w 3865376"/>
                <a:gd name="connsiteY22" fmla="*/ 2303287 h 2751529"/>
                <a:gd name="connsiteX23" fmla="*/ 2501797 w 3865376"/>
                <a:gd name="connsiteY23" fmla="*/ 2359434 h 2751529"/>
                <a:gd name="connsiteX24" fmla="*/ 2646176 w 3865376"/>
                <a:gd name="connsiteY24" fmla="*/ 2343392 h 2751529"/>
                <a:gd name="connsiteX25" fmla="*/ 2678261 w 3865376"/>
                <a:gd name="connsiteY25" fmla="*/ 2190992 h 2751529"/>
                <a:gd name="connsiteX26" fmla="*/ 2646176 w 3865376"/>
                <a:gd name="connsiteY26" fmla="*/ 1998487 h 2751529"/>
                <a:gd name="connsiteX27" fmla="*/ 2774513 w 3865376"/>
                <a:gd name="connsiteY27" fmla="*/ 1822024 h 2751529"/>
                <a:gd name="connsiteX28" fmla="*/ 2926913 w 3865376"/>
                <a:gd name="connsiteY28" fmla="*/ 1653582 h 2751529"/>
                <a:gd name="connsiteX29" fmla="*/ 2894829 w 3865376"/>
                <a:gd name="connsiteY29" fmla="*/ 1412950 h 2751529"/>
                <a:gd name="connsiteX30" fmla="*/ 3063271 w 3865376"/>
                <a:gd name="connsiteY30" fmla="*/ 1477119 h 2751529"/>
                <a:gd name="connsiteX31" fmla="*/ 3255776 w 3865376"/>
                <a:gd name="connsiteY31" fmla="*/ 1525245 h 2751529"/>
                <a:gd name="connsiteX32" fmla="*/ 3384113 w 3865376"/>
                <a:gd name="connsiteY32" fmla="*/ 1637540 h 2751529"/>
                <a:gd name="connsiteX33" fmla="*/ 3600682 w 3865376"/>
                <a:gd name="connsiteY33" fmla="*/ 1645561 h 2751529"/>
                <a:gd name="connsiteX34" fmla="*/ 3769124 w 3865376"/>
                <a:gd name="connsiteY34" fmla="*/ 1509203 h 2751529"/>
                <a:gd name="connsiteX35" fmla="*/ 3865376 w 3865376"/>
                <a:gd name="connsiteY35" fmla="*/ 1260550 h 2751529"/>
                <a:gd name="connsiteX36" fmla="*/ 3769124 w 3865376"/>
                <a:gd name="connsiteY36" fmla="*/ 1388887 h 2751529"/>
                <a:gd name="connsiteX37" fmla="*/ 3456303 w 3865376"/>
                <a:gd name="connsiteY37" fmla="*/ 1260550 h 2751529"/>
                <a:gd name="connsiteX38" fmla="*/ 3071292 w 3865376"/>
                <a:gd name="connsiteY38" fmla="*/ 875540 h 2751529"/>
                <a:gd name="connsiteX39" fmla="*/ 2814619 w 3865376"/>
                <a:gd name="connsiteY39" fmla="*/ 859498 h 2751529"/>
                <a:gd name="connsiteX40" fmla="*/ 2453671 w 3865376"/>
                <a:gd name="connsiteY40" fmla="*/ 867519 h 2751529"/>
                <a:gd name="connsiteX41" fmla="*/ 2092724 w 3865376"/>
                <a:gd name="connsiteY41" fmla="*/ 626887 h 2751529"/>
                <a:gd name="connsiteX42" fmla="*/ 1795945 w 3865376"/>
                <a:gd name="connsiteY42" fmla="*/ 354171 h 2751529"/>
                <a:gd name="connsiteX43" fmla="*/ 1330724 w 3865376"/>
                <a:gd name="connsiteY43" fmla="*/ 257919 h 2751529"/>
                <a:gd name="connsiteX44" fmla="*/ 1009882 w 3865376"/>
                <a:gd name="connsiteY44" fmla="*/ 257919 h 2751529"/>
                <a:gd name="connsiteX45" fmla="*/ 640913 w 3865376"/>
                <a:gd name="connsiteY45" fmla="*/ 201771 h 2751529"/>
                <a:gd name="connsiteX46" fmla="*/ 304029 w 3865376"/>
                <a:gd name="connsiteY46" fmla="*/ 1245 h 275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65376" h="2751529">
                  <a:moveTo>
                    <a:pt x="304029" y="1245"/>
                  </a:moveTo>
                  <a:cubicBezTo>
                    <a:pt x="225155" y="-10786"/>
                    <a:pt x="217134" y="66751"/>
                    <a:pt x="167671" y="129582"/>
                  </a:cubicBezTo>
                  <a:cubicBezTo>
                    <a:pt x="118208" y="192413"/>
                    <a:pt x="24629" y="311392"/>
                    <a:pt x="7250" y="378234"/>
                  </a:cubicBezTo>
                  <a:cubicBezTo>
                    <a:pt x="-10129" y="445076"/>
                    <a:pt x="1902" y="487855"/>
                    <a:pt x="63397" y="530634"/>
                  </a:cubicBezTo>
                  <a:cubicBezTo>
                    <a:pt x="124892" y="573413"/>
                    <a:pt x="293335" y="594803"/>
                    <a:pt x="376219" y="634908"/>
                  </a:cubicBezTo>
                  <a:cubicBezTo>
                    <a:pt x="459103" y="675013"/>
                    <a:pt x="496535" y="725813"/>
                    <a:pt x="560703" y="771266"/>
                  </a:cubicBezTo>
                  <a:cubicBezTo>
                    <a:pt x="624871" y="816719"/>
                    <a:pt x="697061" y="851477"/>
                    <a:pt x="761229" y="907624"/>
                  </a:cubicBezTo>
                  <a:cubicBezTo>
                    <a:pt x="825397" y="963771"/>
                    <a:pt x="904271" y="1035960"/>
                    <a:pt x="945713" y="1108150"/>
                  </a:cubicBezTo>
                  <a:cubicBezTo>
                    <a:pt x="987155" y="1180340"/>
                    <a:pt x="1013893" y="1261887"/>
                    <a:pt x="1009882" y="1340761"/>
                  </a:cubicBezTo>
                  <a:cubicBezTo>
                    <a:pt x="1005872" y="1419635"/>
                    <a:pt x="961755" y="1529255"/>
                    <a:pt x="921650" y="1581392"/>
                  </a:cubicBezTo>
                  <a:cubicBezTo>
                    <a:pt x="881545" y="1633529"/>
                    <a:pt x="882882" y="1644224"/>
                    <a:pt x="769250" y="1653582"/>
                  </a:cubicBezTo>
                  <a:cubicBezTo>
                    <a:pt x="655619" y="1662940"/>
                    <a:pt x="296008" y="1621498"/>
                    <a:pt x="239861" y="1637540"/>
                  </a:cubicBezTo>
                  <a:cubicBezTo>
                    <a:pt x="183714" y="1653582"/>
                    <a:pt x="360177" y="1685666"/>
                    <a:pt x="432366" y="1749834"/>
                  </a:cubicBezTo>
                  <a:cubicBezTo>
                    <a:pt x="504555" y="1814002"/>
                    <a:pt x="591450" y="1945013"/>
                    <a:pt x="672997" y="2022550"/>
                  </a:cubicBezTo>
                  <a:cubicBezTo>
                    <a:pt x="754544" y="2100087"/>
                    <a:pt x="840103" y="2142867"/>
                    <a:pt x="921650" y="2215056"/>
                  </a:cubicBezTo>
                  <a:cubicBezTo>
                    <a:pt x="1003198" y="2287246"/>
                    <a:pt x="1087419" y="2386171"/>
                    <a:pt x="1162282" y="2455687"/>
                  </a:cubicBezTo>
                  <a:cubicBezTo>
                    <a:pt x="1237145" y="2525203"/>
                    <a:pt x="1325377" y="2585361"/>
                    <a:pt x="1370829" y="2632150"/>
                  </a:cubicBezTo>
                  <a:cubicBezTo>
                    <a:pt x="1416281" y="2678939"/>
                    <a:pt x="1382860" y="2719045"/>
                    <a:pt x="1434997" y="2736424"/>
                  </a:cubicBezTo>
                  <a:cubicBezTo>
                    <a:pt x="1487134" y="2753803"/>
                    <a:pt x="1631513" y="2759150"/>
                    <a:pt x="1683650" y="2736424"/>
                  </a:cubicBezTo>
                  <a:cubicBezTo>
                    <a:pt x="1735787" y="2713698"/>
                    <a:pt x="1725093" y="2658887"/>
                    <a:pt x="1747819" y="2600066"/>
                  </a:cubicBezTo>
                  <a:cubicBezTo>
                    <a:pt x="1770545" y="2541245"/>
                    <a:pt x="1781240" y="2435635"/>
                    <a:pt x="1820008" y="2383498"/>
                  </a:cubicBezTo>
                  <a:cubicBezTo>
                    <a:pt x="1858776" y="2331361"/>
                    <a:pt x="1906903" y="2300613"/>
                    <a:pt x="1980429" y="2287245"/>
                  </a:cubicBezTo>
                  <a:cubicBezTo>
                    <a:pt x="2053955" y="2273877"/>
                    <a:pt x="2174271" y="2291256"/>
                    <a:pt x="2261166" y="2303287"/>
                  </a:cubicBezTo>
                  <a:cubicBezTo>
                    <a:pt x="2348061" y="2315318"/>
                    <a:pt x="2437629" y="2352750"/>
                    <a:pt x="2501797" y="2359434"/>
                  </a:cubicBezTo>
                  <a:lnTo>
                    <a:pt x="2646176" y="2343392"/>
                  </a:lnTo>
                  <a:cubicBezTo>
                    <a:pt x="2675587" y="2315318"/>
                    <a:pt x="2678261" y="2248476"/>
                    <a:pt x="2678261" y="2190992"/>
                  </a:cubicBezTo>
                  <a:cubicBezTo>
                    <a:pt x="2678261" y="2133508"/>
                    <a:pt x="2630134" y="2059982"/>
                    <a:pt x="2646176" y="1998487"/>
                  </a:cubicBezTo>
                  <a:cubicBezTo>
                    <a:pt x="2662218" y="1936992"/>
                    <a:pt x="2727724" y="1879508"/>
                    <a:pt x="2774513" y="1822024"/>
                  </a:cubicBezTo>
                  <a:cubicBezTo>
                    <a:pt x="2821303" y="1764540"/>
                    <a:pt x="2906860" y="1721761"/>
                    <a:pt x="2926913" y="1653582"/>
                  </a:cubicBezTo>
                  <a:cubicBezTo>
                    <a:pt x="2946966" y="1585403"/>
                    <a:pt x="2872103" y="1442361"/>
                    <a:pt x="2894829" y="1412950"/>
                  </a:cubicBezTo>
                  <a:cubicBezTo>
                    <a:pt x="2917555" y="1383540"/>
                    <a:pt x="3003113" y="1458403"/>
                    <a:pt x="3063271" y="1477119"/>
                  </a:cubicBezTo>
                  <a:cubicBezTo>
                    <a:pt x="3123429" y="1495835"/>
                    <a:pt x="3202302" y="1498508"/>
                    <a:pt x="3255776" y="1525245"/>
                  </a:cubicBezTo>
                  <a:cubicBezTo>
                    <a:pt x="3309250" y="1551982"/>
                    <a:pt x="3326629" y="1617487"/>
                    <a:pt x="3384113" y="1637540"/>
                  </a:cubicBezTo>
                  <a:cubicBezTo>
                    <a:pt x="3441597" y="1657593"/>
                    <a:pt x="3536514" y="1666951"/>
                    <a:pt x="3600682" y="1645561"/>
                  </a:cubicBezTo>
                  <a:cubicBezTo>
                    <a:pt x="3664851" y="1624172"/>
                    <a:pt x="3725008" y="1573372"/>
                    <a:pt x="3769124" y="1509203"/>
                  </a:cubicBezTo>
                  <a:cubicBezTo>
                    <a:pt x="3813240" y="1445034"/>
                    <a:pt x="3865376" y="1280603"/>
                    <a:pt x="3865376" y="1260550"/>
                  </a:cubicBezTo>
                  <a:cubicBezTo>
                    <a:pt x="3865376" y="1240497"/>
                    <a:pt x="3837303" y="1388887"/>
                    <a:pt x="3769124" y="1388887"/>
                  </a:cubicBezTo>
                  <a:cubicBezTo>
                    <a:pt x="3700945" y="1388887"/>
                    <a:pt x="3572608" y="1346108"/>
                    <a:pt x="3456303" y="1260550"/>
                  </a:cubicBezTo>
                  <a:cubicBezTo>
                    <a:pt x="3339998" y="1174992"/>
                    <a:pt x="3178239" y="942382"/>
                    <a:pt x="3071292" y="875540"/>
                  </a:cubicBezTo>
                  <a:cubicBezTo>
                    <a:pt x="2964345" y="808698"/>
                    <a:pt x="2814619" y="859498"/>
                    <a:pt x="2814619" y="859498"/>
                  </a:cubicBezTo>
                  <a:cubicBezTo>
                    <a:pt x="2711682" y="858161"/>
                    <a:pt x="2573987" y="906288"/>
                    <a:pt x="2453671" y="867519"/>
                  </a:cubicBezTo>
                  <a:cubicBezTo>
                    <a:pt x="2333355" y="828751"/>
                    <a:pt x="2202345" y="712445"/>
                    <a:pt x="2092724" y="626887"/>
                  </a:cubicBezTo>
                  <a:cubicBezTo>
                    <a:pt x="1983103" y="541329"/>
                    <a:pt x="1922945" y="415666"/>
                    <a:pt x="1795945" y="354171"/>
                  </a:cubicBezTo>
                  <a:cubicBezTo>
                    <a:pt x="1668945" y="292676"/>
                    <a:pt x="1461734" y="273961"/>
                    <a:pt x="1330724" y="257919"/>
                  </a:cubicBezTo>
                  <a:cubicBezTo>
                    <a:pt x="1199714" y="241877"/>
                    <a:pt x="1124850" y="267277"/>
                    <a:pt x="1009882" y="257919"/>
                  </a:cubicBezTo>
                  <a:cubicBezTo>
                    <a:pt x="894914" y="248561"/>
                    <a:pt x="757218" y="244550"/>
                    <a:pt x="640913" y="201771"/>
                  </a:cubicBezTo>
                  <a:cubicBezTo>
                    <a:pt x="524608" y="158992"/>
                    <a:pt x="382903" y="13276"/>
                    <a:pt x="304029" y="1245"/>
                  </a:cubicBezTo>
                  <a:close/>
                </a:path>
              </a:pathLst>
            </a:custGeom>
            <a:solidFill>
              <a:srgbClr val="FF0000">
                <a:alpha val="73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8" name="Text Box 97"/>
            <p:cNvSpPr txBox="1">
              <a:spLocks noChangeArrowheads="1"/>
            </p:cNvSpPr>
            <p:nvPr/>
          </p:nvSpPr>
          <p:spPr bwMode="auto">
            <a:xfrm>
              <a:off x="7526066" y="6205139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свыше 25 м/с</a:t>
              </a:r>
            </a:p>
          </p:txBody>
        </p:sp>
        <p:sp>
          <p:nvSpPr>
            <p:cNvPr id="233" name="Text Box 97"/>
            <p:cNvSpPr txBox="1">
              <a:spLocks noChangeArrowheads="1"/>
            </p:cNvSpPr>
            <p:nvPr/>
          </p:nvSpPr>
          <p:spPr bwMode="auto">
            <a:xfrm>
              <a:off x="7511331" y="4978430"/>
              <a:ext cx="1506131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количество осадков, мм</a:t>
              </a:r>
            </a:p>
          </p:txBody>
        </p:sp>
        <p:sp>
          <p:nvSpPr>
            <p:cNvPr id="234" name="Text Box 97"/>
            <p:cNvSpPr txBox="1">
              <a:spLocks noChangeArrowheads="1"/>
            </p:cNvSpPr>
            <p:nvPr/>
          </p:nvSpPr>
          <p:spPr bwMode="auto">
            <a:xfrm>
              <a:off x="7511331" y="5183978"/>
              <a:ext cx="1018906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порывы ветра, м/с</a:t>
              </a:r>
            </a:p>
          </p:txBody>
        </p:sp>
        <p:sp>
          <p:nvSpPr>
            <p:cNvPr id="235" name="Прямоугольник 234"/>
            <p:cNvSpPr/>
            <p:nvPr/>
          </p:nvSpPr>
          <p:spPr>
            <a:xfrm>
              <a:off x="6965654" y="4791916"/>
              <a:ext cx="422408" cy="104536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36" name="Text Box 97"/>
            <p:cNvSpPr txBox="1">
              <a:spLocks noChangeArrowheads="1"/>
            </p:cNvSpPr>
            <p:nvPr/>
          </p:nvSpPr>
          <p:spPr bwMode="auto">
            <a:xfrm>
              <a:off x="7470662" y="4729588"/>
              <a:ext cx="1440241" cy="234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  <p:sp>
          <p:nvSpPr>
            <p:cNvPr id="237" name="Прямоугольник 236"/>
            <p:cNvSpPr/>
            <p:nvPr/>
          </p:nvSpPr>
          <p:spPr>
            <a:xfrm>
              <a:off x="6965654" y="4606377"/>
              <a:ext cx="415956" cy="12321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321/20</a:t>
              </a:r>
            </a:p>
          </p:txBody>
        </p:sp>
        <p:sp>
          <p:nvSpPr>
            <p:cNvPr id="238" name="Text Box 97"/>
            <p:cNvSpPr txBox="1">
              <a:spLocks noChangeArrowheads="1"/>
            </p:cNvSpPr>
            <p:nvPr/>
          </p:nvSpPr>
          <p:spPr bwMode="auto">
            <a:xfrm>
              <a:off x="7496091" y="4376243"/>
              <a:ext cx="1788099" cy="185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39" name="Text Box 97"/>
            <p:cNvSpPr txBox="1">
              <a:spLocks noChangeArrowheads="1"/>
            </p:cNvSpPr>
            <p:nvPr/>
          </p:nvSpPr>
          <p:spPr bwMode="auto">
            <a:xfrm>
              <a:off x="7465611" y="4541638"/>
              <a:ext cx="2037287" cy="234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7985" tIns="63994" rIns="127985" bIns="63994">
              <a:spAutoFit/>
            </a:bodyPr>
            <a:lstStyle>
              <a:lvl1pPr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ru-RU" altLang="ru-RU" sz="675" kern="0" dirty="0">
                  <a:latin typeface="Times New Roman" pitchFamily="18" charset="0"/>
                </a:rPr>
                <a:t>- </a:t>
              </a:r>
              <a:r>
                <a:rPr lang="ru-RU" altLang="ru-RU" sz="675" dirty="0">
                  <a:latin typeface="Times New Roman" panose="02020603050405020304" pitchFamily="18" charset="0"/>
                  <a:cs typeface="Arial" panose="020B0604020202020204" pitchFamily="34" charset="0"/>
                </a:rPr>
                <a:t>протяженность ЛЭП/ТП (шт.)</a:t>
              </a:r>
            </a:p>
          </p:txBody>
        </p:sp>
        <p:sp>
          <p:nvSpPr>
            <p:cNvPr id="240" name="Прямоугольник 239"/>
            <p:cNvSpPr/>
            <p:nvPr/>
          </p:nvSpPr>
          <p:spPr bwMode="auto">
            <a:xfrm>
              <a:off x="7074960" y="4938732"/>
              <a:ext cx="220710" cy="173373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1" name="Прямоугольник 240"/>
            <p:cNvSpPr/>
            <p:nvPr/>
          </p:nvSpPr>
          <p:spPr bwMode="auto">
            <a:xfrm>
              <a:off x="7060796" y="5149470"/>
              <a:ext cx="220710" cy="17337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2" name="Прямоугольник 241"/>
            <p:cNvSpPr/>
            <p:nvPr/>
          </p:nvSpPr>
          <p:spPr bwMode="auto">
            <a:xfrm>
              <a:off x="7020158" y="4378614"/>
              <a:ext cx="298729" cy="1809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8" name="Группа 157"/>
          <p:cNvGrpSpPr/>
          <p:nvPr/>
        </p:nvGrpSpPr>
        <p:grpSpPr>
          <a:xfrm>
            <a:off x="4734594" y="4402853"/>
            <a:ext cx="1105474" cy="701122"/>
            <a:chOff x="3518256" y="3873095"/>
            <a:chExt cx="1105474" cy="701122"/>
          </a:xfrm>
        </p:grpSpPr>
        <p:sp>
          <p:nvSpPr>
            <p:cNvPr id="159" name="Text Box 182"/>
            <p:cNvSpPr txBox="1">
              <a:spLocks noChangeArrowheads="1"/>
            </p:cNvSpPr>
            <p:nvPr/>
          </p:nvSpPr>
          <p:spPr bwMode="auto">
            <a:xfrm>
              <a:off x="3518256" y="3873095"/>
              <a:ext cx="1105474" cy="168326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Мостовский район</a:t>
              </a:r>
            </a:p>
          </p:txBody>
        </p:sp>
        <p:sp>
          <p:nvSpPr>
            <p:cNvPr id="160" name="Прямоугольник 159"/>
            <p:cNvSpPr/>
            <p:nvPr/>
          </p:nvSpPr>
          <p:spPr bwMode="auto">
            <a:xfrm>
              <a:off x="3866436" y="423970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" name="Прямоугольник 160"/>
            <p:cNvSpPr/>
            <p:nvPr/>
          </p:nvSpPr>
          <p:spPr>
            <a:xfrm>
              <a:off x="3866436" y="4412326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62" name="Прямоугольник 161"/>
            <p:cNvSpPr/>
            <p:nvPr/>
          </p:nvSpPr>
          <p:spPr bwMode="auto">
            <a:xfrm>
              <a:off x="3874057" y="4063979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" name="Прямоугольник 162"/>
            <p:cNvSpPr/>
            <p:nvPr/>
          </p:nvSpPr>
          <p:spPr bwMode="auto">
            <a:xfrm>
              <a:off x="4094767" y="4067856"/>
              <a:ext cx="220710" cy="1727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" name="Прямоугольник 163"/>
            <p:cNvSpPr/>
            <p:nvPr/>
          </p:nvSpPr>
          <p:spPr bwMode="auto">
            <a:xfrm>
              <a:off x="4315477" y="4060471"/>
              <a:ext cx="298729" cy="1801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56%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" name="Прямоугольник 164"/>
            <p:cNvSpPr/>
            <p:nvPr/>
          </p:nvSpPr>
          <p:spPr bwMode="auto">
            <a:xfrm>
              <a:off x="3523795" y="4073170"/>
              <a:ext cx="341457" cy="171719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807" y="868431"/>
            <a:ext cx="243737" cy="185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6263442" y="648078"/>
            <a:ext cx="2894739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 06.00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09.10.2021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-32038" y="5081185"/>
            <a:ext cx="2696797" cy="284691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Новороссийск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2796957" y="4805162"/>
            <a:ext cx="1408394" cy="685082"/>
            <a:chOff x="2688842" y="5168325"/>
            <a:chExt cx="1408394" cy="685082"/>
          </a:xfrm>
        </p:grpSpPr>
        <p:sp>
          <p:nvSpPr>
            <p:cNvPr id="83" name="Text Box 182"/>
            <p:cNvSpPr txBox="1">
              <a:spLocks noChangeArrowheads="1"/>
            </p:cNvSpPr>
            <p:nvPr/>
          </p:nvSpPr>
          <p:spPr bwMode="auto">
            <a:xfrm>
              <a:off x="2688842" y="5168325"/>
              <a:ext cx="1408394" cy="165232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105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ru-RU" altLang="ru-RU" sz="800" dirty="0">
                  <a:solidFill>
                    <a:schemeClr val="tx1"/>
                  </a:solidFill>
                </a:rPr>
                <a:t>Туапсинский район</a:t>
              </a:r>
            </a:p>
          </p:txBody>
        </p:sp>
        <p:sp>
          <p:nvSpPr>
            <p:cNvPr id="86" name="Прямоугольник 85"/>
            <p:cNvSpPr/>
            <p:nvPr/>
          </p:nvSpPr>
          <p:spPr bwMode="auto">
            <a:xfrm>
              <a:off x="3345324" y="551889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3349308" y="5691516"/>
              <a:ext cx="743786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88" name="Прямоугольник 87"/>
            <p:cNvSpPr/>
            <p:nvPr/>
          </p:nvSpPr>
          <p:spPr bwMode="auto">
            <a:xfrm>
              <a:off x="3345325" y="5343234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Прямоугольник 88"/>
            <p:cNvSpPr/>
            <p:nvPr/>
          </p:nvSpPr>
          <p:spPr bwMode="auto">
            <a:xfrm>
              <a:off x="3573655" y="5347046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Прямоугольник 89"/>
            <p:cNvSpPr/>
            <p:nvPr/>
          </p:nvSpPr>
          <p:spPr bwMode="auto">
            <a:xfrm>
              <a:off x="3794365" y="5347179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83%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Прямоугольник 141"/>
            <p:cNvSpPr/>
            <p:nvPr/>
          </p:nvSpPr>
          <p:spPr bwMode="auto">
            <a:xfrm>
              <a:off x="3025242" y="5344877"/>
              <a:ext cx="306526" cy="174886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45" y="5365876"/>
            <a:ext cx="2616703" cy="14972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68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!!!!!!!ОММиОППМ\давлени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063"/>
            <a:ext cx="9144000" cy="619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prstClr val="white"/>
                </a:solidFill>
              </a:rPr>
              <a:t>ИНФОРМАЦИОННЫЕ МАТЕРИАЛЫ ПО МЕТЕООБСТАНОВКЕ</a:t>
            </a:r>
          </a:p>
          <a:p>
            <a:r>
              <a:rPr lang="ru-RU" sz="1200" dirty="0">
                <a:solidFill>
                  <a:prstClr val="white"/>
                </a:solidFill>
              </a:rPr>
              <a:t>НА ТЕРРИТОРИИ КРАСНОДАРСКОГО КРАЯ</a:t>
            </a:r>
          </a:p>
          <a:p>
            <a:r>
              <a:rPr lang="ru-RU" sz="1200" dirty="0"/>
              <a:t>(использовались данные, представленные в информационном ресурсе погоды </a:t>
            </a:r>
            <a:r>
              <a:rPr lang="en-US" sz="1200" dirty="0"/>
              <a:t>Windy)</a:t>
            </a:r>
            <a:endParaRPr lang="ru-RU" sz="1200" dirty="0"/>
          </a:p>
        </p:txBody>
      </p:sp>
      <p:sp>
        <p:nvSpPr>
          <p:cNvPr id="230" name="Text Box 182"/>
          <p:cNvSpPr txBox="1">
            <a:spLocks noChangeArrowheads="1"/>
          </p:cNvSpPr>
          <p:nvPr/>
        </p:nvSpPr>
        <p:spPr bwMode="auto">
          <a:xfrm>
            <a:off x="4251887" y="3577229"/>
            <a:ext cx="1118870" cy="247376"/>
          </a:xfrm>
          <a:prstGeom prst="rect">
            <a:avLst/>
          </a:prstGeom>
          <a:solidFill>
            <a:srgbClr val="4ADFE6">
              <a:alpha val="76000"/>
            </a:srgbClr>
          </a:solidFill>
          <a:ln w="6350"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1200" dirty="0"/>
              <a:t>Черное море</a:t>
            </a:r>
          </a:p>
        </p:txBody>
      </p:sp>
      <p:sp>
        <p:nvSpPr>
          <p:cNvPr id="33" name="Text Box 182"/>
          <p:cNvSpPr txBox="1">
            <a:spLocks noChangeArrowheads="1"/>
          </p:cNvSpPr>
          <p:nvPr/>
        </p:nvSpPr>
        <p:spPr bwMode="auto">
          <a:xfrm>
            <a:off x="5907834" y="3691087"/>
            <a:ext cx="507952" cy="141887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Сочи</a:t>
            </a:r>
          </a:p>
        </p:txBody>
      </p:sp>
      <p:sp>
        <p:nvSpPr>
          <p:cNvPr id="229" name="Text Box 182"/>
          <p:cNvSpPr txBox="1">
            <a:spLocks noChangeArrowheads="1"/>
          </p:cNvSpPr>
          <p:nvPr/>
        </p:nvSpPr>
        <p:spPr bwMode="auto">
          <a:xfrm>
            <a:off x="5483167" y="3258972"/>
            <a:ext cx="678643" cy="159011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Краснодар</a:t>
            </a:r>
          </a:p>
        </p:txBody>
      </p:sp>
      <p:sp>
        <p:nvSpPr>
          <p:cNvPr id="236" name="Text Box 182"/>
          <p:cNvSpPr txBox="1">
            <a:spLocks noChangeArrowheads="1"/>
          </p:cNvSpPr>
          <p:nvPr/>
        </p:nvSpPr>
        <p:spPr bwMode="auto">
          <a:xfrm>
            <a:off x="5612445" y="2628255"/>
            <a:ext cx="903372" cy="159011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Ростов-на-Дону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3906" y="4370516"/>
            <a:ext cx="2221900" cy="276997"/>
          </a:xfrm>
          <a:prstGeom prst="rect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низкого давления </a:t>
            </a:r>
            <a:r>
              <a:rPr lang="en-US" dirty="0"/>
              <a:t>L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6792640" y="4378635"/>
            <a:ext cx="2351360" cy="276997"/>
          </a:xfrm>
          <a:prstGeom prst="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высокого давления </a:t>
            </a:r>
            <a:r>
              <a:rPr lang="en-US" dirty="0"/>
              <a:t>H</a:t>
            </a:r>
            <a:endParaRPr lang="ru-RU" dirty="0"/>
          </a:p>
        </p:txBody>
      </p:sp>
      <p:sp>
        <p:nvSpPr>
          <p:cNvPr id="41" name="Полилиния 40"/>
          <p:cNvSpPr/>
          <p:nvPr/>
        </p:nvSpPr>
        <p:spPr>
          <a:xfrm rot="9619900" flipV="1">
            <a:off x="4499931" y="4488816"/>
            <a:ext cx="622782" cy="125980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 rot="2163476" flipH="1">
            <a:off x="2482636" y="2554409"/>
            <a:ext cx="386340" cy="653456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6709476" y="851145"/>
            <a:ext cx="2351360" cy="276997"/>
          </a:xfrm>
          <a:prstGeom prst="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высокого давления </a:t>
            </a:r>
            <a:r>
              <a:rPr lang="en-US" dirty="0"/>
              <a:t>H</a:t>
            </a:r>
            <a:endParaRPr lang="ru-RU" dirty="0"/>
          </a:p>
        </p:txBody>
      </p:sp>
      <p:sp>
        <p:nvSpPr>
          <p:cNvPr id="35" name="Полилиния 34"/>
          <p:cNvSpPr/>
          <p:nvPr/>
        </p:nvSpPr>
        <p:spPr>
          <a:xfrm rot="6364048" flipH="1">
            <a:off x="804970" y="4796314"/>
            <a:ext cx="341212" cy="387728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олилиния 36"/>
          <p:cNvSpPr/>
          <p:nvPr/>
        </p:nvSpPr>
        <p:spPr>
          <a:xfrm rot="12140239" flipH="1">
            <a:off x="1316122" y="3809716"/>
            <a:ext cx="341212" cy="387728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олилиния 37"/>
          <p:cNvSpPr/>
          <p:nvPr/>
        </p:nvSpPr>
        <p:spPr>
          <a:xfrm rot="16728451" flipH="1" flipV="1">
            <a:off x="792985" y="1443511"/>
            <a:ext cx="672306" cy="621180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олилиния 39"/>
          <p:cNvSpPr/>
          <p:nvPr/>
        </p:nvSpPr>
        <p:spPr>
          <a:xfrm rot="1230229" flipH="1">
            <a:off x="7987362" y="2381032"/>
            <a:ext cx="386340" cy="653456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6064131" y="6580316"/>
            <a:ext cx="2221900" cy="276997"/>
          </a:xfrm>
          <a:prstGeom prst="rect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низкого давления </a:t>
            </a:r>
            <a:r>
              <a:rPr lang="en-US" dirty="0"/>
              <a:t>L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55429" y="858724"/>
            <a:ext cx="2351360" cy="276997"/>
          </a:xfrm>
          <a:prstGeom prst="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высокого давления </a:t>
            </a:r>
            <a:r>
              <a:rPr lang="en-US" dirty="0"/>
              <a:t>H</a:t>
            </a:r>
            <a:endParaRPr lang="ru-RU" dirty="0"/>
          </a:p>
        </p:txBody>
      </p:sp>
      <p:sp>
        <p:nvSpPr>
          <p:cNvPr id="29" name="Полилиния 28"/>
          <p:cNvSpPr/>
          <p:nvPr/>
        </p:nvSpPr>
        <p:spPr>
          <a:xfrm flipH="1">
            <a:off x="1804869" y="4787844"/>
            <a:ext cx="341212" cy="387728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 rot="1165449" flipH="1">
            <a:off x="6833869" y="6158720"/>
            <a:ext cx="341212" cy="387728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олилиния 33"/>
          <p:cNvSpPr/>
          <p:nvPr/>
        </p:nvSpPr>
        <p:spPr>
          <a:xfrm rot="1165449" flipH="1">
            <a:off x="4974784" y="6398287"/>
            <a:ext cx="341212" cy="387728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олилиния 42"/>
          <p:cNvSpPr/>
          <p:nvPr/>
        </p:nvSpPr>
        <p:spPr>
          <a:xfrm rot="1165449" flipH="1">
            <a:off x="2964602" y="6398286"/>
            <a:ext cx="341212" cy="387728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олилиния 43"/>
          <p:cNvSpPr/>
          <p:nvPr/>
        </p:nvSpPr>
        <p:spPr>
          <a:xfrm rot="18173345" flipH="1" flipV="1">
            <a:off x="3579331" y="871788"/>
            <a:ext cx="672306" cy="621180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олилиния 44"/>
          <p:cNvSpPr/>
          <p:nvPr/>
        </p:nvSpPr>
        <p:spPr>
          <a:xfrm rot="2163476" flipH="1">
            <a:off x="6564307" y="1538409"/>
            <a:ext cx="386340" cy="653456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61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сац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78"/>
          <a:stretch/>
        </p:blipFill>
        <p:spPr bwMode="auto">
          <a:xfrm>
            <a:off x="-6631" y="655250"/>
            <a:ext cx="9154603" cy="62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сац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147" y="643303"/>
            <a:ext cx="3124067" cy="187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Полилиния 1"/>
          <p:cNvSpPr/>
          <p:nvPr/>
        </p:nvSpPr>
        <p:spPr>
          <a:xfrm>
            <a:off x="2413205" y="683741"/>
            <a:ext cx="4646622" cy="4588475"/>
          </a:xfrm>
          <a:custGeom>
            <a:avLst/>
            <a:gdLst>
              <a:gd name="connsiteX0" fmla="*/ 8719 w 4646622"/>
              <a:gd name="connsiteY0" fmla="*/ 0 h 4588475"/>
              <a:gd name="connsiteX1" fmla="*/ 8719 w 4646622"/>
              <a:gd name="connsiteY1" fmla="*/ 57664 h 4588475"/>
              <a:gd name="connsiteX2" fmla="*/ 99336 w 4646622"/>
              <a:gd name="connsiteY2" fmla="*/ 123567 h 4588475"/>
              <a:gd name="connsiteX3" fmla="*/ 91098 w 4646622"/>
              <a:gd name="connsiteY3" fmla="*/ 255373 h 4588475"/>
              <a:gd name="connsiteX4" fmla="*/ 132287 w 4646622"/>
              <a:gd name="connsiteY4" fmla="*/ 370702 h 4588475"/>
              <a:gd name="connsiteX5" fmla="*/ 148763 w 4646622"/>
              <a:gd name="connsiteY5" fmla="*/ 494270 h 4588475"/>
              <a:gd name="connsiteX6" fmla="*/ 222903 w 4646622"/>
              <a:gd name="connsiteY6" fmla="*/ 593124 h 4588475"/>
              <a:gd name="connsiteX7" fmla="*/ 329995 w 4646622"/>
              <a:gd name="connsiteY7" fmla="*/ 724929 h 4588475"/>
              <a:gd name="connsiteX8" fmla="*/ 420611 w 4646622"/>
              <a:gd name="connsiteY8" fmla="*/ 782594 h 4588475"/>
              <a:gd name="connsiteX9" fmla="*/ 552417 w 4646622"/>
              <a:gd name="connsiteY9" fmla="*/ 881448 h 4588475"/>
              <a:gd name="connsiteX10" fmla="*/ 585368 w 4646622"/>
              <a:gd name="connsiteY10" fmla="*/ 996778 h 4588475"/>
              <a:gd name="connsiteX11" fmla="*/ 618319 w 4646622"/>
              <a:gd name="connsiteY11" fmla="*/ 1087394 h 4588475"/>
              <a:gd name="connsiteX12" fmla="*/ 684222 w 4646622"/>
              <a:gd name="connsiteY12" fmla="*/ 1186248 h 4588475"/>
              <a:gd name="connsiteX13" fmla="*/ 816027 w 4646622"/>
              <a:gd name="connsiteY13" fmla="*/ 1276864 h 4588475"/>
              <a:gd name="connsiteX14" fmla="*/ 873692 w 4646622"/>
              <a:gd name="connsiteY14" fmla="*/ 1367481 h 4588475"/>
              <a:gd name="connsiteX15" fmla="*/ 939595 w 4646622"/>
              <a:gd name="connsiteY15" fmla="*/ 1515762 h 4588475"/>
              <a:gd name="connsiteX16" fmla="*/ 1054925 w 4646622"/>
              <a:gd name="connsiteY16" fmla="*/ 1581664 h 4588475"/>
              <a:gd name="connsiteX17" fmla="*/ 1145541 w 4646622"/>
              <a:gd name="connsiteY17" fmla="*/ 1729945 h 4588475"/>
              <a:gd name="connsiteX18" fmla="*/ 1293822 w 4646622"/>
              <a:gd name="connsiteY18" fmla="*/ 1762897 h 4588475"/>
              <a:gd name="connsiteX19" fmla="*/ 1409152 w 4646622"/>
              <a:gd name="connsiteY19" fmla="*/ 1828800 h 4588475"/>
              <a:gd name="connsiteX20" fmla="*/ 1532719 w 4646622"/>
              <a:gd name="connsiteY20" fmla="*/ 1977081 h 4588475"/>
              <a:gd name="connsiteX21" fmla="*/ 1623336 w 4646622"/>
              <a:gd name="connsiteY21" fmla="*/ 2108886 h 4588475"/>
              <a:gd name="connsiteX22" fmla="*/ 1672763 w 4646622"/>
              <a:gd name="connsiteY22" fmla="*/ 2232454 h 4588475"/>
              <a:gd name="connsiteX23" fmla="*/ 1648049 w 4646622"/>
              <a:gd name="connsiteY23" fmla="*/ 2388973 h 4588475"/>
              <a:gd name="connsiteX24" fmla="*/ 1639811 w 4646622"/>
              <a:gd name="connsiteY24" fmla="*/ 2520778 h 4588475"/>
              <a:gd name="connsiteX25" fmla="*/ 1681000 w 4646622"/>
              <a:gd name="connsiteY25" fmla="*/ 2594918 h 4588475"/>
              <a:gd name="connsiteX26" fmla="*/ 1895184 w 4646622"/>
              <a:gd name="connsiteY26" fmla="*/ 2718486 h 4588475"/>
              <a:gd name="connsiteX27" fmla="*/ 2051703 w 4646622"/>
              <a:gd name="connsiteY27" fmla="*/ 2899718 h 4588475"/>
              <a:gd name="connsiteX28" fmla="*/ 2397692 w 4646622"/>
              <a:gd name="connsiteY28" fmla="*/ 3155091 h 4588475"/>
              <a:gd name="connsiteX29" fmla="*/ 2414168 w 4646622"/>
              <a:gd name="connsiteY29" fmla="*/ 3056237 h 4588475"/>
              <a:gd name="connsiteX30" fmla="*/ 2504784 w 4646622"/>
              <a:gd name="connsiteY30" fmla="*/ 2916194 h 4588475"/>
              <a:gd name="connsiteX31" fmla="*/ 2554211 w 4646622"/>
              <a:gd name="connsiteY31" fmla="*/ 2940908 h 4588475"/>
              <a:gd name="connsiteX32" fmla="*/ 2669541 w 4646622"/>
              <a:gd name="connsiteY32" fmla="*/ 2907956 h 4588475"/>
              <a:gd name="connsiteX33" fmla="*/ 2743681 w 4646622"/>
              <a:gd name="connsiteY33" fmla="*/ 2850291 h 4588475"/>
              <a:gd name="connsiteX34" fmla="*/ 2784871 w 4646622"/>
              <a:gd name="connsiteY34" fmla="*/ 2702010 h 4588475"/>
              <a:gd name="connsiteX35" fmla="*/ 2784871 w 4646622"/>
              <a:gd name="connsiteY35" fmla="*/ 2619632 h 4588475"/>
              <a:gd name="connsiteX36" fmla="*/ 2916676 w 4646622"/>
              <a:gd name="connsiteY36" fmla="*/ 2660821 h 4588475"/>
              <a:gd name="connsiteX37" fmla="*/ 2982579 w 4646622"/>
              <a:gd name="connsiteY37" fmla="*/ 2767913 h 4588475"/>
              <a:gd name="connsiteX38" fmla="*/ 3106146 w 4646622"/>
              <a:gd name="connsiteY38" fmla="*/ 2825578 h 4588475"/>
              <a:gd name="connsiteX39" fmla="*/ 3237952 w 4646622"/>
              <a:gd name="connsiteY39" fmla="*/ 2932670 h 4588475"/>
              <a:gd name="connsiteX40" fmla="*/ 3443898 w 4646622"/>
              <a:gd name="connsiteY40" fmla="*/ 3097427 h 4588475"/>
              <a:gd name="connsiteX41" fmla="*/ 3592179 w 4646622"/>
              <a:gd name="connsiteY41" fmla="*/ 3188043 h 4588475"/>
              <a:gd name="connsiteX42" fmla="*/ 3682795 w 4646622"/>
              <a:gd name="connsiteY42" fmla="*/ 3319848 h 4588475"/>
              <a:gd name="connsiteX43" fmla="*/ 3798125 w 4646622"/>
              <a:gd name="connsiteY43" fmla="*/ 3369275 h 4588475"/>
              <a:gd name="connsiteX44" fmla="*/ 3839314 w 4646622"/>
              <a:gd name="connsiteY44" fmla="*/ 3451654 h 4588475"/>
              <a:gd name="connsiteX45" fmla="*/ 3938168 w 4646622"/>
              <a:gd name="connsiteY45" fmla="*/ 3550508 h 4588475"/>
              <a:gd name="connsiteX46" fmla="*/ 3971119 w 4646622"/>
              <a:gd name="connsiteY46" fmla="*/ 3649362 h 4588475"/>
              <a:gd name="connsiteX47" fmla="*/ 4004071 w 4646622"/>
              <a:gd name="connsiteY47" fmla="*/ 3772929 h 4588475"/>
              <a:gd name="connsiteX48" fmla="*/ 4028784 w 4646622"/>
              <a:gd name="connsiteY48" fmla="*/ 3814118 h 4588475"/>
              <a:gd name="connsiteX49" fmla="*/ 4094687 w 4646622"/>
              <a:gd name="connsiteY49" fmla="*/ 3838832 h 4588475"/>
              <a:gd name="connsiteX50" fmla="*/ 4102925 w 4646622"/>
              <a:gd name="connsiteY50" fmla="*/ 3863545 h 4588475"/>
              <a:gd name="connsiteX51" fmla="*/ 4177065 w 4646622"/>
              <a:gd name="connsiteY51" fmla="*/ 3814118 h 4588475"/>
              <a:gd name="connsiteX52" fmla="*/ 4193541 w 4646622"/>
              <a:gd name="connsiteY52" fmla="*/ 3847070 h 4588475"/>
              <a:gd name="connsiteX53" fmla="*/ 4152352 w 4646622"/>
              <a:gd name="connsiteY53" fmla="*/ 3962400 h 4588475"/>
              <a:gd name="connsiteX54" fmla="*/ 4193541 w 4646622"/>
              <a:gd name="connsiteY54" fmla="*/ 3954162 h 4588475"/>
              <a:gd name="connsiteX55" fmla="*/ 4275919 w 4646622"/>
              <a:gd name="connsiteY55" fmla="*/ 3921210 h 4588475"/>
              <a:gd name="connsiteX56" fmla="*/ 4267681 w 4646622"/>
              <a:gd name="connsiteY56" fmla="*/ 4003589 h 4588475"/>
              <a:gd name="connsiteX57" fmla="*/ 4251206 w 4646622"/>
              <a:gd name="connsiteY57" fmla="*/ 4077729 h 4588475"/>
              <a:gd name="connsiteX58" fmla="*/ 4300633 w 4646622"/>
              <a:gd name="connsiteY58" fmla="*/ 4044778 h 4588475"/>
              <a:gd name="connsiteX59" fmla="*/ 4341822 w 4646622"/>
              <a:gd name="connsiteY59" fmla="*/ 4053016 h 4588475"/>
              <a:gd name="connsiteX60" fmla="*/ 4317109 w 4646622"/>
              <a:gd name="connsiteY60" fmla="*/ 4160108 h 4588475"/>
              <a:gd name="connsiteX61" fmla="*/ 4374773 w 4646622"/>
              <a:gd name="connsiteY61" fmla="*/ 4135394 h 4588475"/>
              <a:gd name="connsiteX62" fmla="*/ 4383011 w 4646622"/>
              <a:gd name="connsiteY62" fmla="*/ 4151870 h 4588475"/>
              <a:gd name="connsiteX63" fmla="*/ 4383011 w 4646622"/>
              <a:gd name="connsiteY63" fmla="*/ 4250724 h 4588475"/>
              <a:gd name="connsiteX64" fmla="*/ 4391249 w 4646622"/>
              <a:gd name="connsiteY64" fmla="*/ 4283675 h 4588475"/>
              <a:gd name="connsiteX65" fmla="*/ 4465390 w 4646622"/>
              <a:gd name="connsiteY65" fmla="*/ 4308389 h 4588475"/>
              <a:gd name="connsiteX66" fmla="*/ 4572481 w 4646622"/>
              <a:gd name="connsiteY66" fmla="*/ 4489621 h 4588475"/>
              <a:gd name="connsiteX67" fmla="*/ 4646622 w 4646622"/>
              <a:gd name="connsiteY67" fmla="*/ 4588475 h 4588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646622" h="4588475">
                <a:moveTo>
                  <a:pt x="8719" y="0"/>
                </a:moveTo>
                <a:cubicBezTo>
                  <a:pt x="1167" y="18534"/>
                  <a:pt x="-6384" y="37069"/>
                  <a:pt x="8719" y="57664"/>
                </a:cubicBezTo>
                <a:cubicBezTo>
                  <a:pt x="23822" y="78259"/>
                  <a:pt x="85606" y="90616"/>
                  <a:pt x="99336" y="123567"/>
                </a:cubicBezTo>
                <a:cubicBezTo>
                  <a:pt x="113066" y="156518"/>
                  <a:pt x="85606" y="214184"/>
                  <a:pt x="91098" y="255373"/>
                </a:cubicBezTo>
                <a:cubicBezTo>
                  <a:pt x="96590" y="296562"/>
                  <a:pt x="122676" y="330886"/>
                  <a:pt x="132287" y="370702"/>
                </a:cubicBezTo>
                <a:cubicBezTo>
                  <a:pt x="141898" y="410518"/>
                  <a:pt x="133660" y="457200"/>
                  <a:pt x="148763" y="494270"/>
                </a:cubicBezTo>
                <a:cubicBezTo>
                  <a:pt x="163866" y="531340"/>
                  <a:pt x="192698" y="554681"/>
                  <a:pt x="222903" y="593124"/>
                </a:cubicBezTo>
                <a:cubicBezTo>
                  <a:pt x="253108" y="631567"/>
                  <a:pt x="297044" y="693351"/>
                  <a:pt x="329995" y="724929"/>
                </a:cubicBezTo>
                <a:cubicBezTo>
                  <a:pt x="362946" y="756507"/>
                  <a:pt x="383541" y="756508"/>
                  <a:pt x="420611" y="782594"/>
                </a:cubicBezTo>
                <a:cubicBezTo>
                  <a:pt x="457681" y="808680"/>
                  <a:pt x="524958" y="845751"/>
                  <a:pt x="552417" y="881448"/>
                </a:cubicBezTo>
                <a:cubicBezTo>
                  <a:pt x="579877" y="917145"/>
                  <a:pt x="574384" y="962454"/>
                  <a:pt x="585368" y="996778"/>
                </a:cubicBezTo>
                <a:cubicBezTo>
                  <a:pt x="596352" y="1031102"/>
                  <a:pt x="601843" y="1055816"/>
                  <a:pt x="618319" y="1087394"/>
                </a:cubicBezTo>
                <a:cubicBezTo>
                  <a:pt x="634795" y="1118972"/>
                  <a:pt x="651271" y="1154670"/>
                  <a:pt x="684222" y="1186248"/>
                </a:cubicBezTo>
                <a:cubicBezTo>
                  <a:pt x="717173" y="1217826"/>
                  <a:pt x="784449" y="1246659"/>
                  <a:pt x="816027" y="1276864"/>
                </a:cubicBezTo>
                <a:cubicBezTo>
                  <a:pt x="847605" y="1307069"/>
                  <a:pt x="853097" y="1327665"/>
                  <a:pt x="873692" y="1367481"/>
                </a:cubicBezTo>
                <a:cubicBezTo>
                  <a:pt x="894287" y="1407297"/>
                  <a:pt x="909390" y="1480065"/>
                  <a:pt x="939595" y="1515762"/>
                </a:cubicBezTo>
                <a:cubicBezTo>
                  <a:pt x="969801" y="1551459"/>
                  <a:pt x="1020601" y="1545967"/>
                  <a:pt x="1054925" y="1581664"/>
                </a:cubicBezTo>
                <a:cubicBezTo>
                  <a:pt x="1089249" y="1617361"/>
                  <a:pt x="1105725" y="1699739"/>
                  <a:pt x="1145541" y="1729945"/>
                </a:cubicBezTo>
                <a:cubicBezTo>
                  <a:pt x="1185357" y="1760151"/>
                  <a:pt x="1249887" y="1746421"/>
                  <a:pt x="1293822" y="1762897"/>
                </a:cubicBezTo>
                <a:cubicBezTo>
                  <a:pt x="1337757" y="1779373"/>
                  <a:pt x="1369336" y="1793103"/>
                  <a:pt x="1409152" y="1828800"/>
                </a:cubicBezTo>
                <a:cubicBezTo>
                  <a:pt x="1448968" y="1864497"/>
                  <a:pt x="1497022" y="1930400"/>
                  <a:pt x="1532719" y="1977081"/>
                </a:cubicBezTo>
                <a:cubicBezTo>
                  <a:pt x="1568416" y="2023762"/>
                  <a:pt x="1599995" y="2066324"/>
                  <a:pt x="1623336" y="2108886"/>
                </a:cubicBezTo>
                <a:cubicBezTo>
                  <a:pt x="1646677" y="2151448"/>
                  <a:pt x="1668644" y="2185773"/>
                  <a:pt x="1672763" y="2232454"/>
                </a:cubicBezTo>
                <a:cubicBezTo>
                  <a:pt x="1676882" y="2279135"/>
                  <a:pt x="1653541" y="2340919"/>
                  <a:pt x="1648049" y="2388973"/>
                </a:cubicBezTo>
                <a:cubicBezTo>
                  <a:pt x="1642557" y="2437027"/>
                  <a:pt x="1634319" y="2486454"/>
                  <a:pt x="1639811" y="2520778"/>
                </a:cubicBezTo>
                <a:cubicBezTo>
                  <a:pt x="1645303" y="2555102"/>
                  <a:pt x="1638438" y="2561967"/>
                  <a:pt x="1681000" y="2594918"/>
                </a:cubicBezTo>
                <a:cubicBezTo>
                  <a:pt x="1723562" y="2627869"/>
                  <a:pt x="1833400" y="2667686"/>
                  <a:pt x="1895184" y="2718486"/>
                </a:cubicBezTo>
                <a:cubicBezTo>
                  <a:pt x="1956968" y="2769286"/>
                  <a:pt x="1967952" y="2826951"/>
                  <a:pt x="2051703" y="2899718"/>
                </a:cubicBezTo>
                <a:cubicBezTo>
                  <a:pt x="2135454" y="2972486"/>
                  <a:pt x="2337281" y="3129004"/>
                  <a:pt x="2397692" y="3155091"/>
                </a:cubicBezTo>
                <a:cubicBezTo>
                  <a:pt x="2458103" y="3181178"/>
                  <a:pt x="2396319" y="3096053"/>
                  <a:pt x="2414168" y="3056237"/>
                </a:cubicBezTo>
                <a:cubicBezTo>
                  <a:pt x="2432017" y="3016421"/>
                  <a:pt x="2481444" y="2935415"/>
                  <a:pt x="2504784" y="2916194"/>
                </a:cubicBezTo>
                <a:cubicBezTo>
                  <a:pt x="2528124" y="2896973"/>
                  <a:pt x="2526752" y="2942281"/>
                  <a:pt x="2554211" y="2940908"/>
                </a:cubicBezTo>
                <a:cubicBezTo>
                  <a:pt x="2581670" y="2939535"/>
                  <a:pt x="2637963" y="2923059"/>
                  <a:pt x="2669541" y="2907956"/>
                </a:cubicBezTo>
                <a:cubicBezTo>
                  <a:pt x="2701119" y="2892853"/>
                  <a:pt x="2724459" y="2884615"/>
                  <a:pt x="2743681" y="2850291"/>
                </a:cubicBezTo>
                <a:cubicBezTo>
                  <a:pt x="2762903" y="2815967"/>
                  <a:pt x="2778006" y="2740453"/>
                  <a:pt x="2784871" y="2702010"/>
                </a:cubicBezTo>
                <a:cubicBezTo>
                  <a:pt x="2791736" y="2663567"/>
                  <a:pt x="2762903" y="2626497"/>
                  <a:pt x="2784871" y="2619632"/>
                </a:cubicBezTo>
                <a:cubicBezTo>
                  <a:pt x="2806839" y="2612767"/>
                  <a:pt x="2883725" y="2636108"/>
                  <a:pt x="2916676" y="2660821"/>
                </a:cubicBezTo>
                <a:cubicBezTo>
                  <a:pt x="2949627" y="2685534"/>
                  <a:pt x="2951001" y="2740454"/>
                  <a:pt x="2982579" y="2767913"/>
                </a:cubicBezTo>
                <a:cubicBezTo>
                  <a:pt x="3014157" y="2795372"/>
                  <a:pt x="3063584" y="2798119"/>
                  <a:pt x="3106146" y="2825578"/>
                </a:cubicBezTo>
                <a:cubicBezTo>
                  <a:pt x="3148708" y="2853037"/>
                  <a:pt x="3237952" y="2932670"/>
                  <a:pt x="3237952" y="2932670"/>
                </a:cubicBezTo>
                <a:cubicBezTo>
                  <a:pt x="3294244" y="2977978"/>
                  <a:pt x="3384860" y="3054865"/>
                  <a:pt x="3443898" y="3097427"/>
                </a:cubicBezTo>
                <a:cubicBezTo>
                  <a:pt x="3502936" y="3139989"/>
                  <a:pt x="3552363" y="3150973"/>
                  <a:pt x="3592179" y="3188043"/>
                </a:cubicBezTo>
                <a:cubicBezTo>
                  <a:pt x="3631995" y="3225113"/>
                  <a:pt x="3648471" y="3289643"/>
                  <a:pt x="3682795" y="3319848"/>
                </a:cubicBezTo>
                <a:cubicBezTo>
                  <a:pt x="3717119" y="3350053"/>
                  <a:pt x="3772039" y="3347307"/>
                  <a:pt x="3798125" y="3369275"/>
                </a:cubicBezTo>
                <a:cubicBezTo>
                  <a:pt x="3824211" y="3391243"/>
                  <a:pt x="3815974" y="3421449"/>
                  <a:pt x="3839314" y="3451654"/>
                </a:cubicBezTo>
                <a:cubicBezTo>
                  <a:pt x="3862654" y="3481859"/>
                  <a:pt x="3916201" y="3517557"/>
                  <a:pt x="3938168" y="3550508"/>
                </a:cubicBezTo>
                <a:cubicBezTo>
                  <a:pt x="3960135" y="3583459"/>
                  <a:pt x="3960135" y="3612292"/>
                  <a:pt x="3971119" y="3649362"/>
                </a:cubicBezTo>
                <a:cubicBezTo>
                  <a:pt x="3982103" y="3686432"/>
                  <a:pt x="3994460" y="3745470"/>
                  <a:pt x="4004071" y="3772929"/>
                </a:cubicBezTo>
                <a:cubicBezTo>
                  <a:pt x="4013682" y="3800388"/>
                  <a:pt x="4013682" y="3803134"/>
                  <a:pt x="4028784" y="3814118"/>
                </a:cubicBezTo>
                <a:cubicBezTo>
                  <a:pt x="4043886" y="3825102"/>
                  <a:pt x="4082330" y="3830594"/>
                  <a:pt x="4094687" y="3838832"/>
                </a:cubicBezTo>
                <a:cubicBezTo>
                  <a:pt x="4107044" y="3847070"/>
                  <a:pt x="4089195" y="3867664"/>
                  <a:pt x="4102925" y="3863545"/>
                </a:cubicBezTo>
                <a:cubicBezTo>
                  <a:pt x="4116655" y="3859426"/>
                  <a:pt x="4161962" y="3816864"/>
                  <a:pt x="4177065" y="3814118"/>
                </a:cubicBezTo>
                <a:cubicBezTo>
                  <a:pt x="4192168" y="3811372"/>
                  <a:pt x="4197660" y="3822356"/>
                  <a:pt x="4193541" y="3847070"/>
                </a:cubicBezTo>
                <a:cubicBezTo>
                  <a:pt x="4189422" y="3871784"/>
                  <a:pt x="4152352" y="3944551"/>
                  <a:pt x="4152352" y="3962400"/>
                </a:cubicBezTo>
                <a:cubicBezTo>
                  <a:pt x="4152352" y="3980249"/>
                  <a:pt x="4172947" y="3961027"/>
                  <a:pt x="4193541" y="3954162"/>
                </a:cubicBezTo>
                <a:cubicBezTo>
                  <a:pt x="4214136" y="3947297"/>
                  <a:pt x="4263562" y="3912972"/>
                  <a:pt x="4275919" y="3921210"/>
                </a:cubicBezTo>
                <a:cubicBezTo>
                  <a:pt x="4288276" y="3929448"/>
                  <a:pt x="4271800" y="3977503"/>
                  <a:pt x="4267681" y="4003589"/>
                </a:cubicBezTo>
                <a:cubicBezTo>
                  <a:pt x="4263562" y="4029675"/>
                  <a:pt x="4245714" y="4070864"/>
                  <a:pt x="4251206" y="4077729"/>
                </a:cubicBezTo>
                <a:cubicBezTo>
                  <a:pt x="4256698" y="4084594"/>
                  <a:pt x="4285530" y="4048897"/>
                  <a:pt x="4300633" y="4044778"/>
                </a:cubicBezTo>
                <a:cubicBezTo>
                  <a:pt x="4315736" y="4040659"/>
                  <a:pt x="4339076" y="4033794"/>
                  <a:pt x="4341822" y="4053016"/>
                </a:cubicBezTo>
                <a:cubicBezTo>
                  <a:pt x="4344568" y="4072238"/>
                  <a:pt x="4311617" y="4146378"/>
                  <a:pt x="4317109" y="4160108"/>
                </a:cubicBezTo>
                <a:cubicBezTo>
                  <a:pt x="4322601" y="4173838"/>
                  <a:pt x="4363789" y="4136767"/>
                  <a:pt x="4374773" y="4135394"/>
                </a:cubicBezTo>
                <a:cubicBezTo>
                  <a:pt x="4385757" y="4134021"/>
                  <a:pt x="4381638" y="4132648"/>
                  <a:pt x="4383011" y="4151870"/>
                </a:cubicBezTo>
                <a:cubicBezTo>
                  <a:pt x="4384384" y="4171092"/>
                  <a:pt x="4381638" y="4228757"/>
                  <a:pt x="4383011" y="4250724"/>
                </a:cubicBezTo>
                <a:cubicBezTo>
                  <a:pt x="4384384" y="4272691"/>
                  <a:pt x="4377519" y="4274064"/>
                  <a:pt x="4391249" y="4283675"/>
                </a:cubicBezTo>
                <a:cubicBezTo>
                  <a:pt x="4404979" y="4293286"/>
                  <a:pt x="4435185" y="4274065"/>
                  <a:pt x="4465390" y="4308389"/>
                </a:cubicBezTo>
                <a:cubicBezTo>
                  <a:pt x="4495595" y="4342713"/>
                  <a:pt x="4542276" y="4442940"/>
                  <a:pt x="4572481" y="4489621"/>
                </a:cubicBezTo>
                <a:cubicBezTo>
                  <a:pt x="4602686" y="4536302"/>
                  <a:pt x="4624654" y="4562388"/>
                  <a:pt x="4646622" y="4588475"/>
                </a:cubicBezTo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ПОРЫВАМ ВЕТРА </a:t>
            </a:r>
          </a:p>
          <a:p>
            <a:r>
              <a:rPr lang="ru-RU" sz="1200" dirty="0"/>
              <a:t>НА ТЕРРИТОРИИ ГО НОВОРОССИЙСК (РИСК НАРУШЕНИЯ ЭЛЕКТРОСНАБЖЕНИЯ)</a:t>
            </a:r>
            <a:endParaRPr lang="en-US" sz="1200" dirty="0"/>
          </a:p>
          <a:p>
            <a:r>
              <a:rPr lang="ru-RU" sz="1200" dirty="0"/>
              <a:t>(с использованием информационных ресурсов </a:t>
            </a:r>
            <a:r>
              <a:rPr lang="ru-RU" sz="1200" dirty="0" err="1"/>
              <a:t>Геопортал</a:t>
            </a:r>
            <a:r>
              <a:rPr lang="ru-RU" sz="1200" dirty="0"/>
              <a:t> САЦ Минэнерго, </a:t>
            </a:r>
            <a:r>
              <a:rPr lang="en-US" sz="1200" dirty="0"/>
              <a:t>Google Earth)</a:t>
            </a:r>
            <a:endParaRPr lang="ru-RU" sz="1200" dirty="0"/>
          </a:p>
        </p:txBody>
      </p:sp>
      <p:sp>
        <p:nvSpPr>
          <p:cNvPr id="123" name="Text Box 182"/>
          <p:cNvSpPr txBox="1">
            <a:spLocks noChangeArrowheads="1"/>
          </p:cNvSpPr>
          <p:nvPr/>
        </p:nvSpPr>
        <p:spPr bwMode="auto">
          <a:xfrm>
            <a:off x="5125715" y="3877006"/>
            <a:ext cx="1122683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Новороссийск</a:t>
            </a:r>
          </a:p>
        </p:txBody>
      </p:sp>
      <p:sp>
        <p:nvSpPr>
          <p:cNvPr id="124" name="Text Box 182"/>
          <p:cNvSpPr txBox="1">
            <a:spLocks noChangeArrowheads="1"/>
          </p:cNvSpPr>
          <p:nvPr/>
        </p:nvSpPr>
        <p:spPr bwMode="auto">
          <a:xfrm>
            <a:off x="5329692" y="3185038"/>
            <a:ext cx="918706" cy="159560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Мефодиевка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6" name="Text Box 182"/>
          <p:cNvSpPr txBox="1">
            <a:spLocks noChangeArrowheads="1"/>
          </p:cNvSpPr>
          <p:nvPr/>
        </p:nvSpPr>
        <p:spPr bwMode="auto">
          <a:xfrm>
            <a:off x="1926260" y="4737265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Северная </a:t>
            </a:r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Озереевка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" name="Text Box 182"/>
          <p:cNvSpPr txBox="1">
            <a:spLocks noChangeArrowheads="1"/>
          </p:cNvSpPr>
          <p:nvPr/>
        </p:nvSpPr>
        <p:spPr bwMode="auto">
          <a:xfrm>
            <a:off x="1991008" y="4265621"/>
            <a:ext cx="847078" cy="14340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Глебовское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" name="Text Box 182"/>
          <p:cNvSpPr txBox="1">
            <a:spLocks noChangeArrowheads="1"/>
          </p:cNvSpPr>
          <p:nvPr/>
        </p:nvSpPr>
        <p:spPr bwMode="auto">
          <a:xfrm>
            <a:off x="2152268" y="3499313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Васильевка</a:t>
            </a:r>
          </a:p>
        </p:txBody>
      </p:sp>
      <p:sp>
        <p:nvSpPr>
          <p:cNvPr id="130" name="Text Box 182"/>
          <p:cNvSpPr txBox="1">
            <a:spLocks noChangeArrowheads="1"/>
          </p:cNvSpPr>
          <p:nvPr/>
        </p:nvSpPr>
        <p:spPr bwMode="auto">
          <a:xfrm>
            <a:off x="3653059" y="2906275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Цемдолина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" name="Text Box 182"/>
          <p:cNvSpPr txBox="1">
            <a:spLocks noChangeArrowheads="1"/>
          </p:cNvSpPr>
          <p:nvPr/>
        </p:nvSpPr>
        <p:spPr bwMode="auto">
          <a:xfrm>
            <a:off x="4112529" y="5974752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Мысхако</a:t>
            </a:r>
          </a:p>
        </p:txBody>
      </p:sp>
      <p:sp>
        <p:nvSpPr>
          <p:cNvPr id="132" name="Text Box 182"/>
          <p:cNvSpPr txBox="1">
            <a:spLocks noChangeArrowheads="1"/>
          </p:cNvSpPr>
          <p:nvPr/>
        </p:nvSpPr>
        <p:spPr bwMode="auto">
          <a:xfrm>
            <a:off x="2609336" y="2864133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Борисовка</a:t>
            </a:r>
          </a:p>
        </p:txBody>
      </p:sp>
      <p:sp>
        <p:nvSpPr>
          <p:cNvPr id="133" name="Text Box 182"/>
          <p:cNvSpPr txBox="1">
            <a:spLocks noChangeArrowheads="1"/>
          </p:cNvSpPr>
          <p:nvPr/>
        </p:nvSpPr>
        <p:spPr bwMode="auto">
          <a:xfrm>
            <a:off x="3448622" y="1673164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Симоновка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4" name="Text Box 182"/>
          <p:cNvSpPr txBox="1">
            <a:spLocks noChangeArrowheads="1"/>
          </p:cNvSpPr>
          <p:nvPr/>
        </p:nvSpPr>
        <p:spPr bwMode="auto">
          <a:xfrm>
            <a:off x="2893386" y="2276121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Кирилловка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5" name="Text Box 182"/>
          <p:cNvSpPr txBox="1">
            <a:spLocks noChangeArrowheads="1"/>
          </p:cNvSpPr>
          <p:nvPr/>
        </p:nvSpPr>
        <p:spPr bwMode="auto">
          <a:xfrm>
            <a:off x="3528277" y="1398722"/>
            <a:ext cx="1029625" cy="180581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Владимировка</a:t>
            </a:r>
          </a:p>
        </p:txBody>
      </p:sp>
      <p:grpSp>
        <p:nvGrpSpPr>
          <p:cNvPr id="40" name="Group 151"/>
          <p:cNvGrpSpPr>
            <a:grpSpLocks/>
          </p:cNvGrpSpPr>
          <p:nvPr/>
        </p:nvGrpSpPr>
        <p:grpSpPr bwMode="auto">
          <a:xfrm>
            <a:off x="8268937" y="2219637"/>
            <a:ext cx="392060" cy="185467"/>
            <a:chOff x="7296" y="1248"/>
            <a:chExt cx="2672" cy="960"/>
          </a:xfrm>
        </p:grpSpPr>
        <p:sp>
          <p:nvSpPr>
            <p:cNvPr id="41" name="Freeform 152"/>
            <p:cNvSpPr>
              <a:spLocks/>
            </p:cNvSpPr>
            <p:nvPr/>
          </p:nvSpPr>
          <p:spPr bwMode="auto">
            <a:xfrm>
              <a:off x="7296" y="1912"/>
              <a:ext cx="1391" cy="34"/>
            </a:xfrm>
            <a:custGeom>
              <a:avLst/>
              <a:gdLst>
                <a:gd name="T0" fmla="*/ 242 w 2782"/>
                <a:gd name="T1" fmla="*/ 0 h 67"/>
                <a:gd name="T2" fmla="*/ 2735 w 2782"/>
                <a:gd name="T3" fmla="*/ 0 h 67"/>
                <a:gd name="T4" fmla="*/ 2782 w 2782"/>
                <a:gd name="T5" fmla="*/ 67 h 67"/>
                <a:gd name="T6" fmla="*/ 0 w 2782"/>
                <a:gd name="T7" fmla="*/ 67 h 67"/>
                <a:gd name="T8" fmla="*/ 242 w 2782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2" h="67">
                  <a:moveTo>
                    <a:pt x="242" y="0"/>
                  </a:moveTo>
                  <a:lnTo>
                    <a:pt x="2735" y="0"/>
                  </a:lnTo>
                  <a:lnTo>
                    <a:pt x="2782" y="67"/>
                  </a:lnTo>
                  <a:lnTo>
                    <a:pt x="0" y="67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44" name="Group 153"/>
            <p:cNvGrpSpPr>
              <a:grpSpLocks/>
            </p:cNvGrpSpPr>
            <p:nvPr/>
          </p:nvGrpSpPr>
          <p:grpSpPr bwMode="auto">
            <a:xfrm>
              <a:off x="7726" y="1248"/>
              <a:ext cx="2242" cy="960"/>
              <a:chOff x="7726" y="1248"/>
              <a:chExt cx="2242" cy="960"/>
            </a:xfrm>
          </p:grpSpPr>
          <p:sp>
            <p:nvSpPr>
              <p:cNvPr id="45" name="Freeform 154"/>
              <p:cNvSpPr>
                <a:spLocks/>
              </p:cNvSpPr>
              <p:nvPr/>
            </p:nvSpPr>
            <p:spPr bwMode="auto">
              <a:xfrm>
                <a:off x="9572" y="1886"/>
                <a:ext cx="396" cy="59"/>
              </a:xfrm>
              <a:custGeom>
                <a:avLst/>
                <a:gdLst>
                  <a:gd name="T0" fmla="*/ 27 w 792"/>
                  <a:gd name="T1" fmla="*/ 6 h 117"/>
                  <a:gd name="T2" fmla="*/ 792 w 792"/>
                  <a:gd name="T3" fmla="*/ 0 h 117"/>
                  <a:gd name="T4" fmla="*/ 792 w 792"/>
                  <a:gd name="T5" fmla="*/ 20 h 117"/>
                  <a:gd name="T6" fmla="*/ 0 w 792"/>
                  <a:gd name="T7" fmla="*/ 117 h 117"/>
                  <a:gd name="T8" fmla="*/ 27 w 792"/>
                  <a:gd name="T9" fmla="*/ 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2" h="117">
                    <a:moveTo>
                      <a:pt x="27" y="6"/>
                    </a:moveTo>
                    <a:lnTo>
                      <a:pt x="792" y="0"/>
                    </a:lnTo>
                    <a:lnTo>
                      <a:pt x="792" y="20"/>
                    </a:lnTo>
                    <a:lnTo>
                      <a:pt x="0" y="117"/>
                    </a:lnTo>
                    <a:lnTo>
                      <a:pt x="27" y="6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6" name="Freeform 155"/>
              <p:cNvSpPr>
                <a:spLocks/>
              </p:cNvSpPr>
              <p:nvPr/>
            </p:nvSpPr>
            <p:spPr bwMode="auto">
              <a:xfrm>
                <a:off x="9445" y="1954"/>
                <a:ext cx="290" cy="194"/>
              </a:xfrm>
              <a:custGeom>
                <a:avLst/>
                <a:gdLst>
                  <a:gd name="T0" fmla="*/ 423 w 579"/>
                  <a:gd name="T1" fmla="*/ 35 h 387"/>
                  <a:gd name="T2" fmla="*/ 457 w 579"/>
                  <a:gd name="T3" fmla="*/ 44 h 387"/>
                  <a:gd name="T4" fmla="*/ 481 w 579"/>
                  <a:gd name="T5" fmla="*/ 52 h 387"/>
                  <a:gd name="T6" fmla="*/ 503 w 579"/>
                  <a:gd name="T7" fmla="*/ 63 h 387"/>
                  <a:gd name="T8" fmla="*/ 525 w 579"/>
                  <a:gd name="T9" fmla="*/ 80 h 387"/>
                  <a:gd name="T10" fmla="*/ 542 w 579"/>
                  <a:gd name="T11" fmla="*/ 97 h 387"/>
                  <a:gd name="T12" fmla="*/ 557 w 579"/>
                  <a:gd name="T13" fmla="*/ 116 h 387"/>
                  <a:gd name="T14" fmla="*/ 567 w 579"/>
                  <a:gd name="T15" fmla="*/ 138 h 387"/>
                  <a:gd name="T16" fmla="*/ 576 w 579"/>
                  <a:gd name="T17" fmla="*/ 166 h 387"/>
                  <a:gd name="T18" fmla="*/ 579 w 579"/>
                  <a:gd name="T19" fmla="*/ 195 h 387"/>
                  <a:gd name="T20" fmla="*/ 579 w 579"/>
                  <a:gd name="T21" fmla="*/ 224 h 387"/>
                  <a:gd name="T22" fmla="*/ 573 w 579"/>
                  <a:gd name="T23" fmla="*/ 258 h 387"/>
                  <a:gd name="T24" fmla="*/ 565 w 579"/>
                  <a:gd name="T25" fmla="*/ 278 h 387"/>
                  <a:gd name="T26" fmla="*/ 553 w 579"/>
                  <a:gd name="T27" fmla="*/ 298 h 387"/>
                  <a:gd name="T28" fmla="*/ 539 w 579"/>
                  <a:gd name="T29" fmla="*/ 317 h 387"/>
                  <a:gd name="T30" fmla="*/ 525 w 579"/>
                  <a:gd name="T31" fmla="*/ 331 h 387"/>
                  <a:gd name="T32" fmla="*/ 495 w 579"/>
                  <a:gd name="T33" fmla="*/ 351 h 387"/>
                  <a:gd name="T34" fmla="*/ 465 w 579"/>
                  <a:gd name="T35" fmla="*/ 364 h 387"/>
                  <a:gd name="T36" fmla="*/ 434 w 579"/>
                  <a:gd name="T37" fmla="*/ 372 h 387"/>
                  <a:gd name="T38" fmla="*/ 393 w 579"/>
                  <a:gd name="T39" fmla="*/ 380 h 387"/>
                  <a:gd name="T40" fmla="*/ 345 w 579"/>
                  <a:gd name="T41" fmla="*/ 386 h 387"/>
                  <a:gd name="T42" fmla="*/ 295 w 579"/>
                  <a:gd name="T43" fmla="*/ 387 h 387"/>
                  <a:gd name="T44" fmla="*/ 253 w 579"/>
                  <a:gd name="T45" fmla="*/ 386 h 387"/>
                  <a:gd name="T46" fmla="*/ 208 w 579"/>
                  <a:gd name="T47" fmla="*/ 380 h 387"/>
                  <a:gd name="T48" fmla="*/ 161 w 579"/>
                  <a:gd name="T49" fmla="*/ 367 h 387"/>
                  <a:gd name="T50" fmla="*/ 130 w 579"/>
                  <a:gd name="T51" fmla="*/ 353 h 387"/>
                  <a:gd name="T52" fmla="*/ 98 w 579"/>
                  <a:gd name="T53" fmla="*/ 336 h 387"/>
                  <a:gd name="T54" fmla="*/ 69 w 579"/>
                  <a:gd name="T55" fmla="*/ 316 h 387"/>
                  <a:gd name="T56" fmla="*/ 47 w 579"/>
                  <a:gd name="T57" fmla="*/ 294 h 387"/>
                  <a:gd name="T58" fmla="*/ 30 w 579"/>
                  <a:gd name="T59" fmla="*/ 273 h 387"/>
                  <a:gd name="T60" fmla="*/ 17 w 579"/>
                  <a:gd name="T61" fmla="*/ 248 h 387"/>
                  <a:gd name="T62" fmla="*/ 0 w 579"/>
                  <a:gd name="T63" fmla="*/ 177 h 387"/>
                  <a:gd name="T64" fmla="*/ 25 w 579"/>
                  <a:gd name="T65" fmla="*/ 77 h 387"/>
                  <a:gd name="T66" fmla="*/ 123 w 579"/>
                  <a:gd name="T67" fmla="*/ 21 h 387"/>
                  <a:gd name="T68" fmla="*/ 251 w 579"/>
                  <a:gd name="T69" fmla="*/ 0 h 387"/>
                  <a:gd name="T70" fmla="*/ 356 w 579"/>
                  <a:gd name="T71" fmla="*/ 16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9" h="387">
                    <a:moveTo>
                      <a:pt x="356" y="16"/>
                    </a:moveTo>
                    <a:lnTo>
                      <a:pt x="423" y="35"/>
                    </a:lnTo>
                    <a:lnTo>
                      <a:pt x="445" y="41"/>
                    </a:lnTo>
                    <a:lnTo>
                      <a:pt x="457" y="44"/>
                    </a:lnTo>
                    <a:lnTo>
                      <a:pt x="470" y="49"/>
                    </a:lnTo>
                    <a:lnTo>
                      <a:pt x="481" y="52"/>
                    </a:lnTo>
                    <a:lnTo>
                      <a:pt x="492" y="57"/>
                    </a:lnTo>
                    <a:lnTo>
                      <a:pt x="503" y="63"/>
                    </a:lnTo>
                    <a:lnTo>
                      <a:pt x="514" y="71"/>
                    </a:lnTo>
                    <a:lnTo>
                      <a:pt x="525" y="80"/>
                    </a:lnTo>
                    <a:lnTo>
                      <a:pt x="535" y="89"/>
                    </a:lnTo>
                    <a:lnTo>
                      <a:pt x="542" y="97"/>
                    </a:lnTo>
                    <a:lnTo>
                      <a:pt x="550" y="105"/>
                    </a:lnTo>
                    <a:lnTo>
                      <a:pt x="557" y="116"/>
                    </a:lnTo>
                    <a:lnTo>
                      <a:pt x="562" y="128"/>
                    </a:lnTo>
                    <a:lnTo>
                      <a:pt x="567" y="138"/>
                    </a:lnTo>
                    <a:lnTo>
                      <a:pt x="571" y="152"/>
                    </a:lnTo>
                    <a:lnTo>
                      <a:pt x="576" y="166"/>
                    </a:lnTo>
                    <a:lnTo>
                      <a:pt x="579" y="180"/>
                    </a:lnTo>
                    <a:lnTo>
                      <a:pt x="579" y="195"/>
                    </a:lnTo>
                    <a:lnTo>
                      <a:pt x="579" y="209"/>
                    </a:lnTo>
                    <a:lnTo>
                      <a:pt x="579" y="224"/>
                    </a:lnTo>
                    <a:lnTo>
                      <a:pt x="578" y="241"/>
                    </a:lnTo>
                    <a:lnTo>
                      <a:pt x="573" y="258"/>
                    </a:lnTo>
                    <a:lnTo>
                      <a:pt x="568" y="269"/>
                    </a:lnTo>
                    <a:lnTo>
                      <a:pt x="565" y="278"/>
                    </a:lnTo>
                    <a:lnTo>
                      <a:pt x="559" y="291"/>
                    </a:lnTo>
                    <a:lnTo>
                      <a:pt x="553" y="298"/>
                    </a:lnTo>
                    <a:lnTo>
                      <a:pt x="546" y="309"/>
                    </a:lnTo>
                    <a:lnTo>
                      <a:pt x="539" y="317"/>
                    </a:lnTo>
                    <a:lnTo>
                      <a:pt x="532" y="325"/>
                    </a:lnTo>
                    <a:lnTo>
                      <a:pt x="525" y="331"/>
                    </a:lnTo>
                    <a:lnTo>
                      <a:pt x="511" y="342"/>
                    </a:lnTo>
                    <a:lnTo>
                      <a:pt x="495" y="351"/>
                    </a:lnTo>
                    <a:lnTo>
                      <a:pt x="479" y="359"/>
                    </a:lnTo>
                    <a:lnTo>
                      <a:pt x="465" y="364"/>
                    </a:lnTo>
                    <a:lnTo>
                      <a:pt x="451" y="369"/>
                    </a:lnTo>
                    <a:lnTo>
                      <a:pt x="434" y="372"/>
                    </a:lnTo>
                    <a:lnTo>
                      <a:pt x="415" y="376"/>
                    </a:lnTo>
                    <a:lnTo>
                      <a:pt x="393" y="380"/>
                    </a:lnTo>
                    <a:lnTo>
                      <a:pt x="370" y="383"/>
                    </a:lnTo>
                    <a:lnTo>
                      <a:pt x="345" y="386"/>
                    </a:lnTo>
                    <a:lnTo>
                      <a:pt x="315" y="386"/>
                    </a:lnTo>
                    <a:lnTo>
                      <a:pt x="295" y="387"/>
                    </a:lnTo>
                    <a:lnTo>
                      <a:pt x="275" y="386"/>
                    </a:lnTo>
                    <a:lnTo>
                      <a:pt x="253" y="386"/>
                    </a:lnTo>
                    <a:lnTo>
                      <a:pt x="231" y="383"/>
                    </a:lnTo>
                    <a:lnTo>
                      <a:pt x="208" y="380"/>
                    </a:lnTo>
                    <a:lnTo>
                      <a:pt x="184" y="373"/>
                    </a:lnTo>
                    <a:lnTo>
                      <a:pt x="161" y="367"/>
                    </a:lnTo>
                    <a:lnTo>
                      <a:pt x="147" y="362"/>
                    </a:lnTo>
                    <a:lnTo>
                      <a:pt x="130" y="353"/>
                    </a:lnTo>
                    <a:lnTo>
                      <a:pt x="112" y="345"/>
                    </a:lnTo>
                    <a:lnTo>
                      <a:pt x="98" y="336"/>
                    </a:lnTo>
                    <a:lnTo>
                      <a:pt x="83" y="325"/>
                    </a:lnTo>
                    <a:lnTo>
                      <a:pt x="69" y="316"/>
                    </a:lnTo>
                    <a:lnTo>
                      <a:pt x="55" y="302"/>
                    </a:lnTo>
                    <a:lnTo>
                      <a:pt x="47" y="294"/>
                    </a:lnTo>
                    <a:lnTo>
                      <a:pt x="39" y="284"/>
                    </a:lnTo>
                    <a:lnTo>
                      <a:pt x="30" y="273"/>
                    </a:lnTo>
                    <a:lnTo>
                      <a:pt x="22" y="261"/>
                    </a:lnTo>
                    <a:lnTo>
                      <a:pt x="17" y="248"/>
                    </a:lnTo>
                    <a:lnTo>
                      <a:pt x="12" y="238"/>
                    </a:lnTo>
                    <a:lnTo>
                      <a:pt x="0" y="177"/>
                    </a:lnTo>
                    <a:lnTo>
                      <a:pt x="6" y="113"/>
                    </a:lnTo>
                    <a:lnTo>
                      <a:pt x="25" y="77"/>
                    </a:lnTo>
                    <a:lnTo>
                      <a:pt x="80" y="41"/>
                    </a:lnTo>
                    <a:lnTo>
                      <a:pt x="123" y="21"/>
                    </a:lnTo>
                    <a:lnTo>
                      <a:pt x="178" y="8"/>
                    </a:lnTo>
                    <a:lnTo>
                      <a:pt x="251" y="0"/>
                    </a:lnTo>
                    <a:lnTo>
                      <a:pt x="326" y="10"/>
                    </a:lnTo>
                    <a:lnTo>
                      <a:pt x="356" y="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" name="Oval 156"/>
              <p:cNvSpPr>
                <a:spLocks noChangeArrowheads="1"/>
              </p:cNvSpPr>
              <p:nvPr/>
            </p:nvSpPr>
            <p:spPr bwMode="auto">
              <a:xfrm>
                <a:off x="9603" y="1987"/>
                <a:ext cx="121" cy="143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" name="Freeform 157"/>
              <p:cNvSpPr>
                <a:spLocks/>
              </p:cNvSpPr>
              <p:nvPr/>
            </p:nvSpPr>
            <p:spPr bwMode="auto">
              <a:xfrm>
                <a:off x="8160" y="1248"/>
                <a:ext cx="1580" cy="864"/>
              </a:xfrm>
              <a:custGeom>
                <a:avLst/>
                <a:gdLst>
                  <a:gd name="T0" fmla="*/ 64 w 3160"/>
                  <a:gd name="T1" fmla="*/ 802 h 1728"/>
                  <a:gd name="T2" fmla="*/ 44 w 3160"/>
                  <a:gd name="T3" fmla="*/ 816 h 1728"/>
                  <a:gd name="T4" fmla="*/ 25 w 3160"/>
                  <a:gd name="T5" fmla="*/ 836 h 1728"/>
                  <a:gd name="T6" fmla="*/ 13 w 3160"/>
                  <a:gd name="T7" fmla="*/ 861 h 1728"/>
                  <a:gd name="T8" fmla="*/ 5 w 3160"/>
                  <a:gd name="T9" fmla="*/ 886 h 1728"/>
                  <a:gd name="T10" fmla="*/ 0 w 3160"/>
                  <a:gd name="T11" fmla="*/ 910 h 1728"/>
                  <a:gd name="T12" fmla="*/ 2 w 3160"/>
                  <a:gd name="T13" fmla="*/ 933 h 1728"/>
                  <a:gd name="T14" fmla="*/ 8 w 3160"/>
                  <a:gd name="T15" fmla="*/ 966 h 1728"/>
                  <a:gd name="T16" fmla="*/ 17 w 3160"/>
                  <a:gd name="T17" fmla="*/ 988 h 1728"/>
                  <a:gd name="T18" fmla="*/ 33 w 3160"/>
                  <a:gd name="T19" fmla="*/ 1013 h 1728"/>
                  <a:gd name="T20" fmla="*/ 61 w 3160"/>
                  <a:gd name="T21" fmla="*/ 1033 h 1728"/>
                  <a:gd name="T22" fmla="*/ 95 w 3160"/>
                  <a:gd name="T23" fmla="*/ 1046 h 1728"/>
                  <a:gd name="T24" fmla="*/ 130 w 3160"/>
                  <a:gd name="T25" fmla="*/ 1047 h 1728"/>
                  <a:gd name="T26" fmla="*/ 325 w 3160"/>
                  <a:gd name="T27" fmla="*/ 1047 h 1728"/>
                  <a:gd name="T28" fmla="*/ 216 w 3160"/>
                  <a:gd name="T29" fmla="*/ 1339 h 1728"/>
                  <a:gd name="T30" fmla="*/ 380 w 3160"/>
                  <a:gd name="T31" fmla="*/ 1581 h 1728"/>
                  <a:gd name="T32" fmla="*/ 753 w 3160"/>
                  <a:gd name="T33" fmla="*/ 1728 h 1728"/>
                  <a:gd name="T34" fmla="*/ 2492 w 3160"/>
                  <a:gd name="T35" fmla="*/ 1698 h 1728"/>
                  <a:gd name="T36" fmla="*/ 2661 w 3160"/>
                  <a:gd name="T37" fmla="*/ 1646 h 1728"/>
                  <a:gd name="T38" fmla="*/ 2803 w 3160"/>
                  <a:gd name="T39" fmla="*/ 1568 h 1728"/>
                  <a:gd name="T40" fmla="*/ 2915 w 3160"/>
                  <a:gd name="T41" fmla="*/ 1464 h 1728"/>
                  <a:gd name="T42" fmla="*/ 3013 w 3160"/>
                  <a:gd name="T43" fmla="*/ 1342 h 1728"/>
                  <a:gd name="T44" fmla="*/ 3107 w 3160"/>
                  <a:gd name="T45" fmla="*/ 1228 h 1728"/>
                  <a:gd name="T46" fmla="*/ 3151 w 3160"/>
                  <a:gd name="T47" fmla="*/ 1133 h 1728"/>
                  <a:gd name="T48" fmla="*/ 3157 w 3160"/>
                  <a:gd name="T49" fmla="*/ 1036 h 1728"/>
                  <a:gd name="T50" fmla="*/ 3140 w 3160"/>
                  <a:gd name="T51" fmla="*/ 971 h 1728"/>
                  <a:gd name="T52" fmla="*/ 3105 w 3160"/>
                  <a:gd name="T53" fmla="*/ 918 h 1728"/>
                  <a:gd name="T54" fmla="*/ 2898 w 3160"/>
                  <a:gd name="T55" fmla="*/ 699 h 1728"/>
                  <a:gd name="T56" fmla="*/ 2817 w 3160"/>
                  <a:gd name="T57" fmla="*/ 623 h 1728"/>
                  <a:gd name="T58" fmla="*/ 2735 w 3160"/>
                  <a:gd name="T59" fmla="*/ 568 h 1728"/>
                  <a:gd name="T60" fmla="*/ 2640 w 3160"/>
                  <a:gd name="T61" fmla="*/ 524 h 1728"/>
                  <a:gd name="T62" fmla="*/ 2534 w 3160"/>
                  <a:gd name="T63" fmla="*/ 495 h 1728"/>
                  <a:gd name="T64" fmla="*/ 2428 w 3160"/>
                  <a:gd name="T65" fmla="*/ 482 h 1728"/>
                  <a:gd name="T66" fmla="*/ 2326 w 3160"/>
                  <a:gd name="T67" fmla="*/ 485 h 1728"/>
                  <a:gd name="T68" fmla="*/ 2245 w 3160"/>
                  <a:gd name="T69" fmla="*/ 498 h 1728"/>
                  <a:gd name="T70" fmla="*/ 786 w 3160"/>
                  <a:gd name="T71" fmla="*/ 841 h 1728"/>
                  <a:gd name="T72" fmla="*/ 825 w 3160"/>
                  <a:gd name="T73" fmla="*/ 812 h 1728"/>
                  <a:gd name="T74" fmla="*/ 860 w 3160"/>
                  <a:gd name="T75" fmla="*/ 751 h 1728"/>
                  <a:gd name="T76" fmla="*/ 870 w 3160"/>
                  <a:gd name="T77" fmla="*/ 699 h 1728"/>
                  <a:gd name="T78" fmla="*/ 864 w 3160"/>
                  <a:gd name="T79" fmla="*/ 652 h 1728"/>
                  <a:gd name="T80" fmla="*/ 839 w 3160"/>
                  <a:gd name="T81" fmla="*/ 602 h 1728"/>
                  <a:gd name="T82" fmla="*/ 803 w 3160"/>
                  <a:gd name="T83" fmla="*/ 565 h 1728"/>
                  <a:gd name="T84" fmla="*/ 759 w 3160"/>
                  <a:gd name="T85" fmla="*/ 543 h 1728"/>
                  <a:gd name="T86" fmla="*/ 714 w 3160"/>
                  <a:gd name="T87" fmla="*/ 534 h 1728"/>
                  <a:gd name="T88" fmla="*/ 653 w 3160"/>
                  <a:gd name="T89" fmla="*/ 538 h 1728"/>
                  <a:gd name="T90" fmla="*/ 601 w 3160"/>
                  <a:gd name="T91" fmla="*/ 552 h 1728"/>
                  <a:gd name="T92" fmla="*/ 478 w 3160"/>
                  <a:gd name="T93" fmla="*/ 526 h 1728"/>
                  <a:gd name="T94" fmla="*/ 272 w 3160"/>
                  <a:gd name="T95" fmla="*/ 12 h 1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160" h="1728">
                    <a:moveTo>
                      <a:pt x="297" y="662"/>
                    </a:moveTo>
                    <a:lnTo>
                      <a:pt x="78" y="793"/>
                    </a:lnTo>
                    <a:lnTo>
                      <a:pt x="64" y="802"/>
                    </a:lnTo>
                    <a:lnTo>
                      <a:pt x="58" y="805"/>
                    </a:lnTo>
                    <a:lnTo>
                      <a:pt x="52" y="810"/>
                    </a:lnTo>
                    <a:lnTo>
                      <a:pt x="44" y="816"/>
                    </a:lnTo>
                    <a:lnTo>
                      <a:pt x="38" y="822"/>
                    </a:lnTo>
                    <a:lnTo>
                      <a:pt x="31" y="830"/>
                    </a:lnTo>
                    <a:lnTo>
                      <a:pt x="25" y="836"/>
                    </a:lnTo>
                    <a:lnTo>
                      <a:pt x="21" y="846"/>
                    </a:lnTo>
                    <a:lnTo>
                      <a:pt x="16" y="855"/>
                    </a:lnTo>
                    <a:lnTo>
                      <a:pt x="13" y="861"/>
                    </a:lnTo>
                    <a:lnTo>
                      <a:pt x="10" y="871"/>
                    </a:lnTo>
                    <a:lnTo>
                      <a:pt x="6" y="879"/>
                    </a:lnTo>
                    <a:lnTo>
                      <a:pt x="5" y="886"/>
                    </a:lnTo>
                    <a:lnTo>
                      <a:pt x="3" y="893"/>
                    </a:lnTo>
                    <a:lnTo>
                      <a:pt x="2" y="904"/>
                    </a:lnTo>
                    <a:lnTo>
                      <a:pt x="0" y="910"/>
                    </a:lnTo>
                    <a:lnTo>
                      <a:pt x="0" y="918"/>
                    </a:lnTo>
                    <a:lnTo>
                      <a:pt x="0" y="924"/>
                    </a:lnTo>
                    <a:lnTo>
                      <a:pt x="2" y="933"/>
                    </a:lnTo>
                    <a:lnTo>
                      <a:pt x="3" y="944"/>
                    </a:lnTo>
                    <a:lnTo>
                      <a:pt x="5" y="955"/>
                    </a:lnTo>
                    <a:lnTo>
                      <a:pt x="8" y="966"/>
                    </a:lnTo>
                    <a:lnTo>
                      <a:pt x="11" y="974"/>
                    </a:lnTo>
                    <a:lnTo>
                      <a:pt x="14" y="982"/>
                    </a:lnTo>
                    <a:lnTo>
                      <a:pt x="17" y="988"/>
                    </a:lnTo>
                    <a:lnTo>
                      <a:pt x="22" y="997"/>
                    </a:lnTo>
                    <a:lnTo>
                      <a:pt x="28" y="1007"/>
                    </a:lnTo>
                    <a:lnTo>
                      <a:pt x="33" y="1013"/>
                    </a:lnTo>
                    <a:lnTo>
                      <a:pt x="41" y="1019"/>
                    </a:lnTo>
                    <a:lnTo>
                      <a:pt x="50" y="1027"/>
                    </a:lnTo>
                    <a:lnTo>
                      <a:pt x="61" y="1033"/>
                    </a:lnTo>
                    <a:lnTo>
                      <a:pt x="72" y="1039"/>
                    </a:lnTo>
                    <a:lnTo>
                      <a:pt x="83" y="1042"/>
                    </a:lnTo>
                    <a:lnTo>
                      <a:pt x="95" y="1046"/>
                    </a:lnTo>
                    <a:lnTo>
                      <a:pt x="108" y="1047"/>
                    </a:lnTo>
                    <a:lnTo>
                      <a:pt x="120" y="1047"/>
                    </a:lnTo>
                    <a:lnTo>
                      <a:pt x="130" y="1047"/>
                    </a:lnTo>
                    <a:lnTo>
                      <a:pt x="141" y="1044"/>
                    </a:lnTo>
                    <a:lnTo>
                      <a:pt x="319" y="991"/>
                    </a:lnTo>
                    <a:lnTo>
                      <a:pt x="325" y="1047"/>
                    </a:lnTo>
                    <a:lnTo>
                      <a:pt x="199" y="1238"/>
                    </a:lnTo>
                    <a:lnTo>
                      <a:pt x="199" y="1302"/>
                    </a:lnTo>
                    <a:lnTo>
                      <a:pt x="216" y="1339"/>
                    </a:lnTo>
                    <a:lnTo>
                      <a:pt x="316" y="1490"/>
                    </a:lnTo>
                    <a:lnTo>
                      <a:pt x="361" y="1551"/>
                    </a:lnTo>
                    <a:lnTo>
                      <a:pt x="380" y="1581"/>
                    </a:lnTo>
                    <a:lnTo>
                      <a:pt x="419" y="1597"/>
                    </a:lnTo>
                    <a:lnTo>
                      <a:pt x="714" y="1718"/>
                    </a:lnTo>
                    <a:lnTo>
                      <a:pt x="753" y="1728"/>
                    </a:lnTo>
                    <a:lnTo>
                      <a:pt x="2365" y="1709"/>
                    </a:lnTo>
                    <a:lnTo>
                      <a:pt x="2422" y="1704"/>
                    </a:lnTo>
                    <a:lnTo>
                      <a:pt x="2492" y="1698"/>
                    </a:lnTo>
                    <a:lnTo>
                      <a:pt x="2540" y="1689"/>
                    </a:lnTo>
                    <a:lnTo>
                      <a:pt x="2598" y="1667"/>
                    </a:lnTo>
                    <a:lnTo>
                      <a:pt x="2661" y="1646"/>
                    </a:lnTo>
                    <a:lnTo>
                      <a:pt x="2715" y="1625"/>
                    </a:lnTo>
                    <a:lnTo>
                      <a:pt x="2760" y="1597"/>
                    </a:lnTo>
                    <a:lnTo>
                      <a:pt x="2803" y="1568"/>
                    </a:lnTo>
                    <a:lnTo>
                      <a:pt x="2845" y="1539"/>
                    </a:lnTo>
                    <a:lnTo>
                      <a:pt x="2881" y="1506"/>
                    </a:lnTo>
                    <a:lnTo>
                      <a:pt x="2915" y="1464"/>
                    </a:lnTo>
                    <a:lnTo>
                      <a:pt x="2948" y="1425"/>
                    </a:lnTo>
                    <a:lnTo>
                      <a:pt x="2979" y="1384"/>
                    </a:lnTo>
                    <a:lnTo>
                      <a:pt x="3013" y="1342"/>
                    </a:lnTo>
                    <a:lnTo>
                      <a:pt x="3037" y="1314"/>
                    </a:lnTo>
                    <a:lnTo>
                      <a:pt x="3074" y="1273"/>
                    </a:lnTo>
                    <a:lnTo>
                      <a:pt x="3107" y="1228"/>
                    </a:lnTo>
                    <a:lnTo>
                      <a:pt x="3132" y="1189"/>
                    </a:lnTo>
                    <a:lnTo>
                      <a:pt x="3143" y="1164"/>
                    </a:lnTo>
                    <a:lnTo>
                      <a:pt x="3151" y="1133"/>
                    </a:lnTo>
                    <a:lnTo>
                      <a:pt x="3159" y="1097"/>
                    </a:lnTo>
                    <a:lnTo>
                      <a:pt x="3160" y="1064"/>
                    </a:lnTo>
                    <a:lnTo>
                      <a:pt x="3157" y="1036"/>
                    </a:lnTo>
                    <a:lnTo>
                      <a:pt x="3154" y="1018"/>
                    </a:lnTo>
                    <a:lnTo>
                      <a:pt x="3149" y="994"/>
                    </a:lnTo>
                    <a:lnTo>
                      <a:pt x="3140" y="971"/>
                    </a:lnTo>
                    <a:lnTo>
                      <a:pt x="3129" y="950"/>
                    </a:lnTo>
                    <a:lnTo>
                      <a:pt x="3118" y="932"/>
                    </a:lnTo>
                    <a:lnTo>
                      <a:pt x="3105" y="918"/>
                    </a:lnTo>
                    <a:lnTo>
                      <a:pt x="3087" y="904"/>
                    </a:lnTo>
                    <a:lnTo>
                      <a:pt x="2918" y="724"/>
                    </a:lnTo>
                    <a:lnTo>
                      <a:pt x="2898" y="699"/>
                    </a:lnTo>
                    <a:lnTo>
                      <a:pt x="2873" y="671"/>
                    </a:lnTo>
                    <a:lnTo>
                      <a:pt x="2843" y="645"/>
                    </a:lnTo>
                    <a:lnTo>
                      <a:pt x="2817" y="623"/>
                    </a:lnTo>
                    <a:lnTo>
                      <a:pt x="2790" y="602"/>
                    </a:lnTo>
                    <a:lnTo>
                      <a:pt x="2764" y="587"/>
                    </a:lnTo>
                    <a:lnTo>
                      <a:pt x="2735" y="568"/>
                    </a:lnTo>
                    <a:lnTo>
                      <a:pt x="2703" y="552"/>
                    </a:lnTo>
                    <a:lnTo>
                      <a:pt x="2671" y="537"/>
                    </a:lnTo>
                    <a:lnTo>
                      <a:pt x="2640" y="524"/>
                    </a:lnTo>
                    <a:lnTo>
                      <a:pt x="2609" y="513"/>
                    </a:lnTo>
                    <a:lnTo>
                      <a:pt x="2570" y="504"/>
                    </a:lnTo>
                    <a:lnTo>
                      <a:pt x="2534" y="495"/>
                    </a:lnTo>
                    <a:lnTo>
                      <a:pt x="2495" y="488"/>
                    </a:lnTo>
                    <a:lnTo>
                      <a:pt x="2459" y="484"/>
                    </a:lnTo>
                    <a:lnTo>
                      <a:pt x="2428" y="482"/>
                    </a:lnTo>
                    <a:lnTo>
                      <a:pt x="2392" y="481"/>
                    </a:lnTo>
                    <a:lnTo>
                      <a:pt x="2359" y="482"/>
                    </a:lnTo>
                    <a:lnTo>
                      <a:pt x="2326" y="485"/>
                    </a:lnTo>
                    <a:lnTo>
                      <a:pt x="2300" y="487"/>
                    </a:lnTo>
                    <a:lnTo>
                      <a:pt x="2272" y="492"/>
                    </a:lnTo>
                    <a:lnTo>
                      <a:pt x="2245" y="498"/>
                    </a:lnTo>
                    <a:lnTo>
                      <a:pt x="1040" y="826"/>
                    </a:lnTo>
                    <a:lnTo>
                      <a:pt x="786" y="888"/>
                    </a:lnTo>
                    <a:lnTo>
                      <a:pt x="786" y="841"/>
                    </a:lnTo>
                    <a:lnTo>
                      <a:pt x="796" y="833"/>
                    </a:lnTo>
                    <a:lnTo>
                      <a:pt x="811" y="824"/>
                    </a:lnTo>
                    <a:lnTo>
                      <a:pt x="825" y="812"/>
                    </a:lnTo>
                    <a:lnTo>
                      <a:pt x="837" y="794"/>
                    </a:lnTo>
                    <a:lnTo>
                      <a:pt x="853" y="769"/>
                    </a:lnTo>
                    <a:lnTo>
                      <a:pt x="860" y="751"/>
                    </a:lnTo>
                    <a:lnTo>
                      <a:pt x="865" y="732"/>
                    </a:lnTo>
                    <a:lnTo>
                      <a:pt x="868" y="713"/>
                    </a:lnTo>
                    <a:lnTo>
                      <a:pt x="870" y="699"/>
                    </a:lnTo>
                    <a:lnTo>
                      <a:pt x="868" y="685"/>
                    </a:lnTo>
                    <a:lnTo>
                      <a:pt x="867" y="671"/>
                    </a:lnTo>
                    <a:lnTo>
                      <a:pt x="864" y="652"/>
                    </a:lnTo>
                    <a:lnTo>
                      <a:pt x="857" y="635"/>
                    </a:lnTo>
                    <a:lnTo>
                      <a:pt x="850" y="618"/>
                    </a:lnTo>
                    <a:lnTo>
                      <a:pt x="839" y="602"/>
                    </a:lnTo>
                    <a:lnTo>
                      <a:pt x="826" y="587"/>
                    </a:lnTo>
                    <a:lnTo>
                      <a:pt x="815" y="574"/>
                    </a:lnTo>
                    <a:lnTo>
                      <a:pt x="803" y="565"/>
                    </a:lnTo>
                    <a:lnTo>
                      <a:pt x="787" y="554"/>
                    </a:lnTo>
                    <a:lnTo>
                      <a:pt x="775" y="548"/>
                    </a:lnTo>
                    <a:lnTo>
                      <a:pt x="759" y="543"/>
                    </a:lnTo>
                    <a:lnTo>
                      <a:pt x="748" y="538"/>
                    </a:lnTo>
                    <a:lnTo>
                      <a:pt x="732" y="535"/>
                    </a:lnTo>
                    <a:lnTo>
                      <a:pt x="714" y="534"/>
                    </a:lnTo>
                    <a:lnTo>
                      <a:pt x="690" y="534"/>
                    </a:lnTo>
                    <a:lnTo>
                      <a:pt x="672" y="535"/>
                    </a:lnTo>
                    <a:lnTo>
                      <a:pt x="653" y="538"/>
                    </a:lnTo>
                    <a:lnTo>
                      <a:pt x="634" y="545"/>
                    </a:lnTo>
                    <a:lnTo>
                      <a:pt x="615" y="551"/>
                    </a:lnTo>
                    <a:lnTo>
                      <a:pt x="601" y="552"/>
                    </a:lnTo>
                    <a:lnTo>
                      <a:pt x="570" y="554"/>
                    </a:lnTo>
                    <a:lnTo>
                      <a:pt x="540" y="526"/>
                    </a:lnTo>
                    <a:lnTo>
                      <a:pt x="478" y="526"/>
                    </a:lnTo>
                    <a:lnTo>
                      <a:pt x="473" y="518"/>
                    </a:lnTo>
                    <a:lnTo>
                      <a:pt x="350" y="0"/>
                    </a:lnTo>
                    <a:lnTo>
                      <a:pt x="272" y="12"/>
                    </a:lnTo>
                    <a:lnTo>
                      <a:pt x="297" y="6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" name="Oval 158"/>
              <p:cNvSpPr>
                <a:spLocks noChangeArrowheads="1"/>
              </p:cNvSpPr>
              <p:nvPr/>
            </p:nvSpPr>
            <p:spPr bwMode="auto">
              <a:xfrm>
                <a:off x="8463" y="1530"/>
                <a:ext cx="119" cy="135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" name="Oval 159"/>
              <p:cNvSpPr>
                <a:spLocks noChangeArrowheads="1"/>
              </p:cNvSpPr>
              <p:nvPr/>
            </p:nvSpPr>
            <p:spPr bwMode="auto">
              <a:xfrm>
                <a:off x="9607" y="1691"/>
                <a:ext cx="135" cy="17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53725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" name="Freeform 160"/>
              <p:cNvSpPr>
                <a:spLocks/>
              </p:cNvSpPr>
              <p:nvPr/>
            </p:nvSpPr>
            <p:spPr bwMode="auto">
              <a:xfrm>
                <a:off x="9580" y="1626"/>
                <a:ext cx="98" cy="46"/>
              </a:xfrm>
              <a:custGeom>
                <a:avLst/>
                <a:gdLst>
                  <a:gd name="T0" fmla="*/ 109 w 195"/>
                  <a:gd name="T1" fmla="*/ 0 h 92"/>
                  <a:gd name="T2" fmla="*/ 195 w 195"/>
                  <a:gd name="T3" fmla="*/ 90 h 92"/>
                  <a:gd name="T4" fmla="*/ 48 w 195"/>
                  <a:gd name="T5" fmla="*/ 92 h 92"/>
                  <a:gd name="T6" fmla="*/ 0 w 195"/>
                  <a:gd name="T7" fmla="*/ 0 h 92"/>
                  <a:gd name="T8" fmla="*/ 109 w 195"/>
                  <a:gd name="T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92">
                    <a:moveTo>
                      <a:pt x="109" y="0"/>
                    </a:moveTo>
                    <a:lnTo>
                      <a:pt x="195" y="90"/>
                    </a:lnTo>
                    <a:lnTo>
                      <a:pt x="48" y="92"/>
                    </a:lnTo>
                    <a:lnTo>
                      <a:pt x="0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2" name="Freeform 161"/>
              <p:cNvSpPr>
                <a:spLocks/>
              </p:cNvSpPr>
              <p:nvPr/>
            </p:nvSpPr>
            <p:spPr bwMode="auto">
              <a:xfrm>
                <a:off x="9473" y="1626"/>
                <a:ext cx="117" cy="47"/>
              </a:xfrm>
              <a:custGeom>
                <a:avLst/>
                <a:gdLst>
                  <a:gd name="T0" fmla="*/ 5 w 234"/>
                  <a:gd name="T1" fmla="*/ 0 h 94"/>
                  <a:gd name="T2" fmla="*/ 188 w 234"/>
                  <a:gd name="T3" fmla="*/ 0 h 94"/>
                  <a:gd name="T4" fmla="*/ 234 w 234"/>
                  <a:gd name="T5" fmla="*/ 94 h 94"/>
                  <a:gd name="T6" fmla="*/ 0 w 234"/>
                  <a:gd name="T7" fmla="*/ 94 h 94"/>
                  <a:gd name="T8" fmla="*/ 5 w 234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94">
                    <a:moveTo>
                      <a:pt x="5" y="0"/>
                    </a:moveTo>
                    <a:lnTo>
                      <a:pt x="188" y="0"/>
                    </a:lnTo>
                    <a:lnTo>
                      <a:pt x="234" y="94"/>
                    </a:lnTo>
                    <a:lnTo>
                      <a:pt x="0" y="9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3" name="Freeform 162"/>
              <p:cNvSpPr>
                <a:spLocks/>
              </p:cNvSpPr>
              <p:nvPr/>
            </p:nvSpPr>
            <p:spPr bwMode="auto">
              <a:xfrm>
                <a:off x="9415" y="1626"/>
                <a:ext cx="46" cy="48"/>
              </a:xfrm>
              <a:custGeom>
                <a:avLst/>
                <a:gdLst>
                  <a:gd name="T0" fmla="*/ 9 w 92"/>
                  <a:gd name="T1" fmla="*/ 0 h 95"/>
                  <a:gd name="T2" fmla="*/ 92 w 92"/>
                  <a:gd name="T3" fmla="*/ 0 h 95"/>
                  <a:gd name="T4" fmla="*/ 86 w 92"/>
                  <a:gd name="T5" fmla="*/ 95 h 95"/>
                  <a:gd name="T6" fmla="*/ 0 w 92"/>
                  <a:gd name="T7" fmla="*/ 95 h 95"/>
                  <a:gd name="T8" fmla="*/ 9 w 92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5">
                    <a:moveTo>
                      <a:pt x="9" y="0"/>
                    </a:moveTo>
                    <a:lnTo>
                      <a:pt x="92" y="0"/>
                    </a:lnTo>
                    <a:lnTo>
                      <a:pt x="86" y="95"/>
                    </a:lnTo>
                    <a:lnTo>
                      <a:pt x="0" y="9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" name="Freeform 163"/>
              <p:cNvSpPr>
                <a:spLocks/>
              </p:cNvSpPr>
              <p:nvPr/>
            </p:nvSpPr>
            <p:spPr bwMode="auto">
              <a:xfrm>
                <a:off x="9367" y="1626"/>
                <a:ext cx="44" cy="49"/>
              </a:xfrm>
              <a:custGeom>
                <a:avLst/>
                <a:gdLst>
                  <a:gd name="T0" fmla="*/ 11 w 87"/>
                  <a:gd name="T1" fmla="*/ 0 h 99"/>
                  <a:gd name="T2" fmla="*/ 87 w 87"/>
                  <a:gd name="T3" fmla="*/ 2 h 99"/>
                  <a:gd name="T4" fmla="*/ 75 w 87"/>
                  <a:gd name="T5" fmla="*/ 99 h 99"/>
                  <a:gd name="T6" fmla="*/ 0 w 87"/>
                  <a:gd name="T7" fmla="*/ 99 h 99"/>
                  <a:gd name="T8" fmla="*/ 11 w 8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99">
                    <a:moveTo>
                      <a:pt x="11" y="0"/>
                    </a:moveTo>
                    <a:lnTo>
                      <a:pt x="87" y="2"/>
                    </a:lnTo>
                    <a:lnTo>
                      <a:pt x="75" y="99"/>
                    </a:lnTo>
                    <a:lnTo>
                      <a:pt x="0" y="9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" name="Freeform 164"/>
              <p:cNvSpPr>
                <a:spLocks/>
              </p:cNvSpPr>
              <p:nvPr/>
            </p:nvSpPr>
            <p:spPr bwMode="auto">
              <a:xfrm>
                <a:off x="9183" y="1626"/>
                <a:ext cx="179" cy="59"/>
              </a:xfrm>
              <a:custGeom>
                <a:avLst/>
                <a:gdLst>
                  <a:gd name="T0" fmla="*/ 358 w 358"/>
                  <a:gd name="T1" fmla="*/ 0 h 119"/>
                  <a:gd name="T2" fmla="*/ 347 w 358"/>
                  <a:gd name="T3" fmla="*/ 97 h 119"/>
                  <a:gd name="T4" fmla="*/ 247 w 358"/>
                  <a:gd name="T5" fmla="*/ 103 h 119"/>
                  <a:gd name="T6" fmla="*/ 173 w 358"/>
                  <a:gd name="T7" fmla="*/ 106 h 119"/>
                  <a:gd name="T8" fmla="*/ 103 w 358"/>
                  <a:gd name="T9" fmla="*/ 111 h 119"/>
                  <a:gd name="T10" fmla="*/ 0 w 358"/>
                  <a:gd name="T11" fmla="*/ 119 h 119"/>
                  <a:gd name="T12" fmla="*/ 5 w 358"/>
                  <a:gd name="T13" fmla="*/ 47 h 119"/>
                  <a:gd name="T14" fmla="*/ 106 w 358"/>
                  <a:gd name="T15" fmla="*/ 32 h 119"/>
                  <a:gd name="T16" fmla="*/ 169 w 358"/>
                  <a:gd name="T17" fmla="*/ 24 h 119"/>
                  <a:gd name="T18" fmla="*/ 267 w 358"/>
                  <a:gd name="T19" fmla="*/ 10 h 119"/>
                  <a:gd name="T20" fmla="*/ 358 w 358"/>
                  <a:gd name="T2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8" h="119">
                    <a:moveTo>
                      <a:pt x="358" y="0"/>
                    </a:moveTo>
                    <a:lnTo>
                      <a:pt x="347" y="97"/>
                    </a:lnTo>
                    <a:lnTo>
                      <a:pt x="247" y="103"/>
                    </a:lnTo>
                    <a:lnTo>
                      <a:pt x="173" y="106"/>
                    </a:lnTo>
                    <a:lnTo>
                      <a:pt x="103" y="111"/>
                    </a:lnTo>
                    <a:lnTo>
                      <a:pt x="0" y="119"/>
                    </a:lnTo>
                    <a:lnTo>
                      <a:pt x="5" y="47"/>
                    </a:lnTo>
                    <a:lnTo>
                      <a:pt x="106" y="32"/>
                    </a:lnTo>
                    <a:lnTo>
                      <a:pt x="169" y="24"/>
                    </a:lnTo>
                    <a:lnTo>
                      <a:pt x="267" y="10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6" name="Freeform 165"/>
              <p:cNvSpPr>
                <a:spLocks/>
              </p:cNvSpPr>
              <p:nvPr/>
            </p:nvSpPr>
            <p:spPr bwMode="auto">
              <a:xfrm>
                <a:off x="8344" y="1652"/>
                <a:ext cx="832" cy="212"/>
              </a:xfrm>
              <a:custGeom>
                <a:avLst/>
                <a:gdLst>
                  <a:gd name="T0" fmla="*/ 0 w 1662"/>
                  <a:gd name="T1" fmla="*/ 392 h 425"/>
                  <a:gd name="T2" fmla="*/ 0 w 1662"/>
                  <a:gd name="T3" fmla="*/ 425 h 425"/>
                  <a:gd name="T4" fmla="*/ 1658 w 1662"/>
                  <a:gd name="T5" fmla="*/ 71 h 425"/>
                  <a:gd name="T6" fmla="*/ 1662 w 1662"/>
                  <a:gd name="T7" fmla="*/ 0 h 425"/>
                  <a:gd name="T8" fmla="*/ 0 w 1662"/>
                  <a:gd name="T9" fmla="*/ 392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2" h="425">
                    <a:moveTo>
                      <a:pt x="0" y="392"/>
                    </a:moveTo>
                    <a:lnTo>
                      <a:pt x="0" y="425"/>
                    </a:lnTo>
                    <a:lnTo>
                      <a:pt x="1658" y="71"/>
                    </a:lnTo>
                    <a:lnTo>
                      <a:pt x="1662" y="0"/>
                    </a:lnTo>
                    <a:lnTo>
                      <a:pt x="0" y="39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" name="Freeform 166"/>
              <p:cNvSpPr>
                <a:spLocks/>
              </p:cNvSpPr>
              <p:nvPr/>
            </p:nvSpPr>
            <p:spPr bwMode="auto">
              <a:xfrm>
                <a:off x="7726" y="1946"/>
                <a:ext cx="962" cy="93"/>
              </a:xfrm>
              <a:custGeom>
                <a:avLst/>
                <a:gdLst>
                  <a:gd name="T0" fmla="*/ 1924 w 1924"/>
                  <a:gd name="T1" fmla="*/ 2 h 187"/>
                  <a:gd name="T2" fmla="*/ 1792 w 1924"/>
                  <a:gd name="T3" fmla="*/ 187 h 187"/>
                  <a:gd name="T4" fmla="*/ 1191 w 1924"/>
                  <a:gd name="T5" fmla="*/ 131 h 187"/>
                  <a:gd name="T6" fmla="*/ 845 w 1924"/>
                  <a:gd name="T7" fmla="*/ 99 h 187"/>
                  <a:gd name="T8" fmla="*/ 395 w 1924"/>
                  <a:gd name="T9" fmla="*/ 97 h 187"/>
                  <a:gd name="T10" fmla="*/ 38 w 1924"/>
                  <a:gd name="T11" fmla="*/ 97 h 187"/>
                  <a:gd name="T12" fmla="*/ 38 w 1924"/>
                  <a:gd name="T13" fmla="*/ 64 h 187"/>
                  <a:gd name="T14" fmla="*/ 0 w 1924"/>
                  <a:gd name="T15" fmla="*/ 64 h 187"/>
                  <a:gd name="T16" fmla="*/ 22 w 1924"/>
                  <a:gd name="T17" fmla="*/ 0 h 187"/>
                  <a:gd name="T18" fmla="*/ 1924 w 1924"/>
                  <a:gd name="T19" fmla="*/ 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4" h="187">
                    <a:moveTo>
                      <a:pt x="1924" y="2"/>
                    </a:moveTo>
                    <a:lnTo>
                      <a:pt x="1792" y="187"/>
                    </a:lnTo>
                    <a:lnTo>
                      <a:pt x="1191" y="131"/>
                    </a:lnTo>
                    <a:lnTo>
                      <a:pt x="845" y="99"/>
                    </a:lnTo>
                    <a:lnTo>
                      <a:pt x="395" y="97"/>
                    </a:lnTo>
                    <a:lnTo>
                      <a:pt x="38" y="97"/>
                    </a:lnTo>
                    <a:lnTo>
                      <a:pt x="38" y="64"/>
                    </a:lnTo>
                    <a:lnTo>
                      <a:pt x="0" y="64"/>
                    </a:lnTo>
                    <a:lnTo>
                      <a:pt x="22" y="0"/>
                    </a:lnTo>
                    <a:lnTo>
                      <a:pt x="1924" y="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63922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8" name="Oval 167"/>
              <p:cNvSpPr>
                <a:spLocks noChangeArrowheads="1"/>
              </p:cNvSpPr>
              <p:nvPr/>
            </p:nvSpPr>
            <p:spPr bwMode="auto">
              <a:xfrm>
                <a:off x="7981" y="1968"/>
                <a:ext cx="242" cy="240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9" name="Oval 168"/>
              <p:cNvSpPr>
                <a:spLocks noChangeArrowheads="1"/>
              </p:cNvSpPr>
              <p:nvPr/>
            </p:nvSpPr>
            <p:spPr bwMode="auto">
              <a:xfrm>
                <a:off x="8035" y="2011"/>
                <a:ext cx="152" cy="151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60" name="Group 1944"/>
          <p:cNvGrpSpPr>
            <a:grpSpLocks/>
          </p:cNvGrpSpPr>
          <p:nvPr/>
        </p:nvGrpSpPr>
        <p:grpSpPr bwMode="auto">
          <a:xfrm rot="21408882" flipH="1">
            <a:off x="5458137" y="4075484"/>
            <a:ext cx="532449" cy="475401"/>
            <a:chOff x="354" y="4639"/>
            <a:chExt cx="637" cy="528"/>
          </a:xfrm>
        </p:grpSpPr>
        <p:grpSp>
          <p:nvGrpSpPr>
            <p:cNvPr id="61" name="Group 1945"/>
            <p:cNvGrpSpPr>
              <a:grpSpLocks/>
            </p:cNvGrpSpPr>
            <p:nvPr/>
          </p:nvGrpSpPr>
          <p:grpSpPr bwMode="auto">
            <a:xfrm rot="-2414182">
              <a:off x="651" y="4639"/>
              <a:ext cx="115" cy="129"/>
              <a:chOff x="5240" y="4542"/>
              <a:chExt cx="110" cy="134"/>
            </a:xfrm>
          </p:grpSpPr>
          <p:sp>
            <p:nvSpPr>
              <p:cNvPr id="142" name="Freeform 1946"/>
              <p:cNvSpPr>
                <a:spLocks/>
              </p:cNvSpPr>
              <p:nvPr/>
            </p:nvSpPr>
            <p:spPr bwMode="auto">
              <a:xfrm>
                <a:off x="5240" y="4542"/>
                <a:ext cx="110" cy="134"/>
              </a:xfrm>
              <a:custGeom>
                <a:avLst/>
                <a:gdLst>
                  <a:gd name="T0" fmla="*/ 0 w 110"/>
                  <a:gd name="T1" fmla="*/ 131 h 134"/>
                  <a:gd name="T2" fmla="*/ 106 w 110"/>
                  <a:gd name="T3" fmla="*/ 0 h 134"/>
                  <a:gd name="T4" fmla="*/ 109 w 110"/>
                  <a:gd name="T5" fmla="*/ 3 h 134"/>
                  <a:gd name="T6" fmla="*/ 3 w 110"/>
                  <a:gd name="T7" fmla="*/ 133 h 134"/>
                  <a:gd name="T8" fmla="*/ 0 w 110"/>
                  <a:gd name="T9" fmla="*/ 131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34">
                    <a:moveTo>
                      <a:pt x="0" y="131"/>
                    </a:moveTo>
                    <a:lnTo>
                      <a:pt x="106" y="0"/>
                    </a:lnTo>
                    <a:lnTo>
                      <a:pt x="109" y="3"/>
                    </a:lnTo>
                    <a:lnTo>
                      <a:pt x="3" y="133"/>
                    </a:lnTo>
                    <a:lnTo>
                      <a:pt x="0" y="13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" name="Freeform 1947"/>
              <p:cNvSpPr>
                <a:spLocks/>
              </p:cNvSpPr>
              <p:nvPr/>
            </p:nvSpPr>
            <p:spPr bwMode="auto">
              <a:xfrm>
                <a:off x="5299" y="4559"/>
                <a:ext cx="17" cy="42"/>
              </a:xfrm>
              <a:custGeom>
                <a:avLst/>
                <a:gdLst>
                  <a:gd name="T0" fmla="*/ 16 w 17"/>
                  <a:gd name="T1" fmla="*/ 0 h 42"/>
                  <a:gd name="T2" fmla="*/ 16 w 17"/>
                  <a:gd name="T3" fmla="*/ 3 h 42"/>
                  <a:gd name="T4" fmla="*/ 16 w 17"/>
                  <a:gd name="T5" fmla="*/ 37 h 42"/>
                  <a:gd name="T6" fmla="*/ 0 w 17"/>
                  <a:gd name="T7" fmla="*/ 41 h 42"/>
                  <a:gd name="T8" fmla="*/ 5 w 17"/>
                  <a:gd name="T9" fmla="*/ 2 h 42"/>
                  <a:gd name="T10" fmla="*/ 16 w 17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42">
                    <a:moveTo>
                      <a:pt x="16" y="0"/>
                    </a:moveTo>
                    <a:lnTo>
                      <a:pt x="16" y="3"/>
                    </a:lnTo>
                    <a:lnTo>
                      <a:pt x="16" y="37"/>
                    </a:lnTo>
                    <a:lnTo>
                      <a:pt x="0" y="41"/>
                    </a:lnTo>
                    <a:lnTo>
                      <a:pt x="5" y="2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2" name="Freeform 1948"/>
            <p:cNvSpPr>
              <a:spLocks/>
            </p:cNvSpPr>
            <p:nvPr/>
          </p:nvSpPr>
          <p:spPr bwMode="auto">
            <a:xfrm rot="-2414182">
              <a:off x="432" y="4760"/>
              <a:ext cx="513" cy="367"/>
            </a:xfrm>
            <a:custGeom>
              <a:avLst/>
              <a:gdLst>
                <a:gd name="T0" fmla="*/ 0 w 493"/>
                <a:gd name="T1" fmla="*/ 0 h 381"/>
                <a:gd name="T2" fmla="*/ 80 w 493"/>
                <a:gd name="T3" fmla="*/ 52 h 381"/>
                <a:gd name="T4" fmla="*/ 89 w 493"/>
                <a:gd name="T5" fmla="*/ 40 h 381"/>
                <a:gd name="T6" fmla="*/ 299 w 493"/>
                <a:gd name="T7" fmla="*/ 209 h 381"/>
                <a:gd name="T8" fmla="*/ 391 w 493"/>
                <a:gd name="T9" fmla="*/ 278 h 381"/>
                <a:gd name="T10" fmla="*/ 426 w 493"/>
                <a:gd name="T11" fmla="*/ 306 h 381"/>
                <a:gd name="T12" fmla="*/ 458 w 493"/>
                <a:gd name="T13" fmla="*/ 332 h 381"/>
                <a:gd name="T14" fmla="*/ 465 w 493"/>
                <a:gd name="T15" fmla="*/ 340 h 381"/>
                <a:gd name="T16" fmla="*/ 472 w 493"/>
                <a:gd name="T17" fmla="*/ 347 h 381"/>
                <a:gd name="T18" fmla="*/ 477 w 493"/>
                <a:gd name="T19" fmla="*/ 351 h 381"/>
                <a:gd name="T20" fmla="*/ 483 w 493"/>
                <a:gd name="T21" fmla="*/ 357 h 381"/>
                <a:gd name="T22" fmla="*/ 488 w 493"/>
                <a:gd name="T23" fmla="*/ 365 h 381"/>
                <a:gd name="T24" fmla="*/ 492 w 493"/>
                <a:gd name="T25" fmla="*/ 371 h 381"/>
                <a:gd name="T26" fmla="*/ 488 w 493"/>
                <a:gd name="T27" fmla="*/ 374 h 381"/>
                <a:gd name="T28" fmla="*/ 471 w 493"/>
                <a:gd name="T29" fmla="*/ 360 h 381"/>
                <a:gd name="T30" fmla="*/ 455 w 493"/>
                <a:gd name="T31" fmla="*/ 380 h 381"/>
                <a:gd name="T32" fmla="*/ 330 w 493"/>
                <a:gd name="T33" fmla="*/ 285 h 381"/>
                <a:gd name="T34" fmla="*/ 169 w 493"/>
                <a:gd name="T35" fmla="*/ 148 h 381"/>
                <a:gd name="T36" fmla="*/ 53 w 493"/>
                <a:gd name="T37" fmla="*/ 51 h 381"/>
                <a:gd name="T38" fmla="*/ 0 w 493"/>
                <a:gd name="T39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3" h="381">
                  <a:moveTo>
                    <a:pt x="0" y="0"/>
                  </a:moveTo>
                  <a:lnTo>
                    <a:pt x="80" y="52"/>
                  </a:lnTo>
                  <a:lnTo>
                    <a:pt x="89" y="40"/>
                  </a:lnTo>
                  <a:lnTo>
                    <a:pt x="299" y="209"/>
                  </a:lnTo>
                  <a:lnTo>
                    <a:pt x="391" y="278"/>
                  </a:lnTo>
                  <a:lnTo>
                    <a:pt x="426" y="306"/>
                  </a:lnTo>
                  <a:lnTo>
                    <a:pt x="458" y="332"/>
                  </a:lnTo>
                  <a:lnTo>
                    <a:pt x="465" y="340"/>
                  </a:lnTo>
                  <a:lnTo>
                    <a:pt x="472" y="347"/>
                  </a:lnTo>
                  <a:lnTo>
                    <a:pt x="477" y="351"/>
                  </a:lnTo>
                  <a:lnTo>
                    <a:pt x="483" y="357"/>
                  </a:lnTo>
                  <a:lnTo>
                    <a:pt x="488" y="365"/>
                  </a:lnTo>
                  <a:lnTo>
                    <a:pt x="492" y="371"/>
                  </a:lnTo>
                  <a:lnTo>
                    <a:pt x="488" y="374"/>
                  </a:lnTo>
                  <a:lnTo>
                    <a:pt x="471" y="360"/>
                  </a:lnTo>
                  <a:lnTo>
                    <a:pt x="455" y="380"/>
                  </a:lnTo>
                  <a:lnTo>
                    <a:pt x="330" y="285"/>
                  </a:lnTo>
                  <a:lnTo>
                    <a:pt x="169" y="148"/>
                  </a:lnTo>
                  <a:lnTo>
                    <a:pt x="53" y="51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" name="Freeform 1949"/>
            <p:cNvSpPr>
              <a:spLocks/>
            </p:cNvSpPr>
            <p:nvPr/>
          </p:nvSpPr>
          <p:spPr bwMode="auto">
            <a:xfrm rot="-2414182">
              <a:off x="704" y="4798"/>
              <a:ext cx="30" cy="33"/>
            </a:xfrm>
            <a:custGeom>
              <a:avLst/>
              <a:gdLst>
                <a:gd name="T0" fmla="*/ 4 w 28"/>
                <a:gd name="T1" fmla="*/ 0 h 34"/>
                <a:gd name="T2" fmla="*/ 8 w 28"/>
                <a:gd name="T3" fmla="*/ 2 h 34"/>
                <a:gd name="T4" fmla="*/ 14 w 28"/>
                <a:gd name="T5" fmla="*/ 7 h 34"/>
                <a:gd name="T6" fmla="*/ 18 w 28"/>
                <a:gd name="T7" fmla="*/ 11 h 34"/>
                <a:gd name="T8" fmla="*/ 22 w 28"/>
                <a:gd name="T9" fmla="*/ 15 h 34"/>
                <a:gd name="T10" fmla="*/ 24 w 28"/>
                <a:gd name="T11" fmla="*/ 17 h 34"/>
                <a:gd name="T12" fmla="*/ 25 w 28"/>
                <a:gd name="T13" fmla="*/ 19 h 34"/>
                <a:gd name="T14" fmla="*/ 26 w 28"/>
                <a:gd name="T15" fmla="*/ 23 h 34"/>
                <a:gd name="T16" fmla="*/ 27 w 28"/>
                <a:gd name="T17" fmla="*/ 26 h 34"/>
                <a:gd name="T18" fmla="*/ 27 w 28"/>
                <a:gd name="T19" fmla="*/ 29 h 34"/>
                <a:gd name="T20" fmla="*/ 27 w 28"/>
                <a:gd name="T21" fmla="*/ 33 h 34"/>
                <a:gd name="T22" fmla="*/ 3 w 28"/>
                <a:gd name="T23" fmla="*/ 15 h 34"/>
                <a:gd name="T24" fmla="*/ 2 w 28"/>
                <a:gd name="T25" fmla="*/ 11 h 34"/>
                <a:gd name="T26" fmla="*/ 0 w 28"/>
                <a:gd name="T27" fmla="*/ 6 h 34"/>
                <a:gd name="T28" fmla="*/ 2 w 28"/>
                <a:gd name="T29" fmla="*/ 2 h 34"/>
                <a:gd name="T30" fmla="*/ 4 w 28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34">
                  <a:moveTo>
                    <a:pt x="4" y="0"/>
                  </a:moveTo>
                  <a:lnTo>
                    <a:pt x="8" y="2"/>
                  </a:lnTo>
                  <a:lnTo>
                    <a:pt x="14" y="7"/>
                  </a:lnTo>
                  <a:lnTo>
                    <a:pt x="18" y="11"/>
                  </a:lnTo>
                  <a:lnTo>
                    <a:pt x="22" y="15"/>
                  </a:lnTo>
                  <a:lnTo>
                    <a:pt x="24" y="17"/>
                  </a:lnTo>
                  <a:lnTo>
                    <a:pt x="25" y="19"/>
                  </a:lnTo>
                  <a:lnTo>
                    <a:pt x="26" y="23"/>
                  </a:lnTo>
                  <a:lnTo>
                    <a:pt x="27" y="26"/>
                  </a:lnTo>
                  <a:lnTo>
                    <a:pt x="27" y="29"/>
                  </a:lnTo>
                  <a:lnTo>
                    <a:pt x="27" y="33"/>
                  </a:lnTo>
                  <a:lnTo>
                    <a:pt x="3" y="15"/>
                  </a:lnTo>
                  <a:lnTo>
                    <a:pt x="2" y="11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64" name="Group 1950"/>
            <p:cNvGrpSpPr>
              <a:grpSpLocks/>
            </p:cNvGrpSpPr>
            <p:nvPr/>
          </p:nvGrpSpPr>
          <p:grpSpPr bwMode="auto">
            <a:xfrm rot="-2414182">
              <a:off x="546" y="4764"/>
              <a:ext cx="321" cy="242"/>
              <a:chOff x="5026" y="4626"/>
              <a:chExt cx="309" cy="252"/>
            </a:xfrm>
          </p:grpSpPr>
          <p:grpSp>
            <p:nvGrpSpPr>
              <p:cNvPr id="121" name="Group 1951"/>
              <p:cNvGrpSpPr>
                <a:grpSpLocks/>
              </p:cNvGrpSpPr>
              <p:nvPr/>
            </p:nvGrpSpPr>
            <p:grpSpPr bwMode="auto">
              <a:xfrm>
                <a:off x="5026" y="4626"/>
                <a:ext cx="307" cy="252"/>
                <a:chOff x="5026" y="4626"/>
                <a:chExt cx="307" cy="252"/>
              </a:xfrm>
            </p:grpSpPr>
            <p:grpSp>
              <p:nvGrpSpPr>
                <p:cNvPr id="136" name="Group 1952"/>
                <p:cNvGrpSpPr>
                  <a:grpSpLocks/>
                </p:cNvGrpSpPr>
                <p:nvPr/>
              </p:nvGrpSpPr>
              <p:grpSpPr bwMode="auto">
                <a:xfrm>
                  <a:off x="5252" y="4829"/>
                  <a:ext cx="53" cy="49"/>
                  <a:chOff x="5252" y="4829"/>
                  <a:chExt cx="53" cy="49"/>
                </a:xfrm>
              </p:grpSpPr>
              <p:sp>
                <p:nvSpPr>
                  <p:cNvPr id="139" name="Line 19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52" y="4829"/>
                    <a:ext cx="11" cy="1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40" name="Line 19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71" y="4843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41" name="Line 19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93" y="4861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138" name="Freeform 1956"/>
                <p:cNvSpPr>
                  <a:spLocks/>
                </p:cNvSpPr>
                <p:nvPr/>
              </p:nvSpPr>
              <p:spPr bwMode="auto">
                <a:xfrm>
                  <a:off x="5026" y="4626"/>
                  <a:ext cx="307" cy="242"/>
                </a:xfrm>
                <a:custGeom>
                  <a:avLst/>
                  <a:gdLst>
                    <a:gd name="T0" fmla="*/ 306 w 307"/>
                    <a:gd name="T1" fmla="*/ 238 h 242"/>
                    <a:gd name="T2" fmla="*/ 304 w 307"/>
                    <a:gd name="T3" fmla="*/ 241 h 242"/>
                    <a:gd name="T4" fmla="*/ 300 w 307"/>
                    <a:gd name="T5" fmla="*/ 240 h 242"/>
                    <a:gd name="T6" fmla="*/ 298 w 307"/>
                    <a:gd name="T7" fmla="*/ 239 h 242"/>
                    <a:gd name="T8" fmla="*/ 294 w 307"/>
                    <a:gd name="T9" fmla="*/ 239 h 242"/>
                    <a:gd name="T10" fmla="*/ 290 w 307"/>
                    <a:gd name="T11" fmla="*/ 237 h 242"/>
                    <a:gd name="T12" fmla="*/ 287 w 307"/>
                    <a:gd name="T13" fmla="*/ 235 h 242"/>
                    <a:gd name="T14" fmla="*/ 281 w 307"/>
                    <a:gd name="T15" fmla="*/ 231 h 242"/>
                    <a:gd name="T16" fmla="*/ 270 w 307"/>
                    <a:gd name="T17" fmla="*/ 223 h 242"/>
                    <a:gd name="T18" fmla="*/ 258 w 307"/>
                    <a:gd name="T19" fmla="*/ 215 h 242"/>
                    <a:gd name="T20" fmla="*/ 245 w 307"/>
                    <a:gd name="T21" fmla="*/ 207 h 242"/>
                    <a:gd name="T22" fmla="*/ 230 w 307"/>
                    <a:gd name="T23" fmla="*/ 197 h 242"/>
                    <a:gd name="T24" fmla="*/ 215 w 307"/>
                    <a:gd name="T25" fmla="*/ 187 h 242"/>
                    <a:gd name="T26" fmla="*/ 202 w 307"/>
                    <a:gd name="T27" fmla="*/ 203 h 242"/>
                    <a:gd name="T28" fmla="*/ 61 w 307"/>
                    <a:gd name="T29" fmla="*/ 97 h 242"/>
                    <a:gd name="T30" fmla="*/ 83 w 307"/>
                    <a:gd name="T31" fmla="*/ 69 h 242"/>
                    <a:gd name="T32" fmla="*/ 68 w 307"/>
                    <a:gd name="T33" fmla="*/ 57 h 242"/>
                    <a:gd name="T34" fmla="*/ 39 w 307"/>
                    <a:gd name="T35" fmla="*/ 78 h 242"/>
                    <a:gd name="T36" fmla="*/ 34 w 307"/>
                    <a:gd name="T37" fmla="*/ 74 h 242"/>
                    <a:gd name="T38" fmla="*/ 63 w 307"/>
                    <a:gd name="T39" fmla="*/ 53 h 242"/>
                    <a:gd name="T40" fmla="*/ 0 w 307"/>
                    <a:gd name="T41" fmla="*/ 5 h 242"/>
                    <a:gd name="T42" fmla="*/ 5 w 307"/>
                    <a:gd name="T43" fmla="*/ 0 h 242"/>
                    <a:gd name="T44" fmla="*/ 66 w 307"/>
                    <a:gd name="T45" fmla="*/ 44 h 242"/>
                    <a:gd name="T46" fmla="*/ 126 w 307"/>
                    <a:gd name="T47" fmla="*/ 91 h 242"/>
                    <a:gd name="T48" fmla="*/ 163 w 307"/>
                    <a:gd name="T49" fmla="*/ 118 h 242"/>
                    <a:gd name="T50" fmla="*/ 186 w 307"/>
                    <a:gd name="T51" fmla="*/ 134 h 242"/>
                    <a:gd name="T52" fmla="*/ 214 w 307"/>
                    <a:gd name="T53" fmla="*/ 152 h 242"/>
                    <a:gd name="T54" fmla="*/ 249 w 307"/>
                    <a:gd name="T55" fmla="*/ 179 h 242"/>
                    <a:gd name="T56" fmla="*/ 269 w 307"/>
                    <a:gd name="T57" fmla="*/ 196 h 242"/>
                    <a:gd name="T58" fmla="*/ 278 w 307"/>
                    <a:gd name="T59" fmla="*/ 204 h 242"/>
                    <a:gd name="T60" fmla="*/ 288 w 307"/>
                    <a:gd name="T61" fmla="*/ 214 h 242"/>
                    <a:gd name="T62" fmla="*/ 294 w 307"/>
                    <a:gd name="T63" fmla="*/ 222 h 242"/>
                    <a:gd name="T64" fmla="*/ 300 w 307"/>
                    <a:gd name="T65" fmla="*/ 228 h 242"/>
                    <a:gd name="T66" fmla="*/ 306 w 307"/>
                    <a:gd name="T67" fmla="*/ 238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07" h="242">
                      <a:moveTo>
                        <a:pt x="306" y="238"/>
                      </a:moveTo>
                      <a:lnTo>
                        <a:pt x="304" y="241"/>
                      </a:lnTo>
                      <a:lnTo>
                        <a:pt x="300" y="240"/>
                      </a:lnTo>
                      <a:lnTo>
                        <a:pt x="298" y="239"/>
                      </a:lnTo>
                      <a:lnTo>
                        <a:pt x="294" y="239"/>
                      </a:lnTo>
                      <a:lnTo>
                        <a:pt x="290" y="237"/>
                      </a:lnTo>
                      <a:lnTo>
                        <a:pt x="287" y="235"/>
                      </a:lnTo>
                      <a:lnTo>
                        <a:pt x="281" y="231"/>
                      </a:lnTo>
                      <a:lnTo>
                        <a:pt x="270" y="223"/>
                      </a:lnTo>
                      <a:lnTo>
                        <a:pt x="258" y="215"/>
                      </a:lnTo>
                      <a:lnTo>
                        <a:pt x="245" y="207"/>
                      </a:lnTo>
                      <a:lnTo>
                        <a:pt x="230" y="197"/>
                      </a:lnTo>
                      <a:lnTo>
                        <a:pt x="215" y="187"/>
                      </a:lnTo>
                      <a:lnTo>
                        <a:pt x="202" y="203"/>
                      </a:lnTo>
                      <a:lnTo>
                        <a:pt x="61" y="97"/>
                      </a:lnTo>
                      <a:lnTo>
                        <a:pt x="83" y="69"/>
                      </a:lnTo>
                      <a:lnTo>
                        <a:pt x="68" y="57"/>
                      </a:lnTo>
                      <a:lnTo>
                        <a:pt x="39" y="78"/>
                      </a:lnTo>
                      <a:lnTo>
                        <a:pt x="34" y="74"/>
                      </a:lnTo>
                      <a:lnTo>
                        <a:pt x="63" y="53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66" y="44"/>
                      </a:lnTo>
                      <a:lnTo>
                        <a:pt x="126" y="91"/>
                      </a:lnTo>
                      <a:lnTo>
                        <a:pt x="163" y="118"/>
                      </a:lnTo>
                      <a:lnTo>
                        <a:pt x="186" y="134"/>
                      </a:lnTo>
                      <a:lnTo>
                        <a:pt x="214" y="152"/>
                      </a:lnTo>
                      <a:lnTo>
                        <a:pt x="249" y="179"/>
                      </a:lnTo>
                      <a:lnTo>
                        <a:pt x="269" y="196"/>
                      </a:lnTo>
                      <a:lnTo>
                        <a:pt x="278" y="204"/>
                      </a:lnTo>
                      <a:lnTo>
                        <a:pt x="288" y="214"/>
                      </a:lnTo>
                      <a:lnTo>
                        <a:pt x="294" y="222"/>
                      </a:lnTo>
                      <a:lnTo>
                        <a:pt x="300" y="228"/>
                      </a:lnTo>
                      <a:lnTo>
                        <a:pt x="306" y="238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22" name="Freeform 1957"/>
              <p:cNvSpPr>
                <a:spLocks/>
              </p:cNvSpPr>
              <p:nvPr/>
            </p:nvSpPr>
            <p:spPr bwMode="auto">
              <a:xfrm>
                <a:off x="5192" y="4736"/>
                <a:ext cx="143" cy="129"/>
              </a:xfrm>
              <a:custGeom>
                <a:avLst/>
                <a:gdLst>
                  <a:gd name="T0" fmla="*/ 8 w 143"/>
                  <a:gd name="T1" fmla="*/ 0 h 129"/>
                  <a:gd name="T2" fmla="*/ 25 w 143"/>
                  <a:gd name="T3" fmla="*/ 14 h 129"/>
                  <a:gd name="T4" fmla="*/ 51 w 143"/>
                  <a:gd name="T5" fmla="*/ 35 h 129"/>
                  <a:gd name="T6" fmla="*/ 70 w 143"/>
                  <a:gd name="T7" fmla="*/ 50 h 129"/>
                  <a:gd name="T8" fmla="*/ 84 w 143"/>
                  <a:gd name="T9" fmla="*/ 61 h 129"/>
                  <a:gd name="T10" fmla="*/ 96 w 143"/>
                  <a:gd name="T11" fmla="*/ 71 h 129"/>
                  <a:gd name="T12" fmla="*/ 105 w 143"/>
                  <a:gd name="T13" fmla="*/ 80 h 129"/>
                  <a:gd name="T14" fmla="*/ 114 w 143"/>
                  <a:gd name="T15" fmla="*/ 89 h 129"/>
                  <a:gd name="T16" fmla="*/ 120 w 143"/>
                  <a:gd name="T17" fmla="*/ 93 h 129"/>
                  <a:gd name="T18" fmla="*/ 124 w 143"/>
                  <a:gd name="T19" fmla="*/ 98 h 129"/>
                  <a:gd name="T20" fmla="*/ 130 w 143"/>
                  <a:gd name="T21" fmla="*/ 103 h 129"/>
                  <a:gd name="T22" fmla="*/ 132 w 143"/>
                  <a:gd name="T23" fmla="*/ 108 h 129"/>
                  <a:gd name="T24" fmla="*/ 136 w 143"/>
                  <a:gd name="T25" fmla="*/ 113 h 129"/>
                  <a:gd name="T26" fmla="*/ 137 w 143"/>
                  <a:gd name="T27" fmla="*/ 117 h 129"/>
                  <a:gd name="T28" fmla="*/ 141 w 143"/>
                  <a:gd name="T29" fmla="*/ 120 h 129"/>
                  <a:gd name="T30" fmla="*/ 142 w 143"/>
                  <a:gd name="T31" fmla="*/ 125 h 129"/>
                  <a:gd name="T32" fmla="*/ 140 w 143"/>
                  <a:gd name="T33" fmla="*/ 128 h 129"/>
                  <a:gd name="T34" fmla="*/ 138 w 143"/>
                  <a:gd name="T35" fmla="*/ 124 h 129"/>
                  <a:gd name="T36" fmla="*/ 135 w 143"/>
                  <a:gd name="T37" fmla="*/ 120 h 129"/>
                  <a:gd name="T38" fmla="*/ 129 w 143"/>
                  <a:gd name="T39" fmla="*/ 112 h 129"/>
                  <a:gd name="T40" fmla="*/ 123 w 143"/>
                  <a:gd name="T41" fmla="*/ 106 h 129"/>
                  <a:gd name="T42" fmla="*/ 118 w 143"/>
                  <a:gd name="T43" fmla="*/ 102 h 129"/>
                  <a:gd name="T44" fmla="*/ 113 w 143"/>
                  <a:gd name="T45" fmla="*/ 96 h 129"/>
                  <a:gd name="T46" fmla="*/ 108 w 143"/>
                  <a:gd name="T47" fmla="*/ 93 h 129"/>
                  <a:gd name="T48" fmla="*/ 101 w 143"/>
                  <a:gd name="T49" fmla="*/ 87 h 129"/>
                  <a:gd name="T50" fmla="*/ 93 w 143"/>
                  <a:gd name="T51" fmla="*/ 81 h 129"/>
                  <a:gd name="T52" fmla="*/ 83 w 143"/>
                  <a:gd name="T53" fmla="*/ 72 h 129"/>
                  <a:gd name="T54" fmla="*/ 68 w 143"/>
                  <a:gd name="T55" fmla="*/ 61 h 129"/>
                  <a:gd name="T56" fmla="*/ 44 w 143"/>
                  <a:gd name="T57" fmla="*/ 44 h 129"/>
                  <a:gd name="T58" fmla="*/ 14 w 143"/>
                  <a:gd name="T59" fmla="*/ 21 h 129"/>
                  <a:gd name="T60" fmla="*/ 0 w 143"/>
                  <a:gd name="T61" fmla="*/ 10 h 129"/>
                  <a:gd name="T62" fmla="*/ 8 w 143"/>
                  <a:gd name="T6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3" h="129">
                    <a:moveTo>
                      <a:pt x="8" y="0"/>
                    </a:moveTo>
                    <a:lnTo>
                      <a:pt x="25" y="14"/>
                    </a:lnTo>
                    <a:lnTo>
                      <a:pt x="51" y="35"/>
                    </a:lnTo>
                    <a:lnTo>
                      <a:pt x="70" y="50"/>
                    </a:lnTo>
                    <a:lnTo>
                      <a:pt x="84" y="61"/>
                    </a:lnTo>
                    <a:lnTo>
                      <a:pt x="96" y="71"/>
                    </a:lnTo>
                    <a:lnTo>
                      <a:pt x="105" y="80"/>
                    </a:lnTo>
                    <a:lnTo>
                      <a:pt x="114" y="89"/>
                    </a:lnTo>
                    <a:lnTo>
                      <a:pt x="120" y="93"/>
                    </a:lnTo>
                    <a:lnTo>
                      <a:pt x="124" y="98"/>
                    </a:lnTo>
                    <a:lnTo>
                      <a:pt x="130" y="103"/>
                    </a:lnTo>
                    <a:lnTo>
                      <a:pt x="132" y="108"/>
                    </a:lnTo>
                    <a:lnTo>
                      <a:pt x="136" y="113"/>
                    </a:lnTo>
                    <a:lnTo>
                      <a:pt x="137" y="117"/>
                    </a:lnTo>
                    <a:lnTo>
                      <a:pt x="141" y="120"/>
                    </a:lnTo>
                    <a:lnTo>
                      <a:pt x="142" y="125"/>
                    </a:lnTo>
                    <a:lnTo>
                      <a:pt x="140" y="128"/>
                    </a:lnTo>
                    <a:lnTo>
                      <a:pt x="138" y="124"/>
                    </a:lnTo>
                    <a:lnTo>
                      <a:pt x="135" y="120"/>
                    </a:lnTo>
                    <a:lnTo>
                      <a:pt x="129" y="112"/>
                    </a:lnTo>
                    <a:lnTo>
                      <a:pt x="123" y="106"/>
                    </a:lnTo>
                    <a:lnTo>
                      <a:pt x="118" y="102"/>
                    </a:lnTo>
                    <a:lnTo>
                      <a:pt x="113" y="96"/>
                    </a:lnTo>
                    <a:lnTo>
                      <a:pt x="108" y="93"/>
                    </a:lnTo>
                    <a:lnTo>
                      <a:pt x="101" y="87"/>
                    </a:lnTo>
                    <a:lnTo>
                      <a:pt x="93" y="81"/>
                    </a:lnTo>
                    <a:lnTo>
                      <a:pt x="83" y="72"/>
                    </a:lnTo>
                    <a:lnTo>
                      <a:pt x="68" y="61"/>
                    </a:lnTo>
                    <a:lnTo>
                      <a:pt x="44" y="44"/>
                    </a:lnTo>
                    <a:lnTo>
                      <a:pt x="14" y="21"/>
                    </a:lnTo>
                    <a:lnTo>
                      <a:pt x="0" y="1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FFFB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5" name="Freeform 1958"/>
            <p:cNvSpPr>
              <a:spLocks/>
            </p:cNvSpPr>
            <p:nvPr/>
          </p:nvSpPr>
          <p:spPr bwMode="auto">
            <a:xfrm rot="-2414182">
              <a:off x="354" y="4873"/>
              <a:ext cx="47" cy="82"/>
            </a:xfrm>
            <a:custGeom>
              <a:avLst/>
              <a:gdLst>
                <a:gd name="T0" fmla="*/ 0 w 45"/>
                <a:gd name="T1" fmla="*/ 82 h 86"/>
                <a:gd name="T2" fmla="*/ 4 w 45"/>
                <a:gd name="T3" fmla="*/ 85 h 86"/>
                <a:gd name="T4" fmla="*/ 44 w 45"/>
                <a:gd name="T5" fmla="*/ 2 h 86"/>
                <a:gd name="T6" fmla="*/ 43 w 45"/>
                <a:gd name="T7" fmla="*/ 0 h 86"/>
                <a:gd name="T8" fmla="*/ 0 w 45"/>
                <a:gd name="T9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6">
                  <a:moveTo>
                    <a:pt x="0" y="82"/>
                  </a:moveTo>
                  <a:lnTo>
                    <a:pt x="4" y="85"/>
                  </a:lnTo>
                  <a:lnTo>
                    <a:pt x="44" y="2"/>
                  </a:lnTo>
                  <a:lnTo>
                    <a:pt x="43" y="0"/>
                  </a:lnTo>
                  <a:lnTo>
                    <a:pt x="0" y="8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66" name="Group 1959"/>
            <p:cNvGrpSpPr>
              <a:grpSpLocks/>
            </p:cNvGrpSpPr>
            <p:nvPr/>
          </p:nvGrpSpPr>
          <p:grpSpPr bwMode="auto">
            <a:xfrm rot="-2414182">
              <a:off x="440" y="4757"/>
              <a:ext cx="551" cy="410"/>
              <a:chOff x="4875" y="4605"/>
              <a:chExt cx="529" cy="427"/>
            </a:xfrm>
          </p:grpSpPr>
          <p:grpSp>
            <p:nvGrpSpPr>
              <p:cNvPr id="71" name="Group 1960"/>
              <p:cNvGrpSpPr>
                <a:grpSpLocks/>
              </p:cNvGrpSpPr>
              <p:nvPr/>
            </p:nvGrpSpPr>
            <p:grpSpPr bwMode="auto">
              <a:xfrm>
                <a:off x="4980" y="4655"/>
                <a:ext cx="252" cy="167"/>
                <a:chOff x="4980" y="4655"/>
                <a:chExt cx="252" cy="167"/>
              </a:xfrm>
            </p:grpSpPr>
            <p:sp>
              <p:nvSpPr>
                <p:cNvPr id="109" name="Line 1961"/>
                <p:cNvSpPr>
                  <a:spLocks noChangeShapeType="1"/>
                </p:cNvSpPr>
                <p:nvPr/>
              </p:nvSpPr>
              <p:spPr bwMode="auto">
                <a:xfrm flipH="1">
                  <a:off x="5173" y="480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0" name="Line 1962"/>
                <p:cNvSpPr>
                  <a:spLocks noChangeShapeType="1"/>
                </p:cNvSpPr>
                <p:nvPr/>
              </p:nvSpPr>
              <p:spPr bwMode="auto">
                <a:xfrm flipH="1">
                  <a:off x="5147" y="478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1" name="Line 1963"/>
                <p:cNvSpPr>
                  <a:spLocks noChangeShapeType="1"/>
                </p:cNvSpPr>
                <p:nvPr/>
              </p:nvSpPr>
              <p:spPr bwMode="auto">
                <a:xfrm flipH="1">
                  <a:off x="5125" y="4767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" name="Line 1964"/>
                <p:cNvSpPr>
                  <a:spLocks noChangeShapeType="1"/>
                </p:cNvSpPr>
                <p:nvPr/>
              </p:nvSpPr>
              <p:spPr bwMode="auto">
                <a:xfrm flipH="1">
                  <a:off x="5103" y="4749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3" name="Freeform 1965"/>
                <p:cNvSpPr>
                  <a:spLocks/>
                </p:cNvSpPr>
                <p:nvPr/>
              </p:nvSpPr>
              <p:spPr bwMode="auto">
                <a:xfrm>
                  <a:off x="5077" y="4728"/>
                  <a:ext cx="20" cy="23"/>
                </a:xfrm>
                <a:custGeom>
                  <a:avLst/>
                  <a:gdLst>
                    <a:gd name="T0" fmla="*/ 19 w 20"/>
                    <a:gd name="T1" fmla="*/ 0 h 23"/>
                    <a:gd name="T2" fmla="*/ 1 w 20"/>
                    <a:gd name="T3" fmla="*/ 22 h 23"/>
                    <a:gd name="T4" fmla="*/ 0 w 20"/>
                    <a:gd name="T5" fmla="*/ 22 h 23"/>
                    <a:gd name="T6" fmla="*/ 1 w 20"/>
                    <a:gd name="T7" fmla="*/ 22 h 23"/>
                    <a:gd name="T8" fmla="*/ 19 w 20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3">
                      <a:moveTo>
                        <a:pt x="19" y="0"/>
                      </a:moveTo>
                      <a:lnTo>
                        <a:pt x="1" y="22"/>
                      </a:lnTo>
                      <a:lnTo>
                        <a:pt x="0" y="22"/>
                      </a:lnTo>
                      <a:lnTo>
                        <a:pt x="1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4" name="Freeform 1966"/>
                <p:cNvSpPr>
                  <a:spLocks/>
                </p:cNvSpPr>
                <p:nvPr/>
              </p:nvSpPr>
              <p:spPr bwMode="auto">
                <a:xfrm>
                  <a:off x="5020" y="4683"/>
                  <a:ext cx="20" cy="24"/>
                </a:xfrm>
                <a:custGeom>
                  <a:avLst/>
                  <a:gdLst>
                    <a:gd name="T0" fmla="*/ 19 w 20"/>
                    <a:gd name="T1" fmla="*/ 0 h 24"/>
                    <a:gd name="T2" fmla="*/ 0 w 20"/>
                    <a:gd name="T3" fmla="*/ 23 h 24"/>
                    <a:gd name="T4" fmla="*/ 0 w 20"/>
                    <a:gd name="T5" fmla="*/ 22 h 24"/>
                    <a:gd name="T6" fmla="*/ 19 w 20"/>
                    <a:gd name="T7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4">
                      <a:moveTo>
                        <a:pt x="19" y="0"/>
                      </a:moveTo>
                      <a:lnTo>
                        <a:pt x="0" y="23"/>
                      </a:lnTo>
                      <a:lnTo>
                        <a:pt x="0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5" name="Line 1967"/>
                <p:cNvSpPr>
                  <a:spLocks noChangeShapeType="1"/>
                </p:cNvSpPr>
                <p:nvPr/>
              </p:nvSpPr>
              <p:spPr bwMode="auto">
                <a:xfrm flipH="1">
                  <a:off x="4980" y="4655"/>
                  <a:ext cx="13" cy="14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6" name="Freeform 1968"/>
                <p:cNvSpPr>
                  <a:spLocks/>
                </p:cNvSpPr>
                <p:nvPr/>
              </p:nvSpPr>
              <p:spPr bwMode="auto">
                <a:xfrm>
                  <a:off x="5207" y="4751"/>
                  <a:ext cx="25" cy="28"/>
                </a:xfrm>
                <a:custGeom>
                  <a:avLst/>
                  <a:gdLst>
                    <a:gd name="T0" fmla="*/ 24 w 25"/>
                    <a:gd name="T1" fmla="*/ 0 h 28"/>
                    <a:gd name="T2" fmla="*/ 0 w 25"/>
                    <a:gd name="T3" fmla="*/ 27 h 28"/>
                    <a:gd name="T4" fmla="*/ 2 w 25"/>
                    <a:gd name="T5" fmla="*/ 26 h 28"/>
                    <a:gd name="T6" fmla="*/ 24 w 25"/>
                    <a:gd name="T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28">
                      <a:moveTo>
                        <a:pt x="24" y="0"/>
                      </a:moveTo>
                      <a:lnTo>
                        <a:pt x="0" y="27"/>
                      </a:lnTo>
                      <a:lnTo>
                        <a:pt x="2" y="26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7" name="Line 1969"/>
                <p:cNvSpPr>
                  <a:spLocks noChangeShapeType="1"/>
                </p:cNvSpPr>
                <p:nvPr/>
              </p:nvSpPr>
              <p:spPr bwMode="auto">
                <a:xfrm flipH="1">
                  <a:off x="5178" y="4732"/>
                  <a:ext cx="18" cy="22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8" name="Line 1970"/>
                <p:cNvSpPr>
                  <a:spLocks noChangeShapeType="1"/>
                </p:cNvSpPr>
                <p:nvPr/>
              </p:nvSpPr>
              <p:spPr bwMode="auto">
                <a:xfrm flipH="1">
                  <a:off x="5120" y="4692"/>
                  <a:ext cx="19" cy="21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9" name="Freeform 1971"/>
                <p:cNvSpPr>
                  <a:spLocks/>
                </p:cNvSpPr>
                <p:nvPr/>
              </p:nvSpPr>
              <p:spPr bwMode="auto">
                <a:xfrm>
                  <a:off x="5143" y="4704"/>
                  <a:ext cx="26" cy="31"/>
                </a:xfrm>
                <a:custGeom>
                  <a:avLst/>
                  <a:gdLst>
                    <a:gd name="T0" fmla="*/ 25 w 26"/>
                    <a:gd name="T1" fmla="*/ 0 h 31"/>
                    <a:gd name="T2" fmla="*/ 0 w 26"/>
                    <a:gd name="T3" fmla="*/ 30 h 31"/>
                    <a:gd name="T4" fmla="*/ 0 w 26"/>
                    <a:gd name="T5" fmla="*/ 29 h 31"/>
                    <a:gd name="T6" fmla="*/ 25 w 26"/>
                    <a:gd name="T7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6" h="31">
                      <a:moveTo>
                        <a:pt x="25" y="0"/>
                      </a:moveTo>
                      <a:lnTo>
                        <a:pt x="0" y="30"/>
                      </a:lnTo>
                      <a:lnTo>
                        <a:pt x="0" y="29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72" name="Group 1972"/>
              <p:cNvGrpSpPr>
                <a:grpSpLocks/>
              </p:cNvGrpSpPr>
              <p:nvPr/>
            </p:nvGrpSpPr>
            <p:grpSpPr bwMode="auto">
              <a:xfrm>
                <a:off x="4875" y="4605"/>
                <a:ext cx="529" cy="427"/>
                <a:chOff x="4875" y="4605"/>
                <a:chExt cx="529" cy="427"/>
              </a:xfrm>
            </p:grpSpPr>
            <p:grpSp>
              <p:nvGrpSpPr>
                <p:cNvPr id="73" name="Group 1973"/>
                <p:cNvGrpSpPr>
                  <a:grpSpLocks/>
                </p:cNvGrpSpPr>
                <p:nvPr/>
              </p:nvGrpSpPr>
              <p:grpSpPr bwMode="auto">
                <a:xfrm>
                  <a:off x="5198" y="4677"/>
                  <a:ext cx="95" cy="79"/>
                  <a:chOff x="5198" y="4677"/>
                  <a:chExt cx="95" cy="79"/>
                </a:xfrm>
              </p:grpSpPr>
              <p:grpSp>
                <p:nvGrpSpPr>
                  <p:cNvPr id="96" name="Group 1974"/>
                  <p:cNvGrpSpPr>
                    <a:grpSpLocks/>
                  </p:cNvGrpSpPr>
                  <p:nvPr/>
                </p:nvGrpSpPr>
                <p:grpSpPr bwMode="auto">
                  <a:xfrm>
                    <a:off x="5275" y="4698"/>
                    <a:ext cx="17" cy="9"/>
                    <a:chOff x="5275" y="4698"/>
                    <a:chExt cx="17" cy="9"/>
                  </a:xfrm>
                </p:grpSpPr>
                <p:sp>
                  <p:nvSpPr>
                    <p:cNvPr id="107" name="Line 19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77" y="4705"/>
                      <a:ext cx="3" cy="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08" name="Line 19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75" y="4698"/>
                      <a:ext cx="17" cy="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97" name="Group 1977"/>
                  <p:cNvGrpSpPr>
                    <a:grpSpLocks/>
                  </p:cNvGrpSpPr>
                  <p:nvPr/>
                </p:nvGrpSpPr>
                <p:grpSpPr bwMode="auto">
                  <a:xfrm>
                    <a:off x="5198" y="4677"/>
                    <a:ext cx="95" cy="79"/>
                    <a:chOff x="5198" y="4677"/>
                    <a:chExt cx="95" cy="79"/>
                  </a:xfrm>
                </p:grpSpPr>
                <p:sp>
                  <p:nvSpPr>
                    <p:cNvPr id="98" name="Freeform 1978"/>
                    <p:cNvSpPr>
                      <a:spLocks/>
                    </p:cNvSpPr>
                    <p:nvPr/>
                  </p:nvSpPr>
                  <p:spPr bwMode="auto">
                    <a:xfrm>
                      <a:off x="5198" y="4677"/>
                      <a:ext cx="95" cy="79"/>
                    </a:xfrm>
                    <a:custGeom>
                      <a:avLst/>
                      <a:gdLst>
                        <a:gd name="T0" fmla="*/ 0 w 95"/>
                        <a:gd name="T1" fmla="*/ 16 h 79"/>
                        <a:gd name="T2" fmla="*/ 13 w 95"/>
                        <a:gd name="T3" fmla="*/ 5 h 79"/>
                        <a:gd name="T4" fmla="*/ 18 w 95"/>
                        <a:gd name="T5" fmla="*/ 2 h 79"/>
                        <a:gd name="T6" fmla="*/ 20 w 95"/>
                        <a:gd name="T7" fmla="*/ 1 h 79"/>
                        <a:gd name="T8" fmla="*/ 22 w 95"/>
                        <a:gd name="T9" fmla="*/ 0 h 79"/>
                        <a:gd name="T10" fmla="*/ 27 w 95"/>
                        <a:gd name="T11" fmla="*/ 1 h 79"/>
                        <a:gd name="T12" fmla="*/ 37 w 95"/>
                        <a:gd name="T13" fmla="*/ 5 h 79"/>
                        <a:gd name="T14" fmla="*/ 48 w 95"/>
                        <a:gd name="T15" fmla="*/ 12 h 79"/>
                        <a:gd name="T16" fmla="*/ 59 w 95"/>
                        <a:gd name="T17" fmla="*/ 18 h 79"/>
                        <a:gd name="T18" fmla="*/ 73 w 95"/>
                        <a:gd name="T19" fmla="*/ 27 h 79"/>
                        <a:gd name="T20" fmla="*/ 85 w 95"/>
                        <a:gd name="T21" fmla="*/ 38 h 79"/>
                        <a:gd name="T22" fmla="*/ 87 w 95"/>
                        <a:gd name="T23" fmla="*/ 40 h 79"/>
                        <a:gd name="T24" fmla="*/ 89 w 95"/>
                        <a:gd name="T25" fmla="*/ 43 h 79"/>
                        <a:gd name="T26" fmla="*/ 91 w 95"/>
                        <a:gd name="T27" fmla="*/ 46 h 79"/>
                        <a:gd name="T28" fmla="*/ 92 w 95"/>
                        <a:gd name="T29" fmla="*/ 49 h 79"/>
                        <a:gd name="T30" fmla="*/ 93 w 95"/>
                        <a:gd name="T31" fmla="*/ 53 h 79"/>
                        <a:gd name="T32" fmla="*/ 94 w 95"/>
                        <a:gd name="T33" fmla="*/ 56 h 79"/>
                        <a:gd name="T34" fmla="*/ 93 w 95"/>
                        <a:gd name="T35" fmla="*/ 61 h 79"/>
                        <a:gd name="T36" fmla="*/ 82 w 95"/>
                        <a:gd name="T37" fmla="*/ 78 h 79"/>
                        <a:gd name="T38" fmla="*/ 0 w 95"/>
                        <a:gd name="T39" fmla="*/ 16 h 7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95" h="79">
                          <a:moveTo>
                            <a:pt x="0" y="16"/>
                          </a:moveTo>
                          <a:lnTo>
                            <a:pt x="13" y="5"/>
                          </a:lnTo>
                          <a:lnTo>
                            <a:pt x="18" y="2"/>
                          </a:lnTo>
                          <a:lnTo>
                            <a:pt x="20" y="1"/>
                          </a:lnTo>
                          <a:lnTo>
                            <a:pt x="22" y="0"/>
                          </a:lnTo>
                          <a:lnTo>
                            <a:pt x="27" y="1"/>
                          </a:lnTo>
                          <a:lnTo>
                            <a:pt x="37" y="5"/>
                          </a:lnTo>
                          <a:lnTo>
                            <a:pt x="48" y="12"/>
                          </a:lnTo>
                          <a:lnTo>
                            <a:pt x="59" y="18"/>
                          </a:lnTo>
                          <a:lnTo>
                            <a:pt x="73" y="27"/>
                          </a:lnTo>
                          <a:lnTo>
                            <a:pt x="85" y="38"/>
                          </a:lnTo>
                          <a:lnTo>
                            <a:pt x="87" y="40"/>
                          </a:lnTo>
                          <a:lnTo>
                            <a:pt x="89" y="43"/>
                          </a:lnTo>
                          <a:lnTo>
                            <a:pt x="91" y="46"/>
                          </a:lnTo>
                          <a:lnTo>
                            <a:pt x="92" y="49"/>
                          </a:lnTo>
                          <a:lnTo>
                            <a:pt x="93" y="53"/>
                          </a:lnTo>
                          <a:lnTo>
                            <a:pt x="94" y="56"/>
                          </a:lnTo>
                          <a:lnTo>
                            <a:pt x="93" y="61"/>
                          </a:lnTo>
                          <a:lnTo>
                            <a:pt x="82" y="78"/>
                          </a:lnTo>
                          <a:lnTo>
                            <a:pt x="0" y="16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99" name="Group 19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11" y="4680"/>
                      <a:ext cx="78" cy="71"/>
                      <a:chOff x="5211" y="4680"/>
                      <a:chExt cx="78" cy="71"/>
                    </a:xfrm>
                  </p:grpSpPr>
                  <p:sp>
                    <p:nvSpPr>
                      <p:cNvPr id="100" name="Freeform 19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70" y="4724"/>
                        <a:ext cx="19" cy="27"/>
                      </a:xfrm>
                      <a:custGeom>
                        <a:avLst/>
                        <a:gdLst>
                          <a:gd name="T0" fmla="*/ 18 w 19"/>
                          <a:gd name="T1" fmla="*/ 10 h 27"/>
                          <a:gd name="T2" fmla="*/ 11 w 19"/>
                          <a:gd name="T3" fmla="*/ 0 h 27"/>
                          <a:gd name="T4" fmla="*/ 0 w 19"/>
                          <a:gd name="T5" fmla="*/ 16 h 27"/>
                          <a:gd name="T6" fmla="*/ 10 w 19"/>
                          <a:gd name="T7" fmla="*/ 26 h 27"/>
                          <a:gd name="T8" fmla="*/ 18 w 19"/>
                          <a:gd name="T9" fmla="*/ 10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9" h="27">
                            <a:moveTo>
                              <a:pt x="18" y="10"/>
                            </a:moveTo>
                            <a:lnTo>
                              <a:pt x="11" y="0"/>
                            </a:lnTo>
                            <a:lnTo>
                              <a:pt x="0" y="16"/>
                            </a:lnTo>
                            <a:lnTo>
                              <a:pt x="10" y="26"/>
                            </a:lnTo>
                            <a:lnTo>
                              <a:pt x="18" y="1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1" name="Freeform 19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58" y="4710"/>
                        <a:ext cx="18" cy="20"/>
                      </a:xfrm>
                      <a:custGeom>
                        <a:avLst/>
                        <a:gdLst>
                          <a:gd name="T0" fmla="*/ 17 w 18"/>
                          <a:gd name="T1" fmla="*/ 8 h 20"/>
                          <a:gd name="T2" fmla="*/ 10 w 18"/>
                          <a:gd name="T3" fmla="*/ 0 h 20"/>
                          <a:gd name="T4" fmla="*/ 0 w 18"/>
                          <a:gd name="T5" fmla="*/ 13 h 20"/>
                          <a:gd name="T6" fmla="*/ 8 w 18"/>
                          <a:gd name="T7" fmla="*/ 19 h 20"/>
                          <a:gd name="T8" fmla="*/ 17 w 18"/>
                          <a:gd name="T9" fmla="*/ 8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8" h="20">
                            <a:moveTo>
                              <a:pt x="17" y="8"/>
                            </a:moveTo>
                            <a:lnTo>
                              <a:pt x="10" y="0"/>
                            </a:lnTo>
                            <a:lnTo>
                              <a:pt x="0" y="13"/>
                            </a:lnTo>
                            <a:lnTo>
                              <a:pt x="8" y="19"/>
                            </a:lnTo>
                            <a:lnTo>
                              <a:pt x="17" y="8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2" name="Freeform 19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48" y="470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4 h 17"/>
                          <a:gd name="T2" fmla="*/ 12 w 17"/>
                          <a:gd name="T3" fmla="*/ 0 h 17"/>
                          <a:gd name="T4" fmla="*/ 0 w 17"/>
                          <a:gd name="T5" fmla="*/ 13 h 17"/>
                          <a:gd name="T6" fmla="*/ 4 w 17"/>
                          <a:gd name="T7" fmla="*/ 16 h 17"/>
                          <a:gd name="T8" fmla="*/ 16 w 17"/>
                          <a:gd name="T9" fmla="*/ 4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4"/>
                            </a:moveTo>
                            <a:lnTo>
                              <a:pt x="12" y="0"/>
                            </a:lnTo>
                            <a:lnTo>
                              <a:pt x="0" y="13"/>
                            </a:lnTo>
                            <a:lnTo>
                              <a:pt x="4" y="16"/>
                            </a:lnTo>
                            <a:lnTo>
                              <a:pt x="16" y="4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3" name="Freeform 19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9" y="4697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1 h 17"/>
                          <a:gd name="T2" fmla="*/ 0 w 17"/>
                          <a:gd name="T3" fmla="*/ 16 h 17"/>
                          <a:gd name="T4" fmla="*/ 16 w 17"/>
                          <a:gd name="T5" fmla="*/ 0 h 17"/>
                          <a:gd name="T6" fmla="*/ 14 w 17"/>
                          <a:gd name="T7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1"/>
                            </a:moveTo>
                            <a:lnTo>
                              <a:pt x="0" y="16"/>
                            </a:lnTo>
                            <a:lnTo>
                              <a:pt x="16" y="0"/>
                            </a:lnTo>
                            <a:lnTo>
                              <a:pt x="14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4" name="Freeform 19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3" y="469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1 h 17"/>
                          <a:gd name="T2" fmla="*/ 1 w 17"/>
                          <a:gd name="T3" fmla="*/ 16 h 17"/>
                          <a:gd name="T4" fmla="*/ 0 w 17"/>
                          <a:gd name="T5" fmla="*/ 14 h 17"/>
                          <a:gd name="T6" fmla="*/ 14 w 17"/>
                          <a:gd name="T7" fmla="*/ 0 h 17"/>
                          <a:gd name="T8" fmla="*/ 16 w 17"/>
                          <a:gd name="T9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1"/>
                            </a:moveTo>
                            <a:lnTo>
                              <a:pt x="1" y="16"/>
                            </a:lnTo>
                            <a:lnTo>
                              <a:pt x="0" y="14"/>
                            </a:lnTo>
                            <a:lnTo>
                              <a:pt x="14" y="0"/>
                            </a:lnTo>
                            <a:lnTo>
                              <a:pt x="16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5" name="Freeform 19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11" y="4680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3 h 17"/>
                          <a:gd name="T2" fmla="*/ 10 w 17"/>
                          <a:gd name="T3" fmla="*/ 0 h 17"/>
                          <a:gd name="T4" fmla="*/ 0 w 17"/>
                          <a:gd name="T5" fmla="*/ 9 h 17"/>
                          <a:gd name="T6" fmla="*/ 5 w 17"/>
                          <a:gd name="T7" fmla="*/ 16 h 17"/>
                          <a:gd name="T8" fmla="*/ 16 w 17"/>
                          <a:gd name="T9" fmla="*/ 3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3"/>
                            </a:moveTo>
                            <a:lnTo>
                              <a:pt x="10" y="0"/>
                            </a:lnTo>
                            <a:lnTo>
                              <a:pt x="0" y="9"/>
                            </a:lnTo>
                            <a:lnTo>
                              <a:pt x="5" y="16"/>
                            </a:lnTo>
                            <a:lnTo>
                              <a:pt x="16" y="3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6" name="Freeform 19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20" y="4686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0 h 17"/>
                          <a:gd name="T2" fmla="*/ 16 w 17"/>
                          <a:gd name="T3" fmla="*/ 0 h 17"/>
                          <a:gd name="T4" fmla="*/ 0 w 17"/>
                          <a:gd name="T5" fmla="*/ 16 h 17"/>
                          <a:gd name="T6" fmla="*/ 0 w 17"/>
                          <a:gd name="T7" fmla="*/ 15 h 17"/>
                          <a:gd name="T8" fmla="*/ 14 w 17"/>
                          <a:gd name="T9" fmla="*/ 0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0"/>
                            </a:moveTo>
                            <a:lnTo>
                              <a:pt x="16" y="0"/>
                            </a:lnTo>
                            <a:lnTo>
                              <a:pt x="0" y="16"/>
                            </a:lnTo>
                            <a:lnTo>
                              <a:pt x="0" y="15"/>
                            </a:lnTo>
                            <a:lnTo>
                              <a:pt x="14" y="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grpSp>
              <p:nvGrpSpPr>
                <p:cNvPr id="74" name="Group 1987"/>
                <p:cNvGrpSpPr>
                  <a:grpSpLocks/>
                </p:cNvGrpSpPr>
                <p:nvPr/>
              </p:nvGrpSpPr>
              <p:grpSpPr bwMode="auto">
                <a:xfrm>
                  <a:off x="4875" y="4605"/>
                  <a:ext cx="529" cy="427"/>
                  <a:chOff x="4875" y="4605"/>
                  <a:chExt cx="529" cy="427"/>
                </a:xfrm>
              </p:grpSpPr>
              <p:grpSp>
                <p:nvGrpSpPr>
                  <p:cNvPr id="75" name="Group 1988"/>
                  <p:cNvGrpSpPr>
                    <a:grpSpLocks/>
                  </p:cNvGrpSpPr>
                  <p:nvPr/>
                </p:nvGrpSpPr>
                <p:grpSpPr bwMode="auto">
                  <a:xfrm>
                    <a:off x="5125" y="4652"/>
                    <a:ext cx="37" cy="28"/>
                    <a:chOff x="5125" y="4652"/>
                    <a:chExt cx="37" cy="28"/>
                  </a:xfrm>
                </p:grpSpPr>
                <p:grpSp>
                  <p:nvGrpSpPr>
                    <p:cNvPr id="86" name="Group 19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125" y="4652"/>
                      <a:ext cx="37" cy="24"/>
                      <a:chOff x="5125" y="4652"/>
                      <a:chExt cx="37" cy="24"/>
                    </a:xfrm>
                  </p:grpSpPr>
                  <p:sp>
                    <p:nvSpPr>
                      <p:cNvPr id="91" name="Line 199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136" y="4652"/>
                        <a:ext cx="26" cy="19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2" name="Line 19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25" y="4652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3" name="Line 19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32" y="4658"/>
                        <a:ext cx="4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4" name="Line 19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0" y="4666"/>
                        <a:ext cx="3" cy="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5" name="Line 19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9" y="4671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87" name="Line 19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4" y="4655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88" name="Line 19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2" y="4657"/>
                      <a:ext cx="26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89" name="Line 19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0" y="4659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90" name="Line 19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8" y="4661"/>
                      <a:ext cx="25" cy="1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6" name="Group 1999"/>
                  <p:cNvGrpSpPr>
                    <a:grpSpLocks/>
                  </p:cNvGrpSpPr>
                  <p:nvPr/>
                </p:nvGrpSpPr>
                <p:grpSpPr bwMode="auto">
                  <a:xfrm>
                    <a:off x="4875" y="4605"/>
                    <a:ext cx="529" cy="427"/>
                    <a:chOff x="4875" y="4605"/>
                    <a:chExt cx="529" cy="427"/>
                  </a:xfrm>
                </p:grpSpPr>
                <p:grpSp>
                  <p:nvGrpSpPr>
                    <p:cNvPr id="77" name="Group 20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75" y="4605"/>
                      <a:ext cx="529" cy="427"/>
                      <a:chOff x="4875" y="4605"/>
                      <a:chExt cx="529" cy="427"/>
                    </a:xfrm>
                  </p:grpSpPr>
                  <p:grpSp>
                    <p:nvGrpSpPr>
                      <p:cNvPr id="79" name="Group 20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75" y="4605"/>
                        <a:ext cx="529" cy="427"/>
                        <a:chOff x="4875" y="4605"/>
                        <a:chExt cx="529" cy="427"/>
                      </a:xfrm>
                    </p:grpSpPr>
                    <p:sp>
                      <p:nvSpPr>
                        <p:cNvPr id="81" name="Freeform 200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875" y="4605"/>
                          <a:ext cx="529" cy="427"/>
                        </a:xfrm>
                        <a:custGeom>
                          <a:avLst/>
                          <a:gdLst>
                            <a:gd name="T0" fmla="*/ 33 w 529"/>
                            <a:gd name="T1" fmla="*/ 7 h 427"/>
                            <a:gd name="T2" fmla="*/ 21 w 529"/>
                            <a:gd name="T3" fmla="*/ 14 h 427"/>
                            <a:gd name="T4" fmla="*/ 11 w 529"/>
                            <a:gd name="T5" fmla="*/ 22 h 427"/>
                            <a:gd name="T6" fmla="*/ 4 w 529"/>
                            <a:gd name="T7" fmla="*/ 35 h 427"/>
                            <a:gd name="T8" fmla="*/ 60 w 529"/>
                            <a:gd name="T9" fmla="*/ 96 h 427"/>
                            <a:gd name="T10" fmla="*/ 142 w 529"/>
                            <a:gd name="T11" fmla="*/ 168 h 427"/>
                            <a:gd name="T12" fmla="*/ 246 w 529"/>
                            <a:gd name="T13" fmla="*/ 257 h 427"/>
                            <a:gd name="T14" fmla="*/ 349 w 529"/>
                            <a:gd name="T15" fmla="*/ 346 h 427"/>
                            <a:gd name="T16" fmla="*/ 449 w 529"/>
                            <a:gd name="T17" fmla="*/ 426 h 427"/>
                            <a:gd name="T18" fmla="*/ 481 w 529"/>
                            <a:gd name="T19" fmla="*/ 399 h 427"/>
                            <a:gd name="T20" fmla="*/ 510 w 529"/>
                            <a:gd name="T21" fmla="*/ 384 h 427"/>
                            <a:gd name="T22" fmla="*/ 528 w 529"/>
                            <a:gd name="T23" fmla="*/ 376 h 427"/>
                            <a:gd name="T24" fmla="*/ 395 w 529"/>
                            <a:gd name="T25" fmla="*/ 290 h 427"/>
                            <a:gd name="T26" fmla="*/ 234 w 529"/>
                            <a:gd name="T27" fmla="*/ 168 h 427"/>
                            <a:gd name="T28" fmla="*/ 71 w 529"/>
                            <a:gd name="T29" fmla="*/ 36 h 427"/>
                            <a:gd name="T30" fmla="*/ 90 w 529"/>
                            <a:gd name="T31" fmla="*/ 24 h 427"/>
                            <a:gd name="T32" fmla="*/ 202 w 529"/>
                            <a:gd name="T33" fmla="*/ 109 h 427"/>
                            <a:gd name="T34" fmla="*/ 331 w 529"/>
                            <a:gd name="T35" fmla="*/ 203 h 427"/>
                            <a:gd name="T36" fmla="*/ 376 w 529"/>
                            <a:gd name="T37" fmla="*/ 238 h 427"/>
                            <a:gd name="T38" fmla="*/ 401 w 529"/>
                            <a:gd name="T39" fmla="*/ 257 h 427"/>
                            <a:gd name="T40" fmla="*/ 417 w 529"/>
                            <a:gd name="T41" fmla="*/ 271 h 427"/>
                            <a:gd name="T42" fmla="*/ 426 w 529"/>
                            <a:gd name="T43" fmla="*/ 282 h 427"/>
                            <a:gd name="T44" fmla="*/ 444 w 529"/>
                            <a:gd name="T45" fmla="*/ 267 h 427"/>
                            <a:gd name="T46" fmla="*/ 437 w 529"/>
                            <a:gd name="T47" fmla="*/ 258 h 427"/>
                            <a:gd name="T48" fmla="*/ 427 w 529"/>
                            <a:gd name="T49" fmla="*/ 246 h 427"/>
                            <a:gd name="T50" fmla="*/ 410 w 529"/>
                            <a:gd name="T51" fmla="*/ 231 h 427"/>
                            <a:gd name="T52" fmla="*/ 375 w 529"/>
                            <a:gd name="T53" fmla="*/ 203 h 427"/>
                            <a:gd name="T54" fmla="*/ 197 w 529"/>
                            <a:gd name="T55" fmla="*/ 74 h 427"/>
                            <a:gd name="T56" fmla="*/ 191 w 529"/>
                            <a:gd name="T57" fmla="*/ 29 h 427"/>
                            <a:gd name="T58" fmla="*/ 199 w 529"/>
                            <a:gd name="T59" fmla="*/ 76 h 427"/>
                            <a:gd name="T60" fmla="*/ 202 w 529"/>
                            <a:gd name="T61" fmla="*/ 78 h 427"/>
                            <a:gd name="T62" fmla="*/ 276 w 529"/>
                            <a:gd name="T63" fmla="*/ 92 h 427"/>
                            <a:gd name="T64" fmla="*/ 357 w 529"/>
                            <a:gd name="T65" fmla="*/ 146 h 427"/>
                            <a:gd name="T66" fmla="*/ 412 w 529"/>
                            <a:gd name="T67" fmla="*/ 186 h 427"/>
                            <a:gd name="T68" fmla="*/ 425 w 529"/>
                            <a:gd name="T69" fmla="*/ 177 h 427"/>
                            <a:gd name="T70" fmla="*/ 422 w 529"/>
                            <a:gd name="T71" fmla="*/ 171 h 427"/>
                            <a:gd name="T72" fmla="*/ 416 w 529"/>
                            <a:gd name="T73" fmla="*/ 163 h 427"/>
                            <a:gd name="T74" fmla="*/ 407 w 529"/>
                            <a:gd name="T75" fmla="*/ 152 h 427"/>
                            <a:gd name="T76" fmla="*/ 391 w 529"/>
                            <a:gd name="T77" fmla="*/ 136 h 427"/>
                            <a:gd name="T78" fmla="*/ 362 w 529"/>
                            <a:gd name="T79" fmla="*/ 114 h 427"/>
                            <a:gd name="T80" fmla="*/ 320 w 529"/>
                            <a:gd name="T81" fmla="*/ 83 h 427"/>
                            <a:gd name="T82" fmla="*/ 287 w 529"/>
                            <a:gd name="T83" fmla="*/ 64 h 427"/>
                            <a:gd name="T84" fmla="*/ 242 w 529"/>
                            <a:gd name="T85" fmla="*/ 50 h 427"/>
                            <a:gd name="T86" fmla="*/ 185 w 529"/>
                            <a:gd name="T87" fmla="*/ 17 h 427"/>
                            <a:gd name="T88" fmla="*/ 181 w 529"/>
                            <a:gd name="T89" fmla="*/ 17 h 427"/>
                            <a:gd name="T90" fmla="*/ 178 w 529"/>
                            <a:gd name="T91" fmla="*/ 22 h 427"/>
                            <a:gd name="T92" fmla="*/ 152 w 529"/>
                            <a:gd name="T93" fmla="*/ 41 h 427"/>
                            <a:gd name="T94" fmla="*/ 86 w 529"/>
                            <a:gd name="T95" fmla="*/ 15 h 427"/>
                            <a:gd name="T96" fmla="*/ 74 w 529"/>
                            <a:gd name="T97" fmla="*/ 27 h 427"/>
                            <a:gd name="T98" fmla="*/ 36 w 529"/>
                            <a:gd name="T99" fmla="*/ 7 h 42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</a:cxnLst>
                          <a:rect l="0" t="0" r="r" b="b"/>
                          <a:pathLst>
                            <a:path w="529" h="427">
                              <a:moveTo>
                                <a:pt x="36" y="7"/>
                              </a:moveTo>
                              <a:lnTo>
                                <a:pt x="33" y="7"/>
                              </a:lnTo>
                              <a:lnTo>
                                <a:pt x="26" y="11"/>
                              </a:lnTo>
                              <a:lnTo>
                                <a:pt x="21" y="14"/>
                              </a:lnTo>
                              <a:lnTo>
                                <a:pt x="16" y="17"/>
                              </a:lnTo>
                              <a:lnTo>
                                <a:pt x="11" y="22"/>
                              </a:lnTo>
                              <a:lnTo>
                                <a:pt x="7" y="29"/>
                              </a:lnTo>
                              <a:lnTo>
                                <a:pt x="4" y="35"/>
                              </a:lnTo>
                              <a:lnTo>
                                <a:pt x="0" y="41"/>
                              </a:lnTo>
                              <a:lnTo>
                                <a:pt x="60" y="96"/>
                              </a:lnTo>
                              <a:lnTo>
                                <a:pt x="102" y="135"/>
                              </a:lnTo>
                              <a:lnTo>
                                <a:pt x="142" y="168"/>
                              </a:lnTo>
                              <a:lnTo>
                                <a:pt x="191" y="211"/>
                              </a:lnTo>
                              <a:lnTo>
                                <a:pt x="246" y="257"/>
                              </a:lnTo>
                              <a:lnTo>
                                <a:pt x="293" y="299"/>
                              </a:lnTo>
                              <a:lnTo>
                                <a:pt x="349" y="346"/>
                              </a:lnTo>
                              <a:lnTo>
                                <a:pt x="403" y="390"/>
                              </a:lnTo>
                              <a:lnTo>
                                <a:pt x="449" y="426"/>
                              </a:lnTo>
                              <a:lnTo>
                                <a:pt x="462" y="415"/>
                              </a:lnTo>
                              <a:lnTo>
                                <a:pt x="481" y="399"/>
                              </a:lnTo>
                              <a:lnTo>
                                <a:pt x="499" y="389"/>
                              </a:lnTo>
                              <a:lnTo>
                                <a:pt x="510" y="384"/>
                              </a:lnTo>
                              <a:lnTo>
                                <a:pt x="522" y="379"/>
                              </a:lnTo>
                              <a:lnTo>
                                <a:pt x="528" y="376"/>
                              </a:lnTo>
                              <a:lnTo>
                                <a:pt x="468" y="339"/>
                              </a:lnTo>
                              <a:lnTo>
                                <a:pt x="395" y="290"/>
                              </a:lnTo>
                              <a:lnTo>
                                <a:pt x="311" y="230"/>
                              </a:lnTo>
                              <a:lnTo>
                                <a:pt x="234" y="168"/>
                              </a:lnTo>
                              <a:lnTo>
                                <a:pt x="146" y="97"/>
                              </a:lnTo>
                              <a:lnTo>
                                <a:pt x="71" y="36"/>
                              </a:lnTo>
                              <a:lnTo>
                                <a:pt x="88" y="24"/>
                              </a:lnTo>
                              <a:lnTo>
                                <a:pt x="90" y="24"/>
                              </a:lnTo>
                              <a:lnTo>
                                <a:pt x="92" y="25"/>
                              </a:lnTo>
                              <a:lnTo>
                                <a:pt x="202" y="109"/>
                              </a:lnTo>
                              <a:lnTo>
                                <a:pt x="278" y="166"/>
                              </a:lnTo>
                              <a:lnTo>
                                <a:pt x="331" y="203"/>
                              </a:lnTo>
                              <a:lnTo>
                                <a:pt x="360" y="226"/>
                              </a:lnTo>
                              <a:lnTo>
                                <a:pt x="376" y="238"/>
                              </a:lnTo>
                              <a:lnTo>
                                <a:pt x="389" y="248"/>
                              </a:lnTo>
                              <a:lnTo>
                                <a:pt x="401" y="257"/>
                              </a:lnTo>
                              <a:lnTo>
                                <a:pt x="408" y="264"/>
                              </a:lnTo>
                              <a:lnTo>
                                <a:pt x="417" y="271"/>
                              </a:lnTo>
                              <a:lnTo>
                                <a:pt x="422" y="277"/>
                              </a:lnTo>
                              <a:lnTo>
                                <a:pt x="426" y="282"/>
                              </a:lnTo>
                              <a:lnTo>
                                <a:pt x="428" y="286"/>
                              </a:lnTo>
                              <a:lnTo>
                                <a:pt x="444" y="267"/>
                              </a:lnTo>
                              <a:lnTo>
                                <a:pt x="442" y="263"/>
                              </a:lnTo>
                              <a:lnTo>
                                <a:pt x="437" y="258"/>
                              </a:lnTo>
                              <a:lnTo>
                                <a:pt x="434" y="251"/>
                              </a:lnTo>
                              <a:lnTo>
                                <a:pt x="427" y="246"/>
                              </a:lnTo>
                              <a:lnTo>
                                <a:pt x="420" y="241"/>
                              </a:lnTo>
                              <a:lnTo>
                                <a:pt x="410" y="231"/>
                              </a:lnTo>
                              <a:lnTo>
                                <a:pt x="397" y="221"/>
                              </a:lnTo>
                              <a:lnTo>
                                <a:pt x="375" y="203"/>
                              </a:lnTo>
                              <a:lnTo>
                                <a:pt x="349" y="182"/>
                              </a:lnTo>
                              <a:lnTo>
                                <a:pt x="197" y="74"/>
                              </a:lnTo>
                              <a:lnTo>
                                <a:pt x="222" y="53"/>
                              </a:lnTo>
                              <a:lnTo>
                                <a:pt x="191" y="29"/>
                              </a:lnTo>
                              <a:lnTo>
                                <a:pt x="162" y="47"/>
                              </a:lnTo>
                              <a:lnTo>
                                <a:pt x="199" y="76"/>
                              </a:lnTo>
                              <a:lnTo>
                                <a:pt x="199" y="75"/>
                              </a:lnTo>
                              <a:lnTo>
                                <a:pt x="202" y="78"/>
                              </a:lnTo>
                              <a:lnTo>
                                <a:pt x="227" y="56"/>
                              </a:lnTo>
                              <a:lnTo>
                                <a:pt x="276" y="92"/>
                              </a:lnTo>
                              <a:lnTo>
                                <a:pt x="319" y="123"/>
                              </a:lnTo>
                              <a:lnTo>
                                <a:pt x="357" y="146"/>
                              </a:lnTo>
                              <a:lnTo>
                                <a:pt x="389" y="168"/>
                              </a:lnTo>
                              <a:lnTo>
                                <a:pt x="412" y="186"/>
                              </a:lnTo>
                              <a:lnTo>
                                <a:pt x="415" y="188"/>
                              </a:lnTo>
                              <a:lnTo>
                                <a:pt x="425" y="177"/>
                              </a:lnTo>
                              <a:lnTo>
                                <a:pt x="425" y="174"/>
                              </a:lnTo>
                              <a:lnTo>
                                <a:pt x="422" y="171"/>
                              </a:lnTo>
                              <a:lnTo>
                                <a:pt x="418" y="166"/>
                              </a:lnTo>
                              <a:lnTo>
                                <a:pt x="416" y="163"/>
                              </a:lnTo>
                              <a:lnTo>
                                <a:pt x="411" y="157"/>
                              </a:lnTo>
                              <a:lnTo>
                                <a:pt x="407" y="152"/>
                              </a:lnTo>
                              <a:lnTo>
                                <a:pt x="399" y="145"/>
                              </a:lnTo>
                              <a:lnTo>
                                <a:pt x="391" y="136"/>
                              </a:lnTo>
                              <a:lnTo>
                                <a:pt x="379" y="126"/>
                              </a:lnTo>
                              <a:lnTo>
                                <a:pt x="362" y="114"/>
                              </a:lnTo>
                              <a:lnTo>
                                <a:pt x="343" y="99"/>
                              </a:lnTo>
                              <a:lnTo>
                                <a:pt x="320" y="83"/>
                              </a:lnTo>
                              <a:lnTo>
                                <a:pt x="304" y="73"/>
                              </a:lnTo>
                              <a:lnTo>
                                <a:pt x="287" y="64"/>
                              </a:lnTo>
                              <a:lnTo>
                                <a:pt x="269" y="68"/>
                              </a:lnTo>
                              <a:lnTo>
                                <a:pt x="242" y="50"/>
                              </a:lnTo>
                              <a:lnTo>
                                <a:pt x="235" y="53"/>
                              </a:lnTo>
                              <a:lnTo>
                                <a:pt x="185" y="17"/>
                              </a:lnTo>
                              <a:lnTo>
                                <a:pt x="183" y="15"/>
                              </a:lnTo>
                              <a:lnTo>
                                <a:pt x="181" y="17"/>
                              </a:lnTo>
                              <a:lnTo>
                                <a:pt x="179" y="20"/>
                              </a:lnTo>
                              <a:lnTo>
                                <a:pt x="178" y="22"/>
                              </a:lnTo>
                              <a:lnTo>
                                <a:pt x="178" y="25"/>
                              </a:lnTo>
                              <a:lnTo>
                                <a:pt x="152" y="41"/>
                              </a:lnTo>
                              <a:lnTo>
                                <a:pt x="98" y="0"/>
                              </a:lnTo>
                              <a:lnTo>
                                <a:pt x="86" y="15"/>
                              </a:lnTo>
                              <a:lnTo>
                                <a:pt x="84" y="20"/>
                              </a:lnTo>
                              <a:lnTo>
                                <a:pt x="74" y="27"/>
                              </a:lnTo>
                              <a:lnTo>
                                <a:pt x="65" y="32"/>
                              </a:lnTo>
                              <a:lnTo>
                                <a:pt x="36" y="7"/>
                              </a:lnTo>
                            </a:path>
                          </a:pathLst>
                        </a:custGeom>
                        <a:solidFill>
                          <a:srgbClr val="FC0128"/>
                        </a:solidFill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grpSp>
                      <p:nvGrpSpPr>
                        <p:cNvPr id="82" name="Group 200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79" y="4622"/>
                          <a:ext cx="478" cy="377"/>
                          <a:chOff x="4879" y="4622"/>
                          <a:chExt cx="478" cy="377"/>
                        </a:xfrm>
                      </p:grpSpPr>
                      <p:sp>
                        <p:nvSpPr>
                          <p:cNvPr id="83" name="Freeform 200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89" y="4622"/>
                            <a:ext cx="468" cy="377"/>
                          </a:xfrm>
                          <a:custGeom>
                            <a:avLst/>
                            <a:gdLst>
                              <a:gd name="T0" fmla="*/ 2 w 468"/>
                              <a:gd name="T1" fmla="*/ 0 h 377"/>
                              <a:gd name="T2" fmla="*/ 10 w 468"/>
                              <a:gd name="T3" fmla="*/ 7 h 377"/>
                              <a:gd name="T4" fmla="*/ 19 w 468"/>
                              <a:gd name="T5" fmla="*/ 16 h 377"/>
                              <a:gd name="T6" fmla="*/ 27 w 468"/>
                              <a:gd name="T7" fmla="*/ 23 h 377"/>
                              <a:gd name="T8" fmla="*/ 35 w 468"/>
                              <a:gd name="T9" fmla="*/ 29 h 377"/>
                              <a:gd name="T10" fmla="*/ 42 w 468"/>
                              <a:gd name="T11" fmla="*/ 36 h 377"/>
                              <a:gd name="T12" fmla="*/ 55 w 468"/>
                              <a:gd name="T13" fmla="*/ 48 h 377"/>
                              <a:gd name="T14" fmla="*/ 69 w 468"/>
                              <a:gd name="T15" fmla="*/ 59 h 377"/>
                              <a:gd name="T16" fmla="*/ 83 w 468"/>
                              <a:gd name="T17" fmla="*/ 70 h 377"/>
                              <a:gd name="T18" fmla="*/ 94 w 468"/>
                              <a:gd name="T19" fmla="*/ 79 h 377"/>
                              <a:gd name="T20" fmla="*/ 108 w 468"/>
                              <a:gd name="T21" fmla="*/ 92 h 377"/>
                              <a:gd name="T22" fmla="*/ 137 w 468"/>
                              <a:gd name="T23" fmla="*/ 115 h 377"/>
                              <a:gd name="T24" fmla="*/ 157 w 468"/>
                              <a:gd name="T25" fmla="*/ 132 h 377"/>
                              <a:gd name="T26" fmla="*/ 182 w 468"/>
                              <a:gd name="T27" fmla="*/ 151 h 377"/>
                              <a:gd name="T28" fmla="*/ 212 w 468"/>
                              <a:gd name="T29" fmla="*/ 177 h 377"/>
                              <a:gd name="T30" fmla="*/ 234 w 468"/>
                              <a:gd name="T31" fmla="*/ 194 h 377"/>
                              <a:gd name="T32" fmla="*/ 281 w 468"/>
                              <a:gd name="T33" fmla="*/ 232 h 377"/>
                              <a:gd name="T34" fmla="*/ 346 w 468"/>
                              <a:gd name="T35" fmla="*/ 283 h 377"/>
                              <a:gd name="T36" fmla="*/ 376 w 468"/>
                              <a:gd name="T37" fmla="*/ 305 h 377"/>
                              <a:gd name="T38" fmla="*/ 403 w 468"/>
                              <a:gd name="T39" fmla="*/ 327 h 377"/>
                              <a:gd name="T40" fmla="*/ 417 w 468"/>
                              <a:gd name="T41" fmla="*/ 337 h 377"/>
                              <a:gd name="T42" fmla="*/ 430 w 468"/>
                              <a:gd name="T43" fmla="*/ 347 h 377"/>
                              <a:gd name="T44" fmla="*/ 438 w 468"/>
                              <a:gd name="T45" fmla="*/ 353 h 377"/>
                              <a:gd name="T46" fmla="*/ 447 w 468"/>
                              <a:gd name="T47" fmla="*/ 359 h 377"/>
                              <a:gd name="T48" fmla="*/ 453 w 468"/>
                              <a:gd name="T49" fmla="*/ 362 h 377"/>
                              <a:gd name="T50" fmla="*/ 459 w 468"/>
                              <a:gd name="T51" fmla="*/ 368 h 377"/>
                              <a:gd name="T52" fmla="*/ 464 w 468"/>
                              <a:gd name="T53" fmla="*/ 371 h 377"/>
                              <a:gd name="T54" fmla="*/ 467 w 468"/>
                              <a:gd name="T55" fmla="*/ 373 h 377"/>
                              <a:gd name="T56" fmla="*/ 465 w 468"/>
                              <a:gd name="T57" fmla="*/ 374 h 377"/>
                              <a:gd name="T58" fmla="*/ 463 w 468"/>
                              <a:gd name="T59" fmla="*/ 376 h 377"/>
                              <a:gd name="T60" fmla="*/ 457 w 468"/>
                              <a:gd name="T61" fmla="*/ 371 h 377"/>
                              <a:gd name="T62" fmla="*/ 452 w 468"/>
                              <a:gd name="T63" fmla="*/ 367 h 377"/>
                              <a:gd name="T64" fmla="*/ 446 w 468"/>
                              <a:gd name="T65" fmla="*/ 362 h 377"/>
                              <a:gd name="T66" fmla="*/ 438 w 468"/>
                              <a:gd name="T67" fmla="*/ 359 h 377"/>
                              <a:gd name="T68" fmla="*/ 431 w 468"/>
                              <a:gd name="T69" fmla="*/ 353 h 377"/>
                              <a:gd name="T70" fmla="*/ 418 w 468"/>
                              <a:gd name="T71" fmla="*/ 343 h 377"/>
                              <a:gd name="T72" fmla="*/ 401 w 468"/>
                              <a:gd name="T73" fmla="*/ 330 h 377"/>
                              <a:gd name="T74" fmla="*/ 374 w 468"/>
                              <a:gd name="T75" fmla="*/ 309 h 377"/>
                              <a:gd name="T76" fmla="*/ 352 w 468"/>
                              <a:gd name="T77" fmla="*/ 293 h 377"/>
                              <a:gd name="T78" fmla="*/ 308 w 468"/>
                              <a:gd name="T79" fmla="*/ 258 h 377"/>
                              <a:gd name="T80" fmla="*/ 267 w 468"/>
                              <a:gd name="T81" fmla="*/ 225 h 377"/>
                              <a:gd name="T82" fmla="*/ 236 w 468"/>
                              <a:gd name="T83" fmla="*/ 201 h 377"/>
                              <a:gd name="T84" fmla="*/ 168 w 468"/>
                              <a:gd name="T85" fmla="*/ 145 h 377"/>
                              <a:gd name="T86" fmla="*/ 149 w 468"/>
                              <a:gd name="T87" fmla="*/ 130 h 377"/>
                              <a:gd name="T88" fmla="*/ 134 w 468"/>
                              <a:gd name="T89" fmla="*/ 118 h 377"/>
                              <a:gd name="T90" fmla="*/ 114 w 468"/>
                              <a:gd name="T91" fmla="*/ 101 h 377"/>
                              <a:gd name="T92" fmla="*/ 98 w 468"/>
                              <a:gd name="T93" fmla="*/ 87 h 377"/>
                              <a:gd name="T94" fmla="*/ 82 w 468"/>
                              <a:gd name="T95" fmla="*/ 75 h 377"/>
                              <a:gd name="T96" fmla="*/ 64 w 468"/>
                              <a:gd name="T97" fmla="*/ 60 h 377"/>
                              <a:gd name="T98" fmla="*/ 56 w 468"/>
                              <a:gd name="T99" fmla="*/ 53 h 377"/>
                              <a:gd name="T100" fmla="*/ 47 w 468"/>
                              <a:gd name="T101" fmla="*/ 44 h 377"/>
                              <a:gd name="T102" fmla="*/ 37 w 468"/>
                              <a:gd name="T103" fmla="*/ 38 h 377"/>
                              <a:gd name="T104" fmla="*/ 32 w 468"/>
                              <a:gd name="T105" fmla="*/ 31 h 377"/>
                              <a:gd name="T106" fmla="*/ 25 w 468"/>
                              <a:gd name="T107" fmla="*/ 25 h 377"/>
                              <a:gd name="T108" fmla="*/ 17 w 468"/>
                              <a:gd name="T109" fmla="*/ 18 h 377"/>
                              <a:gd name="T110" fmla="*/ 6 w 468"/>
                              <a:gd name="T111" fmla="*/ 9 h 377"/>
                              <a:gd name="T112" fmla="*/ 0 w 468"/>
                              <a:gd name="T113" fmla="*/ 2 h 377"/>
                              <a:gd name="T114" fmla="*/ 2 w 468"/>
                              <a:gd name="T115" fmla="*/ 0 h 37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  <a:cxn ang="0">
                                <a:pos x="T32" y="T33"/>
                              </a:cxn>
                              <a:cxn ang="0">
                                <a:pos x="T34" y="T35"/>
                              </a:cxn>
                              <a:cxn ang="0">
                                <a:pos x="T36" y="T37"/>
                              </a:cxn>
                              <a:cxn ang="0">
                                <a:pos x="T38" y="T39"/>
                              </a:cxn>
                              <a:cxn ang="0">
                                <a:pos x="T40" y="T41"/>
                              </a:cxn>
                              <a:cxn ang="0">
                                <a:pos x="T42" y="T43"/>
                              </a:cxn>
                              <a:cxn ang="0">
                                <a:pos x="T44" y="T45"/>
                              </a:cxn>
                              <a:cxn ang="0">
                                <a:pos x="T46" y="T47"/>
                              </a:cxn>
                              <a:cxn ang="0">
                                <a:pos x="T48" y="T49"/>
                              </a:cxn>
                              <a:cxn ang="0">
                                <a:pos x="T50" y="T51"/>
                              </a:cxn>
                              <a:cxn ang="0">
                                <a:pos x="T52" y="T53"/>
                              </a:cxn>
                              <a:cxn ang="0">
                                <a:pos x="T54" y="T55"/>
                              </a:cxn>
                              <a:cxn ang="0">
                                <a:pos x="T56" y="T57"/>
                              </a:cxn>
                              <a:cxn ang="0">
                                <a:pos x="T58" y="T59"/>
                              </a:cxn>
                              <a:cxn ang="0">
                                <a:pos x="T60" y="T61"/>
                              </a:cxn>
                              <a:cxn ang="0">
                                <a:pos x="T62" y="T63"/>
                              </a:cxn>
                              <a:cxn ang="0">
                                <a:pos x="T64" y="T65"/>
                              </a:cxn>
                              <a:cxn ang="0">
                                <a:pos x="T66" y="T67"/>
                              </a:cxn>
                              <a:cxn ang="0">
                                <a:pos x="T68" y="T69"/>
                              </a:cxn>
                              <a:cxn ang="0">
                                <a:pos x="T70" y="T71"/>
                              </a:cxn>
                              <a:cxn ang="0">
                                <a:pos x="T72" y="T73"/>
                              </a:cxn>
                              <a:cxn ang="0">
                                <a:pos x="T74" y="T75"/>
                              </a:cxn>
                              <a:cxn ang="0">
                                <a:pos x="T76" y="T77"/>
                              </a:cxn>
                              <a:cxn ang="0">
                                <a:pos x="T78" y="T79"/>
                              </a:cxn>
                              <a:cxn ang="0">
                                <a:pos x="T80" y="T81"/>
                              </a:cxn>
                              <a:cxn ang="0">
                                <a:pos x="T82" y="T83"/>
                              </a:cxn>
                              <a:cxn ang="0">
                                <a:pos x="T84" y="T85"/>
                              </a:cxn>
                              <a:cxn ang="0">
                                <a:pos x="T86" y="T87"/>
                              </a:cxn>
                              <a:cxn ang="0">
                                <a:pos x="T88" y="T89"/>
                              </a:cxn>
                              <a:cxn ang="0">
                                <a:pos x="T90" y="T91"/>
                              </a:cxn>
                              <a:cxn ang="0">
                                <a:pos x="T92" y="T93"/>
                              </a:cxn>
                              <a:cxn ang="0">
                                <a:pos x="T94" y="T95"/>
                              </a:cxn>
                              <a:cxn ang="0">
                                <a:pos x="T96" y="T97"/>
                              </a:cxn>
                              <a:cxn ang="0">
                                <a:pos x="T98" y="T99"/>
                              </a:cxn>
                              <a:cxn ang="0">
                                <a:pos x="T100" y="T101"/>
                              </a:cxn>
                              <a:cxn ang="0">
                                <a:pos x="T102" y="T103"/>
                              </a:cxn>
                              <a:cxn ang="0">
                                <a:pos x="T104" y="T105"/>
                              </a:cxn>
                              <a:cxn ang="0">
                                <a:pos x="T106" y="T107"/>
                              </a:cxn>
                              <a:cxn ang="0">
                                <a:pos x="T108" y="T109"/>
                              </a:cxn>
                              <a:cxn ang="0">
                                <a:pos x="T110" y="T111"/>
                              </a:cxn>
                              <a:cxn ang="0">
                                <a:pos x="T112" y="T113"/>
                              </a:cxn>
                              <a:cxn ang="0">
                                <a:pos x="T114" y="T115"/>
                              </a:cxn>
                            </a:cxnLst>
                            <a:rect l="0" t="0" r="r" b="b"/>
                            <a:pathLst>
                              <a:path w="468" h="377">
                                <a:moveTo>
                                  <a:pt x="2" y="0"/>
                                </a:moveTo>
                                <a:lnTo>
                                  <a:pt x="10" y="7"/>
                                </a:lnTo>
                                <a:lnTo>
                                  <a:pt x="19" y="16"/>
                                </a:lnTo>
                                <a:lnTo>
                                  <a:pt x="27" y="23"/>
                                </a:lnTo>
                                <a:lnTo>
                                  <a:pt x="35" y="29"/>
                                </a:lnTo>
                                <a:lnTo>
                                  <a:pt x="42" y="36"/>
                                </a:lnTo>
                                <a:lnTo>
                                  <a:pt x="55" y="48"/>
                                </a:lnTo>
                                <a:lnTo>
                                  <a:pt x="69" y="59"/>
                                </a:lnTo>
                                <a:lnTo>
                                  <a:pt x="83" y="70"/>
                                </a:lnTo>
                                <a:lnTo>
                                  <a:pt x="94" y="79"/>
                                </a:lnTo>
                                <a:lnTo>
                                  <a:pt x="108" y="92"/>
                                </a:lnTo>
                                <a:lnTo>
                                  <a:pt x="137" y="115"/>
                                </a:lnTo>
                                <a:lnTo>
                                  <a:pt x="157" y="132"/>
                                </a:lnTo>
                                <a:lnTo>
                                  <a:pt x="182" y="151"/>
                                </a:lnTo>
                                <a:lnTo>
                                  <a:pt x="212" y="177"/>
                                </a:lnTo>
                                <a:lnTo>
                                  <a:pt x="234" y="194"/>
                                </a:lnTo>
                                <a:lnTo>
                                  <a:pt x="281" y="232"/>
                                </a:lnTo>
                                <a:lnTo>
                                  <a:pt x="346" y="283"/>
                                </a:lnTo>
                                <a:lnTo>
                                  <a:pt x="376" y="305"/>
                                </a:lnTo>
                                <a:lnTo>
                                  <a:pt x="403" y="327"/>
                                </a:lnTo>
                                <a:lnTo>
                                  <a:pt x="417" y="337"/>
                                </a:lnTo>
                                <a:lnTo>
                                  <a:pt x="430" y="347"/>
                                </a:lnTo>
                                <a:lnTo>
                                  <a:pt x="438" y="353"/>
                                </a:lnTo>
                                <a:lnTo>
                                  <a:pt x="447" y="359"/>
                                </a:lnTo>
                                <a:lnTo>
                                  <a:pt x="453" y="362"/>
                                </a:lnTo>
                                <a:lnTo>
                                  <a:pt x="459" y="368"/>
                                </a:lnTo>
                                <a:lnTo>
                                  <a:pt x="464" y="371"/>
                                </a:lnTo>
                                <a:lnTo>
                                  <a:pt x="467" y="373"/>
                                </a:lnTo>
                                <a:lnTo>
                                  <a:pt x="465" y="374"/>
                                </a:lnTo>
                                <a:lnTo>
                                  <a:pt x="463" y="376"/>
                                </a:lnTo>
                                <a:lnTo>
                                  <a:pt x="457" y="371"/>
                                </a:lnTo>
                                <a:lnTo>
                                  <a:pt x="452" y="367"/>
                                </a:lnTo>
                                <a:lnTo>
                                  <a:pt x="446" y="362"/>
                                </a:lnTo>
                                <a:lnTo>
                                  <a:pt x="438" y="359"/>
                                </a:lnTo>
                                <a:lnTo>
                                  <a:pt x="431" y="353"/>
                                </a:lnTo>
                                <a:lnTo>
                                  <a:pt x="418" y="343"/>
                                </a:lnTo>
                                <a:lnTo>
                                  <a:pt x="401" y="330"/>
                                </a:lnTo>
                                <a:lnTo>
                                  <a:pt x="374" y="309"/>
                                </a:lnTo>
                                <a:lnTo>
                                  <a:pt x="352" y="293"/>
                                </a:lnTo>
                                <a:lnTo>
                                  <a:pt x="308" y="258"/>
                                </a:lnTo>
                                <a:lnTo>
                                  <a:pt x="267" y="225"/>
                                </a:lnTo>
                                <a:lnTo>
                                  <a:pt x="236" y="201"/>
                                </a:lnTo>
                                <a:lnTo>
                                  <a:pt x="168" y="145"/>
                                </a:lnTo>
                                <a:lnTo>
                                  <a:pt x="149" y="130"/>
                                </a:lnTo>
                                <a:lnTo>
                                  <a:pt x="134" y="118"/>
                                </a:lnTo>
                                <a:lnTo>
                                  <a:pt x="114" y="101"/>
                                </a:lnTo>
                                <a:lnTo>
                                  <a:pt x="98" y="87"/>
                                </a:lnTo>
                                <a:lnTo>
                                  <a:pt x="82" y="75"/>
                                </a:lnTo>
                                <a:lnTo>
                                  <a:pt x="64" y="60"/>
                                </a:lnTo>
                                <a:lnTo>
                                  <a:pt x="56" y="53"/>
                                </a:lnTo>
                                <a:lnTo>
                                  <a:pt x="47" y="44"/>
                                </a:lnTo>
                                <a:lnTo>
                                  <a:pt x="37" y="38"/>
                                </a:lnTo>
                                <a:lnTo>
                                  <a:pt x="32" y="31"/>
                                </a:lnTo>
                                <a:lnTo>
                                  <a:pt x="25" y="25"/>
                                </a:lnTo>
                                <a:lnTo>
                                  <a:pt x="17" y="18"/>
                                </a:lnTo>
                                <a:lnTo>
                                  <a:pt x="6" y="9"/>
                                </a:lnTo>
                                <a:lnTo>
                                  <a:pt x="0" y="2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cap="rnd">
                                <a:solidFill>
                                  <a:schemeClr val="tx1"/>
                                </a:solidFill>
                                <a:round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84" name="Freeform 200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927" y="4673"/>
                            <a:ext cx="141" cy="124"/>
                          </a:xfrm>
                          <a:custGeom>
                            <a:avLst/>
                            <a:gdLst>
                              <a:gd name="T0" fmla="*/ 0 w 141"/>
                              <a:gd name="T1" fmla="*/ 0 h 124"/>
                              <a:gd name="T2" fmla="*/ 15 w 141"/>
                              <a:gd name="T3" fmla="*/ 15 h 124"/>
                              <a:gd name="T4" fmla="*/ 29 w 141"/>
                              <a:gd name="T5" fmla="*/ 27 h 124"/>
                              <a:gd name="T6" fmla="*/ 45 w 141"/>
                              <a:gd name="T7" fmla="*/ 40 h 124"/>
                              <a:gd name="T8" fmla="*/ 60 w 141"/>
                              <a:gd name="T9" fmla="*/ 54 h 124"/>
                              <a:gd name="T10" fmla="*/ 81 w 141"/>
                              <a:gd name="T11" fmla="*/ 73 h 124"/>
                              <a:gd name="T12" fmla="*/ 103 w 141"/>
                              <a:gd name="T13" fmla="*/ 91 h 124"/>
                              <a:gd name="T14" fmla="*/ 122 w 141"/>
                              <a:gd name="T15" fmla="*/ 107 h 124"/>
                              <a:gd name="T16" fmla="*/ 140 w 141"/>
                              <a:gd name="T17" fmla="*/ 123 h 12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141" h="124">
                                <a:moveTo>
                                  <a:pt x="0" y="0"/>
                                </a:moveTo>
                                <a:lnTo>
                                  <a:pt x="15" y="15"/>
                                </a:lnTo>
                                <a:lnTo>
                                  <a:pt x="29" y="27"/>
                                </a:lnTo>
                                <a:lnTo>
                                  <a:pt x="45" y="40"/>
                                </a:lnTo>
                                <a:lnTo>
                                  <a:pt x="60" y="54"/>
                                </a:lnTo>
                                <a:lnTo>
                                  <a:pt x="81" y="73"/>
                                </a:lnTo>
                                <a:lnTo>
                                  <a:pt x="103" y="91"/>
                                </a:lnTo>
                                <a:lnTo>
                                  <a:pt x="122" y="107"/>
                                </a:lnTo>
                                <a:lnTo>
                                  <a:pt x="140" y="123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85" name="Freeform 200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79" y="4636"/>
                            <a:ext cx="20" cy="19"/>
                          </a:xfrm>
                          <a:custGeom>
                            <a:avLst/>
                            <a:gdLst>
                              <a:gd name="T0" fmla="*/ 2 w 20"/>
                              <a:gd name="T1" fmla="*/ 0 h 19"/>
                              <a:gd name="T2" fmla="*/ 6 w 20"/>
                              <a:gd name="T3" fmla="*/ 3 h 19"/>
                              <a:gd name="T4" fmla="*/ 10 w 20"/>
                              <a:gd name="T5" fmla="*/ 8 h 19"/>
                              <a:gd name="T6" fmla="*/ 16 w 20"/>
                              <a:gd name="T7" fmla="*/ 12 h 19"/>
                              <a:gd name="T8" fmla="*/ 19 w 20"/>
                              <a:gd name="T9" fmla="*/ 15 h 19"/>
                              <a:gd name="T10" fmla="*/ 17 w 20"/>
                              <a:gd name="T11" fmla="*/ 18 h 19"/>
                              <a:gd name="T12" fmla="*/ 13 w 20"/>
                              <a:gd name="T13" fmla="*/ 15 h 19"/>
                              <a:gd name="T14" fmla="*/ 8 w 20"/>
                              <a:gd name="T15" fmla="*/ 11 h 19"/>
                              <a:gd name="T16" fmla="*/ 3 w 20"/>
                              <a:gd name="T17" fmla="*/ 8 h 19"/>
                              <a:gd name="T18" fmla="*/ 0 w 20"/>
                              <a:gd name="T19" fmla="*/ 4 h 19"/>
                              <a:gd name="T20" fmla="*/ 2 w 20"/>
                              <a:gd name="T21" fmla="*/ 0 h 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</a:cxnLst>
                            <a:rect l="0" t="0" r="r" b="b"/>
                            <a:pathLst>
                              <a:path w="20" h="19">
                                <a:moveTo>
                                  <a:pt x="2" y="0"/>
                                </a:moveTo>
                                <a:lnTo>
                                  <a:pt x="6" y="3"/>
                                </a:lnTo>
                                <a:lnTo>
                                  <a:pt x="10" y="8"/>
                                </a:lnTo>
                                <a:lnTo>
                                  <a:pt x="16" y="12"/>
                                </a:lnTo>
                                <a:lnTo>
                                  <a:pt x="19" y="15"/>
                                </a:lnTo>
                                <a:lnTo>
                                  <a:pt x="17" y="18"/>
                                </a:lnTo>
                                <a:lnTo>
                                  <a:pt x="13" y="15"/>
                                </a:lnTo>
                                <a:lnTo>
                                  <a:pt x="8" y="11"/>
                                </a:lnTo>
                                <a:lnTo>
                                  <a:pt x="3" y="8"/>
                                </a:lnTo>
                                <a:lnTo>
                                  <a:pt x="0" y="4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</p:grpSp>
                  </p:grpSp>
                  <p:sp>
                    <p:nvSpPr>
                      <p:cNvPr id="80" name="Freeform 200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962" y="4619"/>
                        <a:ext cx="343" cy="270"/>
                      </a:xfrm>
                      <a:custGeom>
                        <a:avLst/>
                        <a:gdLst>
                          <a:gd name="T0" fmla="*/ 0 w 343"/>
                          <a:gd name="T1" fmla="*/ 0 h 270"/>
                          <a:gd name="T2" fmla="*/ 66 w 343"/>
                          <a:gd name="T3" fmla="*/ 51 h 270"/>
                          <a:gd name="T4" fmla="*/ 96 w 343"/>
                          <a:gd name="T5" fmla="*/ 72 h 270"/>
                          <a:gd name="T6" fmla="*/ 124 w 343"/>
                          <a:gd name="T7" fmla="*/ 94 h 270"/>
                          <a:gd name="T8" fmla="*/ 155 w 343"/>
                          <a:gd name="T9" fmla="*/ 117 h 270"/>
                          <a:gd name="T10" fmla="*/ 183 w 343"/>
                          <a:gd name="T11" fmla="*/ 137 h 270"/>
                          <a:gd name="T12" fmla="*/ 212 w 343"/>
                          <a:gd name="T13" fmla="*/ 160 h 270"/>
                          <a:gd name="T14" fmla="*/ 232 w 343"/>
                          <a:gd name="T15" fmla="*/ 175 h 270"/>
                          <a:gd name="T16" fmla="*/ 252 w 343"/>
                          <a:gd name="T17" fmla="*/ 189 h 270"/>
                          <a:gd name="T18" fmla="*/ 268 w 343"/>
                          <a:gd name="T19" fmla="*/ 200 h 270"/>
                          <a:gd name="T20" fmla="*/ 279 w 343"/>
                          <a:gd name="T21" fmla="*/ 210 h 270"/>
                          <a:gd name="T22" fmla="*/ 288 w 343"/>
                          <a:gd name="T23" fmla="*/ 217 h 270"/>
                          <a:gd name="T24" fmla="*/ 299 w 343"/>
                          <a:gd name="T25" fmla="*/ 225 h 270"/>
                          <a:gd name="T26" fmla="*/ 308 w 343"/>
                          <a:gd name="T27" fmla="*/ 232 h 270"/>
                          <a:gd name="T28" fmla="*/ 313 w 343"/>
                          <a:gd name="T29" fmla="*/ 236 h 270"/>
                          <a:gd name="T30" fmla="*/ 319 w 343"/>
                          <a:gd name="T31" fmla="*/ 243 h 270"/>
                          <a:gd name="T32" fmla="*/ 324 w 343"/>
                          <a:gd name="T33" fmla="*/ 246 h 270"/>
                          <a:gd name="T34" fmla="*/ 330 w 343"/>
                          <a:gd name="T35" fmla="*/ 252 h 270"/>
                          <a:gd name="T36" fmla="*/ 336 w 343"/>
                          <a:gd name="T37" fmla="*/ 258 h 270"/>
                          <a:gd name="T38" fmla="*/ 340 w 343"/>
                          <a:gd name="T39" fmla="*/ 263 h 270"/>
                          <a:gd name="T40" fmla="*/ 342 w 343"/>
                          <a:gd name="T41" fmla="*/ 269 h 27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343" h="270">
                            <a:moveTo>
                              <a:pt x="0" y="0"/>
                            </a:moveTo>
                            <a:lnTo>
                              <a:pt x="66" y="51"/>
                            </a:lnTo>
                            <a:lnTo>
                              <a:pt x="96" y="72"/>
                            </a:lnTo>
                            <a:lnTo>
                              <a:pt x="124" y="94"/>
                            </a:lnTo>
                            <a:lnTo>
                              <a:pt x="155" y="117"/>
                            </a:lnTo>
                            <a:lnTo>
                              <a:pt x="183" y="137"/>
                            </a:lnTo>
                            <a:lnTo>
                              <a:pt x="212" y="160"/>
                            </a:lnTo>
                            <a:lnTo>
                              <a:pt x="232" y="175"/>
                            </a:lnTo>
                            <a:lnTo>
                              <a:pt x="252" y="189"/>
                            </a:lnTo>
                            <a:lnTo>
                              <a:pt x="268" y="200"/>
                            </a:lnTo>
                            <a:lnTo>
                              <a:pt x="279" y="210"/>
                            </a:lnTo>
                            <a:lnTo>
                              <a:pt x="288" y="217"/>
                            </a:lnTo>
                            <a:lnTo>
                              <a:pt x="299" y="225"/>
                            </a:lnTo>
                            <a:lnTo>
                              <a:pt x="308" y="232"/>
                            </a:lnTo>
                            <a:lnTo>
                              <a:pt x="313" y="236"/>
                            </a:lnTo>
                            <a:lnTo>
                              <a:pt x="319" y="243"/>
                            </a:lnTo>
                            <a:lnTo>
                              <a:pt x="324" y="246"/>
                            </a:lnTo>
                            <a:lnTo>
                              <a:pt x="330" y="252"/>
                            </a:lnTo>
                            <a:lnTo>
                              <a:pt x="336" y="258"/>
                            </a:lnTo>
                            <a:lnTo>
                              <a:pt x="340" y="263"/>
                            </a:lnTo>
                            <a:lnTo>
                              <a:pt x="342" y="269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78" name="Freeform 2008"/>
                    <p:cNvSpPr>
                      <a:spLocks/>
                    </p:cNvSpPr>
                    <p:nvPr/>
                  </p:nvSpPr>
                  <p:spPr bwMode="auto">
                    <a:xfrm>
                      <a:off x="5072" y="4675"/>
                      <a:ext cx="17" cy="17"/>
                    </a:xfrm>
                    <a:custGeom>
                      <a:avLst/>
                      <a:gdLst>
                        <a:gd name="T0" fmla="*/ 8 w 17"/>
                        <a:gd name="T1" fmla="*/ 0 h 17"/>
                        <a:gd name="T2" fmla="*/ 0 w 17"/>
                        <a:gd name="T3" fmla="*/ 10 h 17"/>
                        <a:gd name="T4" fmla="*/ 8 w 17"/>
                        <a:gd name="T5" fmla="*/ 16 h 17"/>
                        <a:gd name="T6" fmla="*/ 16 w 17"/>
                        <a:gd name="T7" fmla="*/ 5 h 17"/>
                        <a:gd name="T8" fmla="*/ 8 w 17"/>
                        <a:gd name="T9" fmla="*/ 0 h 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7" h="17">
                          <a:moveTo>
                            <a:pt x="8" y="0"/>
                          </a:moveTo>
                          <a:lnTo>
                            <a:pt x="0" y="10"/>
                          </a:lnTo>
                          <a:lnTo>
                            <a:pt x="8" y="16"/>
                          </a:lnTo>
                          <a:lnTo>
                            <a:pt x="16" y="5"/>
                          </a:lnTo>
                          <a:lnTo>
                            <a:pt x="8" y="0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</p:grpSp>
          </p:grpSp>
        </p:grpSp>
        <p:grpSp>
          <p:nvGrpSpPr>
            <p:cNvPr id="67" name="Group 2009"/>
            <p:cNvGrpSpPr>
              <a:grpSpLocks/>
            </p:cNvGrpSpPr>
            <p:nvPr/>
          </p:nvGrpSpPr>
          <p:grpSpPr bwMode="auto">
            <a:xfrm rot="-2414182">
              <a:off x="502" y="4719"/>
              <a:ext cx="374" cy="285"/>
              <a:chOff x="5003" y="4573"/>
              <a:chExt cx="358" cy="297"/>
            </a:xfrm>
          </p:grpSpPr>
          <p:sp>
            <p:nvSpPr>
              <p:cNvPr id="68" name="Freeform 2010"/>
              <p:cNvSpPr>
                <a:spLocks/>
              </p:cNvSpPr>
              <p:nvPr/>
            </p:nvSpPr>
            <p:spPr bwMode="auto">
              <a:xfrm>
                <a:off x="5003" y="4573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0 w 17"/>
                  <a:gd name="T3" fmla="*/ 7 h 17"/>
                  <a:gd name="T4" fmla="*/ 10 w 17"/>
                  <a:gd name="T5" fmla="*/ 16 h 17"/>
                  <a:gd name="T6" fmla="*/ 16 w 17"/>
                  <a:gd name="T7" fmla="*/ 8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0" y="7"/>
                    </a:lnTo>
                    <a:lnTo>
                      <a:pt x="10" y="16"/>
                    </a:lnTo>
                    <a:lnTo>
                      <a:pt x="16" y="8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9" name="Freeform 2011"/>
              <p:cNvSpPr>
                <a:spLocks/>
              </p:cNvSpPr>
              <p:nvPr/>
            </p:nvSpPr>
            <p:spPr bwMode="auto">
              <a:xfrm>
                <a:off x="5103" y="4659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16 w 17"/>
                  <a:gd name="T3" fmla="*/ 9 h 17"/>
                  <a:gd name="T4" fmla="*/ 10 w 17"/>
                  <a:gd name="T5" fmla="*/ 16 h 17"/>
                  <a:gd name="T6" fmla="*/ 0 w 17"/>
                  <a:gd name="T7" fmla="*/ 6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16" y="9"/>
                    </a:lnTo>
                    <a:lnTo>
                      <a:pt x="10" y="16"/>
                    </a:lnTo>
                    <a:lnTo>
                      <a:pt x="0" y="6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0" name="Freeform 2012"/>
              <p:cNvSpPr>
                <a:spLocks/>
              </p:cNvSpPr>
              <p:nvPr/>
            </p:nvSpPr>
            <p:spPr bwMode="auto">
              <a:xfrm>
                <a:off x="5344" y="4853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16 w 17"/>
                  <a:gd name="T3" fmla="*/ 8 h 17"/>
                  <a:gd name="T4" fmla="*/ 10 w 17"/>
                  <a:gd name="T5" fmla="*/ 16 h 17"/>
                  <a:gd name="T6" fmla="*/ 0 w 17"/>
                  <a:gd name="T7" fmla="*/ 8 h 17"/>
                  <a:gd name="T8" fmla="*/ 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16" y="8"/>
                    </a:lnTo>
                    <a:lnTo>
                      <a:pt x="10" y="16"/>
                    </a:lnTo>
                    <a:lnTo>
                      <a:pt x="0" y="8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148" name="Группа 147"/>
          <p:cNvGrpSpPr/>
          <p:nvPr/>
        </p:nvGrpSpPr>
        <p:grpSpPr>
          <a:xfrm>
            <a:off x="5608723" y="3463741"/>
            <a:ext cx="168841" cy="200804"/>
            <a:chOff x="7198893" y="6400559"/>
            <a:chExt cx="168841" cy="200804"/>
          </a:xfrm>
        </p:grpSpPr>
        <p:sp>
          <p:nvSpPr>
            <p:cNvPr id="150" name="Скругленный прямоугольник 149"/>
            <p:cNvSpPr/>
            <p:nvPr/>
          </p:nvSpPr>
          <p:spPr>
            <a:xfrm>
              <a:off x="7198893" y="6400559"/>
              <a:ext cx="168841" cy="2008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2" name="Овал 151"/>
            <p:cNvSpPr/>
            <p:nvPr/>
          </p:nvSpPr>
          <p:spPr>
            <a:xfrm>
              <a:off x="7222956" y="6436359"/>
              <a:ext cx="126630" cy="13953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3" name="Text Box 182"/>
          <p:cNvSpPr txBox="1">
            <a:spLocks noChangeArrowheads="1"/>
          </p:cNvSpPr>
          <p:nvPr/>
        </p:nvSpPr>
        <p:spPr bwMode="auto">
          <a:xfrm>
            <a:off x="207724" y="5242257"/>
            <a:ext cx="876006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Дюрсо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4" name="Text Box 182"/>
          <p:cNvSpPr txBox="1">
            <a:spLocks noChangeArrowheads="1"/>
          </p:cNvSpPr>
          <p:nvPr/>
        </p:nvSpPr>
        <p:spPr bwMode="auto">
          <a:xfrm>
            <a:off x="395021" y="4557557"/>
            <a:ext cx="1088214" cy="164686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Абрау-Дюрсо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762538" y="1022422"/>
            <a:ext cx="612536" cy="2039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А-290</a:t>
            </a:r>
          </a:p>
        </p:txBody>
      </p:sp>
      <p:grpSp>
        <p:nvGrpSpPr>
          <p:cNvPr id="137" name="Группа 1145"/>
          <p:cNvGrpSpPr/>
          <p:nvPr/>
        </p:nvGrpSpPr>
        <p:grpSpPr>
          <a:xfrm>
            <a:off x="6897577" y="5151121"/>
            <a:ext cx="2249979" cy="1694946"/>
            <a:chOff x="6759625" y="4893992"/>
            <a:chExt cx="2096871" cy="1946188"/>
          </a:xfrm>
        </p:grpSpPr>
        <p:sp>
          <p:nvSpPr>
            <p:cNvPr id="162" name="Rectangle 93"/>
            <p:cNvSpPr>
              <a:spLocks noChangeArrowheads="1"/>
            </p:cNvSpPr>
            <p:nvPr/>
          </p:nvSpPr>
          <p:spPr bwMode="auto">
            <a:xfrm>
              <a:off x="6759625" y="4918615"/>
              <a:ext cx="2096871" cy="19215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ru-RU" altLang="ru-RU" sz="675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Text Box 97"/>
            <p:cNvSpPr txBox="1">
              <a:spLocks noChangeArrowheads="1"/>
            </p:cNvSpPr>
            <p:nvPr/>
          </p:nvSpPr>
          <p:spPr bwMode="auto">
            <a:xfrm>
              <a:off x="7197788" y="4893992"/>
              <a:ext cx="1606383" cy="179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8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164" name="Text Box 97"/>
            <p:cNvSpPr txBox="1">
              <a:spLocks noChangeArrowheads="1"/>
            </p:cNvSpPr>
            <p:nvPr/>
          </p:nvSpPr>
          <p:spPr bwMode="auto">
            <a:xfrm>
              <a:off x="7187581" y="6232909"/>
              <a:ext cx="1609849" cy="262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49" name="Text Box 97"/>
          <p:cNvSpPr txBox="1">
            <a:spLocks noChangeArrowheads="1"/>
          </p:cNvSpPr>
          <p:nvPr/>
        </p:nvSpPr>
        <p:spPr bwMode="auto">
          <a:xfrm>
            <a:off x="7463224" y="6343008"/>
            <a:ext cx="1642489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Трансформаторные подстанции</a:t>
            </a:r>
          </a:p>
        </p:txBody>
      </p:sp>
      <p:sp>
        <p:nvSpPr>
          <p:cNvPr id="151" name="Text Box 97"/>
          <p:cNvSpPr txBox="1">
            <a:spLocks noChangeArrowheads="1"/>
          </p:cNvSpPr>
          <p:nvPr/>
        </p:nvSpPr>
        <p:spPr bwMode="auto">
          <a:xfrm>
            <a:off x="7463224" y="6583917"/>
            <a:ext cx="1642489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Электростанции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7050504" y="5742907"/>
            <a:ext cx="296779" cy="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 Box 97"/>
          <p:cNvSpPr txBox="1">
            <a:spLocks noChangeArrowheads="1"/>
          </p:cNvSpPr>
          <p:nvPr/>
        </p:nvSpPr>
        <p:spPr bwMode="auto">
          <a:xfrm>
            <a:off x="7463224" y="5642505"/>
            <a:ext cx="1642489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Линии электропередач, 35 </a:t>
            </a:r>
            <a:r>
              <a:rPr lang="ru-RU" altLang="ru-RU" sz="675" b="0" kern="0" dirty="0" err="1">
                <a:solidFill>
                  <a:srgbClr val="000000"/>
                </a:solidFill>
                <a:cs typeface="Arial" panose="020B0604020202020204" pitchFamily="34" charset="0"/>
              </a:rPr>
              <a:t>кВ</a:t>
            </a:r>
            <a:endParaRPr lang="ru-RU" altLang="ru-RU" sz="675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68" name="Прямая со стрелкой 167"/>
          <p:cNvCxnSpPr/>
          <p:nvPr/>
        </p:nvCxnSpPr>
        <p:spPr>
          <a:xfrm>
            <a:off x="7050504" y="5986921"/>
            <a:ext cx="296779" cy="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 Box 97"/>
          <p:cNvSpPr txBox="1">
            <a:spLocks noChangeArrowheads="1"/>
          </p:cNvSpPr>
          <p:nvPr/>
        </p:nvSpPr>
        <p:spPr bwMode="auto">
          <a:xfrm>
            <a:off x="7463224" y="5886519"/>
            <a:ext cx="1642489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Линии электропередач, 220 </a:t>
            </a:r>
            <a:r>
              <a:rPr lang="ru-RU" altLang="ru-RU" sz="675" b="0" kern="0" dirty="0" err="1">
                <a:solidFill>
                  <a:srgbClr val="000000"/>
                </a:solidFill>
                <a:cs typeface="Arial" panose="020B0604020202020204" pitchFamily="34" charset="0"/>
              </a:rPr>
              <a:t>кВ</a:t>
            </a:r>
            <a:endParaRPr lang="ru-RU" altLang="ru-RU" sz="675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70" name="Прямая со стрелкой 169"/>
          <p:cNvCxnSpPr/>
          <p:nvPr/>
        </p:nvCxnSpPr>
        <p:spPr>
          <a:xfrm>
            <a:off x="7050504" y="6191763"/>
            <a:ext cx="296779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 Box 97"/>
          <p:cNvSpPr txBox="1">
            <a:spLocks noChangeArrowheads="1"/>
          </p:cNvSpPr>
          <p:nvPr/>
        </p:nvSpPr>
        <p:spPr bwMode="auto">
          <a:xfrm>
            <a:off x="7463224" y="6091361"/>
            <a:ext cx="1642489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Линии электропередач, 110 </a:t>
            </a:r>
            <a:r>
              <a:rPr lang="ru-RU" altLang="ru-RU" sz="675" b="0" kern="0" dirty="0" err="1">
                <a:solidFill>
                  <a:srgbClr val="000000"/>
                </a:solidFill>
                <a:cs typeface="Arial" panose="020B0604020202020204" pitchFamily="34" charset="0"/>
              </a:rPr>
              <a:t>кВ</a:t>
            </a:r>
            <a:endParaRPr lang="ru-RU" altLang="ru-RU" sz="675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126704" y="6328370"/>
            <a:ext cx="168841" cy="200804"/>
            <a:chOff x="7198893" y="6400559"/>
            <a:chExt cx="168841" cy="200804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7198893" y="6400559"/>
              <a:ext cx="168841" cy="2008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7222956" y="6436359"/>
              <a:ext cx="126630" cy="13953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6" name="Скругленный прямоугольник 175"/>
          <p:cNvSpPr/>
          <p:nvPr/>
        </p:nvSpPr>
        <p:spPr>
          <a:xfrm>
            <a:off x="7126704" y="6583917"/>
            <a:ext cx="168841" cy="21269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150767" y="6646996"/>
            <a:ext cx="126630" cy="1004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/>
          <p:cNvSpPr/>
          <p:nvPr/>
        </p:nvSpPr>
        <p:spPr>
          <a:xfrm>
            <a:off x="7018545" y="5437481"/>
            <a:ext cx="432644" cy="10726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Р-250</a:t>
            </a:r>
          </a:p>
        </p:txBody>
      </p:sp>
      <p:sp>
        <p:nvSpPr>
          <p:cNvPr id="156" name="Text Box 97"/>
          <p:cNvSpPr txBox="1">
            <a:spLocks noChangeArrowheads="1"/>
          </p:cNvSpPr>
          <p:nvPr/>
        </p:nvSpPr>
        <p:spPr bwMode="auto">
          <a:xfrm>
            <a:off x="7460849" y="5388354"/>
            <a:ext cx="1642489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Обозначение автодороги</a:t>
            </a:r>
          </a:p>
        </p:txBody>
      </p:sp>
      <p:sp>
        <p:nvSpPr>
          <p:cNvPr id="125" name="Text Box 182"/>
          <p:cNvSpPr txBox="1">
            <a:spLocks noChangeArrowheads="1"/>
          </p:cNvSpPr>
          <p:nvPr/>
        </p:nvSpPr>
        <p:spPr bwMode="auto">
          <a:xfrm>
            <a:off x="851487" y="3013098"/>
            <a:ext cx="113952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Большие хутора</a:t>
            </a:r>
          </a:p>
        </p:txBody>
      </p:sp>
      <p:sp>
        <p:nvSpPr>
          <p:cNvPr id="166" name="Text Box 182"/>
          <p:cNvSpPr txBox="1">
            <a:spLocks noChangeArrowheads="1"/>
          </p:cNvSpPr>
          <p:nvPr/>
        </p:nvSpPr>
        <p:spPr bwMode="auto">
          <a:xfrm>
            <a:off x="1735396" y="5117320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Южная </a:t>
            </a:r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Озереевка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8" name="Группа 177"/>
          <p:cNvGrpSpPr/>
          <p:nvPr/>
        </p:nvGrpSpPr>
        <p:grpSpPr>
          <a:xfrm>
            <a:off x="5653034" y="3607150"/>
            <a:ext cx="168841" cy="200804"/>
            <a:chOff x="7198893" y="6400559"/>
            <a:chExt cx="168841" cy="200804"/>
          </a:xfrm>
        </p:grpSpPr>
        <p:sp>
          <p:nvSpPr>
            <p:cNvPr id="179" name="Скругленный прямоугольник 178"/>
            <p:cNvSpPr/>
            <p:nvPr/>
          </p:nvSpPr>
          <p:spPr>
            <a:xfrm>
              <a:off x="7198893" y="6400559"/>
              <a:ext cx="168841" cy="2008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Овал 179"/>
            <p:cNvSpPr/>
            <p:nvPr/>
          </p:nvSpPr>
          <p:spPr>
            <a:xfrm>
              <a:off x="7222956" y="6436359"/>
              <a:ext cx="126630" cy="13953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1" name="Группа 180"/>
          <p:cNvGrpSpPr/>
          <p:nvPr/>
        </p:nvGrpSpPr>
        <p:grpSpPr>
          <a:xfrm>
            <a:off x="3774712" y="2703677"/>
            <a:ext cx="168841" cy="200804"/>
            <a:chOff x="7198893" y="6400559"/>
            <a:chExt cx="168841" cy="200804"/>
          </a:xfrm>
        </p:grpSpPr>
        <p:sp>
          <p:nvSpPr>
            <p:cNvPr id="182" name="Скругленный прямоугольник 181"/>
            <p:cNvSpPr/>
            <p:nvPr/>
          </p:nvSpPr>
          <p:spPr>
            <a:xfrm>
              <a:off x="7198893" y="6400559"/>
              <a:ext cx="168841" cy="2008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3" name="Овал 182"/>
            <p:cNvSpPr/>
            <p:nvPr/>
          </p:nvSpPr>
          <p:spPr>
            <a:xfrm>
              <a:off x="7222956" y="6436359"/>
              <a:ext cx="126630" cy="13953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4" name="Прямоугольник 183"/>
          <p:cNvSpPr/>
          <p:nvPr/>
        </p:nvSpPr>
        <p:spPr>
          <a:xfrm>
            <a:off x="6008147" y="641824"/>
            <a:ext cx="3128233" cy="3329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ЛЭП, электростанций и подстанций ГО Новороссийска</a:t>
            </a:r>
          </a:p>
        </p:txBody>
      </p:sp>
      <p:sp>
        <p:nvSpPr>
          <p:cNvPr id="258" name="Text Box 182"/>
          <p:cNvSpPr txBox="1">
            <a:spLocks noChangeArrowheads="1"/>
          </p:cNvSpPr>
          <p:nvPr/>
        </p:nvSpPr>
        <p:spPr bwMode="auto">
          <a:xfrm>
            <a:off x="4634621" y="5464961"/>
            <a:ext cx="579063" cy="177543"/>
          </a:xfrm>
          <a:prstGeom prst="rect">
            <a:avLst/>
          </a:prstGeom>
          <a:solidFill>
            <a:srgbClr val="4ADFE6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ТЭЦ</a:t>
            </a:r>
          </a:p>
        </p:txBody>
      </p:sp>
      <p:sp>
        <p:nvSpPr>
          <p:cNvPr id="259" name="Text Box 182"/>
          <p:cNvSpPr txBox="1">
            <a:spLocks noChangeArrowheads="1"/>
          </p:cNvSpPr>
          <p:nvPr/>
        </p:nvSpPr>
        <p:spPr bwMode="auto">
          <a:xfrm>
            <a:off x="3361522" y="4052920"/>
            <a:ext cx="437253" cy="99453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2" name="Text Box 182"/>
          <p:cNvSpPr txBox="1">
            <a:spLocks noChangeArrowheads="1"/>
          </p:cNvSpPr>
          <p:nvPr/>
        </p:nvSpPr>
        <p:spPr bwMode="auto">
          <a:xfrm>
            <a:off x="1264608" y="4141561"/>
            <a:ext cx="437253" cy="99453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5" name="Группа 164"/>
          <p:cNvGrpSpPr/>
          <p:nvPr/>
        </p:nvGrpSpPr>
        <p:grpSpPr>
          <a:xfrm>
            <a:off x="2880886" y="5853569"/>
            <a:ext cx="2775165" cy="992994"/>
            <a:chOff x="6426568" y="5043085"/>
            <a:chExt cx="2610938" cy="555924"/>
          </a:xfrm>
        </p:grpSpPr>
        <p:sp>
          <p:nvSpPr>
            <p:cNvPr id="172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наихудшему сценарию в зону отключения попадают:</a:t>
              </a:r>
            </a:p>
          </p:txBody>
        </p:sp>
        <p:sp>
          <p:nvSpPr>
            <p:cNvPr id="173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048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171450" indent="-171450" defTabSz="1277785">
                <a:buFontTx/>
                <a:buChar char="-"/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– 12;</a:t>
              </a:r>
            </a:p>
            <a:p>
              <a:pPr marL="171450" indent="-171450" defTabSz="1277785">
                <a:buFontTx/>
                <a:buChar char="-"/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41 104 чел.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   дома – 4 846.</a:t>
              </a:r>
              <a:endParaRPr lang="ru-RU" sz="1000" i="1" dirty="0"/>
            </a:p>
          </p:txBody>
        </p:sp>
      </p:grpSp>
      <p:grpSp>
        <p:nvGrpSpPr>
          <p:cNvPr id="174" name="Группа 173"/>
          <p:cNvGrpSpPr/>
          <p:nvPr/>
        </p:nvGrpSpPr>
        <p:grpSpPr>
          <a:xfrm>
            <a:off x="-18570" y="5848946"/>
            <a:ext cx="2775165" cy="1008384"/>
            <a:chOff x="6426568" y="5043085"/>
            <a:chExt cx="2610938" cy="564540"/>
          </a:xfrm>
        </p:grpSpPr>
        <p:sp>
          <p:nvSpPr>
            <p:cNvPr id="175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наиболее вероятному сценарию в зону отключения попадают:</a:t>
              </a:r>
            </a:p>
          </p:txBody>
        </p:sp>
        <p:sp>
          <p:nvSpPr>
            <p:cNvPr id="177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90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 – 4;</a:t>
              </a:r>
              <a:endParaRPr lang="ru-RU" sz="1000" i="1" dirty="0"/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13 701 чел.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дома –1 615.</a:t>
              </a:r>
            </a:p>
          </p:txBody>
        </p:sp>
      </p:grpSp>
      <p:pic>
        <p:nvPicPr>
          <p:cNvPr id="157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29" y="2128302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0" name="Группа 159"/>
          <p:cNvGrpSpPr/>
          <p:nvPr/>
        </p:nvGrpSpPr>
        <p:grpSpPr>
          <a:xfrm>
            <a:off x="40997" y="2116531"/>
            <a:ext cx="1033247" cy="458210"/>
            <a:chOff x="2309629" y="3736584"/>
            <a:chExt cx="1046000" cy="229362"/>
          </a:xfrm>
        </p:grpSpPr>
        <p:sp>
          <p:nvSpPr>
            <p:cNvPr id="161" name="Прямоугольник 160"/>
            <p:cNvSpPr/>
            <p:nvPr/>
          </p:nvSpPr>
          <p:spPr>
            <a:xfrm>
              <a:off x="2309629" y="3736584"/>
              <a:ext cx="1046000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СВ, 17 м/с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7" name="Прямая со стрелкой 186"/>
            <p:cNvCxnSpPr/>
            <p:nvPr/>
          </p:nvCxnSpPr>
          <p:spPr>
            <a:xfrm flipH="1">
              <a:off x="2947537" y="3755193"/>
              <a:ext cx="393564" cy="204075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E11B42D1-1687-46F0-8952-5C38E504AF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300530"/>
              </p:ext>
            </p:extLst>
          </p:nvPr>
        </p:nvGraphicFramePr>
        <p:xfrm>
          <a:off x="9799" y="671365"/>
          <a:ext cx="4664386" cy="1237833"/>
        </p:xfrm>
        <a:graphic>
          <a:graphicData uri="http://schemas.openxmlformats.org/drawingml/2006/table">
            <a:tbl>
              <a:tblPr/>
              <a:tblGrid>
                <a:gridCol w="601858">
                  <a:extLst>
                    <a:ext uri="{9D8B030D-6E8A-4147-A177-3AD203B41FA5}">
                      <a16:colId xmlns:a16="http://schemas.microsoft.com/office/drawing/2014/main" xmlns="" val="1738700328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551925943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647180888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884621755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2368412631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2500528983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2664460070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2501936196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2981566095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825845260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819939735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582978198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042029219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714719352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731211384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571382669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10626420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805217850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589400892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4029081998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140041384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675811473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420417707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506326360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735528493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248897853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2239441767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114339147"/>
                    </a:ext>
                  </a:extLst>
                </a:gridCol>
                <a:gridCol w="182997">
                  <a:extLst>
                    <a:ext uri="{9D8B030D-6E8A-4147-A177-3AD203B41FA5}">
                      <a16:colId xmlns:a16="http://schemas.microsoft.com/office/drawing/2014/main" xmlns="" val="2984890533"/>
                    </a:ext>
                  </a:extLst>
                </a:gridCol>
                <a:gridCol w="182997">
                  <a:extLst>
                    <a:ext uri="{9D8B030D-6E8A-4147-A177-3AD203B41FA5}">
                      <a16:colId xmlns:a16="http://schemas.microsoft.com/office/drawing/2014/main" xmlns="" val="432860656"/>
                    </a:ext>
                  </a:extLst>
                </a:gridCol>
                <a:gridCol w="182997">
                  <a:extLst>
                    <a:ext uri="{9D8B030D-6E8A-4147-A177-3AD203B41FA5}">
                      <a16:colId xmlns:a16="http://schemas.microsoft.com/office/drawing/2014/main" xmlns="" val="1875545150"/>
                    </a:ext>
                  </a:extLst>
                </a:gridCol>
              </a:tblGrid>
              <a:tr h="204724">
                <a:tc gridSpan="31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Сведения о наличии резервных источников электропитания 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03761815"/>
                  </a:ext>
                </a:extLst>
              </a:tr>
              <a:tr h="4671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 100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100 кВт до 200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200 кВт до 300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300 кВт 400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400 кВт до 500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500 кВт до 600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600 кВт до 700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700 кВт до 800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800 кВт и выше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Общее количество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74455987"/>
                  </a:ext>
                </a:extLst>
              </a:tr>
              <a:tr h="3598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37326965"/>
                  </a:ext>
                </a:extLst>
              </a:tr>
              <a:tr h="2060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Новороссийск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7209379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640" y="2586910"/>
            <a:ext cx="2319332" cy="13727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68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E:\!!!!!!!ОММиОППМ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9" y="666853"/>
            <a:ext cx="9148545" cy="617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ПОРЫВАМ ВЕТРА </a:t>
            </a:r>
          </a:p>
          <a:p>
            <a:r>
              <a:rPr lang="ru-RU" sz="1200" dirty="0"/>
              <a:t>НА ТЕРРИТОРИИ ГО ГЕЛЕНДЖИК (РИСК НАРУШЕНИЯ ЭЛЕКТРОСНАБЖЕНИЯ)</a:t>
            </a:r>
            <a:endParaRPr lang="en-US" sz="1200" dirty="0"/>
          </a:p>
          <a:p>
            <a:r>
              <a:rPr lang="ru-RU" sz="1200" dirty="0"/>
              <a:t>(с использованием информационных ресурсов </a:t>
            </a:r>
            <a:r>
              <a:rPr lang="ru-RU" sz="1200" dirty="0" err="1"/>
              <a:t>Геопортал</a:t>
            </a:r>
            <a:r>
              <a:rPr lang="ru-RU" sz="1200" dirty="0"/>
              <a:t> САЦ Минэнерго, </a:t>
            </a:r>
            <a:r>
              <a:rPr lang="en-US" sz="1200" dirty="0"/>
              <a:t>Google Earth)</a:t>
            </a:r>
            <a:endParaRPr lang="ru-RU" sz="1200" dirty="0"/>
          </a:p>
        </p:txBody>
      </p:sp>
      <p:sp>
        <p:nvSpPr>
          <p:cNvPr id="131" name="Text Box 182"/>
          <p:cNvSpPr txBox="1">
            <a:spLocks noChangeArrowheads="1"/>
          </p:cNvSpPr>
          <p:nvPr/>
        </p:nvSpPr>
        <p:spPr bwMode="auto">
          <a:xfrm>
            <a:off x="4112529" y="5974752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Мысхако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6886401" y="5161843"/>
            <a:ext cx="2249979" cy="1694946"/>
            <a:chOff x="6897577" y="5151121"/>
            <a:chExt cx="2249979" cy="1694946"/>
          </a:xfrm>
        </p:grpSpPr>
        <p:grpSp>
          <p:nvGrpSpPr>
            <p:cNvPr id="137" name="Группа 1145"/>
            <p:cNvGrpSpPr/>
            <p:nvPr/>
          </p:nvGrpSpPr>
          <p:grpSpPr>
            <a:xfrm>
              <a:off x="6897577" y="5151121"/>
              <a:ext cx="2249979" cy="1694946"/>
              <a:chOff x="6759625" y="4893992"/>
              <a:chExt cx="2096871" cy="1946188"/>
            </a:xfrm>
          </p:grpSpPr>
          <p:sp>
            <p:nvSpPr>
              <p:cNvPr id="162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164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9" name="Text Box 97"/>
            <p:cNvSpPr txBox="1">
              <a:spLocks noChangeArrowheads="1"/>
            </p:cNvSpPr>
            <p:nvPr/>
          </p:nvSpPr>
          <p:spPr bwMode="auto">
            <a:xfrm>
              <a:off x="7463224" y="6343008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Трансформаторные подстанции</a:t>
              </a:r>
            </a:p>
          </p:txBody>
        </p:sp>
        <p:sp>
          <p:nvSpPr>
            <p:cNvPr id="151" name="Text Box 97"/>
            <p:cNvSpPr txBox="1">
              <a:spLocks noChangeArrowheads="1"/>
            </p:cNvSpPr>
            <p:nvPr/>
          </p:nvSpPr>
          <p:spPr bwMode="auto">
            <a:xfrm>
              <a:off x="7463224" y="6583917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Электростанции</a:t>
              </a:r>
            </a:p>
          </p:txBody>
        </p:sp>
        <p:cxnSp>
          <p:nvCxnSpPr>
            <p:cNvPr id="4" name="Прямая со стрелкой 3"/>
            <p:cNvCxnSpPr/>
            <p:nvPr/>
          </p:nvCxnSpPr>
          <p:spPr>
            <a:xfrm>
              <a:off x="7050504" y="5742907"/>
              <a:ext cx="29677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 Box 97"/>
            <p:cNvSpPr txBox="1">
              <a:spLocks noChangeArrowheads="1"/>
            </p:cNvSpPr>
            <p:nvPr/>
          </p:nvSpPr>
          <p:spPr bwMode="auto">
            <a:xfrm>
              <a:off x="7463224" y="5642505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35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68" name="Прямая со стрелкой 167"/>
            <p:cNvCxnSpPr/>
            <p:nvPr/>
          </p:nvCxnSpPr>
          <p:spPr>
            <a:xfrm>
              <a:off x="7050504" y="5986921"/>
              <a:ext cx="296779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 Box 97"/>
            <p:cNvSpPr txBox="1">
              <a:spLocks noChangeArrowheads="1"/>
            </p:cNvSpPr>
            <p:nvPr/>
          </p:nvSpPr>
          <p:spPr bwMode="auto">
            <a:xfrm>
              <a:off x="7463224" y="5886519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220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70" name="Прямая со стрелкой 169"/>
            <p:cNvCxnSpPr/>
            <p:nvPr/>
          </p:nvCxnSpPr>
          <p:spPr>
            <a:xfrm>
              <a:off x="7050504" y="6191763"/>
              <a:ext cx="29677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 Box 97"/>
            <p:cNvSpPr txBox="1">
              <a:spLocks noChangeArrowheads="1"/>
            </p:cNvSpPr>
            <p:nvPr/>
          </p:nvSpPr>
          <p:spPr bwMode="auto">
            <a:xfrm>
              <a:off x="7463224" y="6091361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110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7126704" y="6328370"/>
              <a:ext cx="168841" cy="200804"/>
              <a:chOff x="7198893" y="6400559"/>
              <a:chExt cx="168841" cy="200804"/>
            </a:xfrm>
          </p:grpSpPr>
          <p:sp>
            <p:nvSpPr>
              <p:cNvPr id="5" name="Скругленный прямоугольник 4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Овал 5"/>
              <p:cNvSpPr/>
              <p:nvPr/>
            </p:nvSpPr>
            <p:spPr>
              <a:xfrm>
                <a:off x="7222956" y="6436359"/>
                <a:ext cx="126630" cy="1395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5" name="Прямоугольник 154"/>
            <p:cNvSpPr/>
            <p:nvPr/>
          </p:nvSpPr>
          <p:spPr>
            <a:xfrm>
              <a:off x="7018545" y="5437481"/>
              <a:ext cx="432644" cy="10726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Р-250</a:t>
              </a:r>
            </a:p>
          </p:txBody>
        </p:sp>
        <p:sp>
          <p:nvSpPr>
            <p:cNvPr id="156" name="Text Box 97"/>
            <p:cNvSpPr txBox="1">
              <a:spLocks noChangeArrowheads="1"/>
            </p:cNvSpPr>
            <p:nvPr/>
          </p:nvSpPr>
          <p:spPr bwMode="auto">
            <a:xfrm>
              <a:off x="7460849" y="5388354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Обозначение автодороги</a:t>
              </a:r>
            </a:p>
          </p:txBody>
        </p:sp>
      </p:grpSp>
      <p:sp>
        <p:nvSpPr>
          <p:cNvPr id="166" name="Text Box 182"/>
          <p:cNvSpPr txBox="1">
            <a:spLocks noChangeArrowheads="1"/>
          </p:cNvSpPr>
          <p:nvPr/>
        </p:nvSpPr>
        <p:spPr bwMode="auto">
          <a:xfrm>
            <a:off x="2719680" y="3410062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Голубая Бухта</a:t>
            </a:r>
          </a:p>
        </p:txBody>
      </p:sp>
      <p:sp>
        <p:nvSpPr>
          <p:cNvPr id="184" name="Прямоугольник 183"/>
          <p:cNvSpPr/>
          <p:nvPr/>
        </p:nvSpPr>
        <p:spPr>
          <a:xfrm>
            <a:off x="6008147" y="641824"/>
            <a:ext cx="3128233" cy="3329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ЛЭП, электростанций и подстанций ГО Геленджик</a:t>
            </a:r>
          </a:p>
        </p:txBody>
      </p:sp>
      <p:sp>
        <p:nvSpPr>
          <p:cNvPr id="258" name="Text Box 182"/>
          <p:cNvSpPr txBox="1">
            <a:spLocks noChangeArrowheads="1"/>
          </p:cNvSpPr>
          <p:nvPr/>
        </p:nvSpPr>
        <p:spPr bwMode="auto">
          <a:xfrm>
            <a:off x="5881119" y="4003862"/>
            <a:ext cx="579063" cy="177543"/>
          </a:xfrm>
          <a:prstGeom prst="rect">
            <a:avLst/>
          </a:prstGeom>
          <a:solidFill>
            <a:srgbClr val="4ADFE6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М-4</a:t>
            </a:r>
          </a:p>
        </p:txBody>
      </p:sp>
      <p:sp>
        <p:nvSpPr>
          <p:cNvPr id="262" name="Text Box 182"/>
          <p:cNvSpPr txBox="1">
            <a:spLocks noChangeArrowheads="1"/>
          </p:cNvSpPr>
          <p:nvPr/>
        </p:nvSpPr>
        <p:spPr bwMode="auto">
          <a:xfrm>
            <a:off x="4517889" y="2957280"/>
            <a:ext cx="437253" cy="99453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5" name="Группа 164"/>
          <p:cNvGrpSpPr/>
          <p:nvPr/>
        </p:nvGrpSpPr>
        <p:grpSpPr>
          <a:xfrm>
            <a:off x="2880886" y="5853569"/>
            <a:ext cx="2775165" cy="992994"/>
            <a:chOff x="6426568" y="5043085"/>
            <a:chExt cx="2610938" cy="555924"/>
          </a:xfrm>
        </p:grpSpPr>
        <p:sp>
          <p:nvSpPr>
            <p:cNvPr id="172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наихудшему сценарию в зону отключения попадают:</a:t>
              </a:r>
            </a:p>
          </p:txBody>
        </p:sp>
        <p:sp>
          <p:nvSpPr>
            <p:cNvPr id="173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048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171450" indent="-171450" defTabSz="1277785">
                <a:buFontTx/>
                <a:buChar char="-"/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– 55;</a:t>
              </a:r>
            </a:p>
            <a:p>
              <a:pPr marL="171450" indent="-171450" defTabSz="1277785">
                <a:buFontTx/>
                <a:buChar char="-"/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68 663 чел.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   дома – 6 711.</a:t>
              </a:r>
              <a:endParaRPr lang="ru-RU" sz="1000" i="1" dirty="0"/>
            </a:p>
          </p:txBody>
        </p:sp>
      </p:grpSp>
      <p:grpSp>
        <p:nvGrpSpPr>
          <p:cNvPr id="174" name="Группа 173"/>
          <p:cNvGrpSpPr/>
          <p:nvPr/>
        </p:nvGrpSpPr>
        <p:grpSpPr>
          <a:xfrm>
            <a:off x="-18570" y="5848946"/>
            <a:ext cx="2775165" cy="1008384"/>
            <a:chOff x="6426568" y="5043085"/>
            <a:chExt cx="2610938" cy="564540"/>
          </a:xfrm>
        </p:grpSpPr>
        <p:sp>
          <p:nvSpPr>
            <p:cNvPr id="175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наиболее вероятному сценарию в зону отключения попадают:</a:t>
              </a:r>
            </a:p>
          </p:txBody>
        </p:sp>
        <p:sp>
          <p:nvSpPr>
            <p:cNvPr id="177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90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 – 20</a:t>
              </a:r>
              <a:endParaRPr lang="ru-RU" sz="1000" i="1" dirty="0"/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7 641 чел.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дома –1 563.</a:t>
              </a:r>
            </a:p>
          </p:txBody>
        </p:sp>
      </p:grpSp>
      <p:pic>
        <p:nvPicPr>
          <p:cNvPr id="157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990" y="2396108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0" name="Группа 159"/>
          <p:cNvGrpSpPr/>
          <p:nvPr/>
        </p:nvGrpSpPr>
        <p:grpSpPr>
          <a:xfrm>
            <a:off x="41000" y="2348632"/>
            <a:ext cx="1223409" cy="489040"/>
            <a:chOff x="2309629" y="3736584"/>
            <a:chExt cx="1046000" cy="229362"/>
          </a:xfrm>
        </p:grpSpPr>
        <p:sp>
          <p:nvSpPr>
            <p:cNvPr id="161" name="Прямоугольник 160"/>
            <p:cNvSpPr/>
            <p:nvPr/>
          </p:nvSpPr>
          <p:spPr>
            <a:xfrm>
              <a:off x="2309629" y="3736584"/>
              <a:ext cx="1046000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СВ,</a:t>
              </a:r>
              <a:r>
                <a:rPr lang="en-US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 </a:t>
              </a:r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м/с  </a:t>
              </a:r>
            </a:p>
          </p:txBody>
        </p:sp>
        <p:cxnSp>
          <p:nvCxnSpPr>
            <p:cNvPr id="187" name="Прямая со стрелкой 186"/>
            <p:cNvCxnSpPr/>
            <p:nvPr/>
          </p:nvCxnSpPr>
          <p:spPr>
            <a:xfrm flipH="1">
              <a:off x="2971997" y="3752407"/>
              <a:ext cx="360007" cy="202616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532" name="Picture 4" descr="E:\!!!!!!!ОММиОППМ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032" y="974300"/>
            <a:ext cx="3127348" cy="15783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9" name="Text Box 182"/>
          <p:cNvSpPr txBox="1">
            <a:spLocks noChangeArrowheads="1"/>
          </p:cNvSpPr>
          <p:nvPr/>
        </p:nvSpPr>
        <p:spPr bwMode="auto">
          <a:xfrm>
            <a:off x="2872080" y="3686395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Солнцедар</a:t>
            </a:r>
          </a:p>
        </p:txBody>
      </p:sp>
      <p:sp>
        <p:nvSpPr>
          <p:cNvPr id="190" name="Text Box 182"/>
          <p:cNvSpPr txBox="1">
            <a:spLocks noChangeArrowheads="1"/>
          </p:cNvSpPr>
          <p:nvPr/>
        </p:nvSpPr>
        <p:spPr bwMode="auto">
          <a:xfrm>
            <a:off x="3478910" y="3998258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Тонкий Мыс</a:t>
            </a:r>
          </a:p>
        </p:txBody>
      </p:sp>
      <p:sp>
        <p:nvSpPr>
          <p:cNvPr id="191" name="Text Box 182"/>
          <p:cNvSpPr txBox="1">
            <a:spLocks noChangeArrowheads="1"/>
          </p:cNvSpPr>
          <p:nvPr/>
        </p:nvSpPr>
        <p:spPr bwMode="auto">
          <a:xfrm>
            <a:off x="4112529" y="4323431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Толстый Мыс</a:t>
            </a:r>
          </a:p>
        </p:txBody>
      </p:sp>
      <p:sp>
        <p:nvSpPr>
          <p:cNvPr id="192" name="Text Box 182"/>
          <p:cNvSpPr txBox="1">
            <a:spLocks noChangeArrowheads="1"/>
          </p:cNvSpPr>
          <p:nvPr/>
        </p:nvSpPr>
        <p:spPr bwMode="auto">
          <a:xfrm>
            <a:off x="4736516" y="4034015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Геленджик</a:t>
            </a:r>
          </a:p>
        </p:txBody>
      </p:sp>
      <p:sp>
        <p:nvSpPr>
          <p:cNvPr id="193" name="Text Box 182"/>
          <p:cNvSpPr txBox="1">
            <a:spLocks noChangeArrowheads="1"/>
          </p:cNvSpPr>
          <p:nvPr/>
        </p:nvSpPr>
        <p:spPr bwMode="auto">
          <a:xfrm>
            <a:off x="5283702" y="4399272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Магилат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" name="Text Box 182"/>
          <p:cNvSpPr txBox="1">
            <a:spLocks noChangeArrowheads="1"/>
          </p:cNvSpPr>
          <p:nvPr/>
        </p:nvSpPr>
        <p:spPr bwMode="auto">
          <a:xfrm>
            <a:off x="5283702" y="2564172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Адербиевка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5" name="Text Box 182"/>
          <p:cNvSpPr txBox="1">
            <a:spLocks noChangeArrowheads="1"/>
          </p:cNvSpPr>
          <p:nvPr/>
        </p:nvSpPr>
        <p:spPr bwMode="auto">
          <a:xfrm>
            <a:off x="4352333" y="2179927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Марьина Роща</a:t>
            </a:r>
          </a:p>
        </p:txBody>
      </p:sp>
      <p:sp>
        <p:nvSpPr>
          <p:cNvPr id="197" name="Text Box 182"/>
          <p:cNvSpPr txBox="1">
            <a:spLocks noChangeArrowheads="1"/>
          </p:cNvSpPr>
          <p:nvPr/>
        </p:nvSpPr>
        <p:spPr bwMode="auto">
          <a:xfrm>
            <a:off x="7863180" y="4475861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Возрождение</a:t>
            </a:r>
          </a:p>
        </p:txBody>
      </p:sp>
      <p:sp>
        <p:nvSpPr>
          <p:cNvPr id="198" name="Text Box 182"/>
          <p:cNvSpPr txBox="1">
            <a:spLocks noChangeArrowheads="1"/>
          </p:cNvSpPr>
          <p:nvPr/>
        </p:nvSpPr>
        <p:spPr bwMode="auto">
          <a:xfrm>
            <a:off x="6460182" y="4517629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Светлый</a:t>
            </a:r>
          </a:p>
        </p:txBody>
      </p:sp>
      <p:sp>
        <p:nvSpPr>
          <p:cNvPr id="199" name="Text Box 182"/>
          <p:cNvSpPr txBox="1">
            <a:spLocks noChangeArrowheads="1"/>
          </p:cNvSpPr>
          <p:nvPr/>
        </p:nvSpPr>
        <p:spPr bwMode="auto">
          <a:xfrm>
            <a:off x="5721960" y="5877741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Дивноморское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0" name="Text Box 182"/>
          <p:cNvSpPr txBox="1">
            <a:spLocks noChangeArrowheads="1"/>
          </p:cNvSpPr>
          <p:nvPr/>
        </p:nvSpPr>
        <p:spPr bwMode="auto">
          <a:xfrm>
            <a:off x="5535064" y="1974300"/>
            <a:ext cx="437253" cy="99453"/>
          </a:xfrm>
          <a:prstGeom prst="rect">
            <a:avLst/>
          </a:prstGeom>
          <a:solidFill>
            <a:schemeClr val="accent1">
              <a:lumMod val="75000"/>
              <a:alpha val="75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BC24CB03-DD30-4AE9-9B19-71589B1FE7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985288"/>
              </p:ext>
            </p:extLst>
          </p:nvPr>
        </p:nvGraphicFramePr>
        <p:xfrm>
          <a:off x="13212" y="684906"/>
          <a:ext cx="4572948" cy="1251518"/>
        </p:xfrm>
        <a:graphic>
          <a:graphicData uri="http://schemas.openxmlformats.org/drawingml/2006/table">
            <a:tbl>
              <a:tblPr/>
              <a:tblGrid>
                <a:gridCol w="590058">
                  <a:extLst>
                    <a:ext uri="{9D8B030D-6E8A-4147-A177-3AD203B41FA5}">
                      <a16:colId xmlns:a16="http://schemas.microsoft.com/office/drawing/2014/main" xmlns="" val="3452106666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47460784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2863115797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2076145782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563876022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581635248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486492472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050478522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869262077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759273619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56902327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411653242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3924876546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008174795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3357200156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3192786397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4045752629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236844444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460954790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2882227601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3853306023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3086401485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3890900619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137631131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2869828441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676805541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3649432560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4079750277"/>
                    </a:ext>
                  </a:extLst>
                </a:gridCol>
                <a:gridCol w="179410">
                  <a:extLst>
                    <a:ext uri="{9D8B030D-6E8A-4147-A177-3AD203B41FA5}">
                      <a16:colId xmlns:a16="http://schemas.microsoft.com/office/drawing/2014/main" xmlns="" val="1916144105"/>
                    </a:ext>
                  </a:extLst>
                </a:gridCol>
                <a:gridCol w="179410">
                  <a:extLst>
                    <a:ext uri="{9D8B030D-6E8A-4147-A177-3AD203B41FA5}">
                      <a16:colId xmlns:a16="http://schemas.microsoft.com/office/drawing/2014/main" xmlns="" val="3798084929"/>
                    </a:ext>
                  </a:extLst>
                </a:gridCol>
                <a:gridCol w="179410">
                  <a:extLst>
                    <a:ext uri="{9D8B030D-6E8A-4147-A177-3AD203B41FA5}">
                      <a16:colId xmlns:a16="http://schemas.microsoft.com/office/drawing/2014/main" xmlns="" val="2592814490"/>
                    </a:ext>
                  </a:extLst>
                </a:gridCol>
              </a:tblGrid>
              <a:tr h="204724">
                <a:tc gridSpan="31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Сведения о наличии резервных источников электропитания 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5652979"/>
                  </a:ext>
                </a:extLst>
              </a:tr>
              <a:tr h="4671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 100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100 кВт до 200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200 кВт до 300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300 кВт 400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400 кВт до 500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500 кВт до 600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600 кВт до 700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700 кВт до 800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800 кВт и выше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Общее количество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08889977"/>
                  </a:ext>
                </a:extLst>
              </a:tr>
              <a:tr h="3735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14564650"/>
                  </a:ext>
                </a:extLst>
              </a:tr>
              <a:tr h="2060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Геленджик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2243457"/>
                  </a:ext>
                </a:extLst>
              </a:tr>
            </a:tbl>
          </a:graphicData>
        </a:graphic>
      </p:graphicFrame>
      <p:sp>
        <p:nvSpPr>
          <p:cNvPr id="56" name="Скругленный прямоугольник 175">
            <a:extLst>
              <a:ext uri="{FF2B5EF4-FFF2-40B4-BE49-F238E27FC236}">
                <a16:creationId xmlns:a16="http://schemas.microsoft.com/office/drawing/2014/main" xmlns="" id="{1C2BAA14-7372-4C69-93B3-A422E682ED9D}"/>
              </a:ext>
            </a:extLst>
          </p:cNvPr>
          <p:cNvSpPr/>
          <p:nvPr/>
        </p:nvSpPr>
        <p:spPr>
          <a:xfrm>
            <a:off x="7126704" y="6583917"/>
            <a:ext cx="168841" cy="21269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39A128CE-BC29-484C-8AAC-E45D808650A2}"/>
              </a:ext>
            </a:extLst>
          </p:cNvPr>
          <p:cNvSpPr/>
          <p:nvPr/>
        </p:nvSpPr>
        <p:spPr>
          <a:xfrm>
            <a:off x="7150767" y="6646996"/>
            <a:ext cx="126630" cy="1004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914" y="2657713"/>
            <a:ext cx="2517466" cy="13405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322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E:\!!!!!!!ОММиОППМ\туапсе схем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84" y="676771"/>
            <a:ext cx="9180015" cy="618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ПОРЫВАМ ВЕТРА </a:t>
            </a:r>
          </a:p>
          <a:p>
            <a:r>
              <a:rPr lang="ru-RU" sz="1200" dirty="0"/>
              <a:t>НА ТЕРРИТОРИИ ГО ТУАПСЕ (РИСК НАРУШЕНИЯ ЭЛЕКТРОСНАБЖЕНИЯ)</a:t>
            </a:r>
            <a:endParaRPr lang="en-US" sz="1200" dirty="0"/>
          </a:p>
          <a:p>
            <a:r>
              <a:rPr lang="ru-RU" sz="1200" dirty="0"/>
              <a:t>(с использованием информационных ресурсов </a:t>
            </a:r>
            <a:r>
              <a:rPr lang="ru-RU" sz="1200" dirty="0" err="1"/>
              <a:t>Геопортал</a:t>
            </a:r>
            <a:r>
              <a:rPr lang="ru-RU" sz="1200" dirty="0"/>
              <a:t> САЦ Минэнерго, </a:t>
            </a:r>
            <a:r>
              <a:rPr lang="en-US" sz="1200" dirty="0"/>
              <a:t>Google Earth)</a:t>
            </a:r>
            <a:endParaRPr lang="ru-RU" sz="1200" dirty="0"/>
          </a:p>
        </p:txBody>
      </p:sp>
      <p:sp>
        <p:nvSpPr>
          <p:cNvPr id="131" name="Text Box 182"/>
          <p:cNvSpPr txBox="1">
            <a:spLocks noChangeArrowheads="1"/>
          </p:cNvSpPr>
          <p:nvPr/>
        </p:nvSpPr>
        <p:spPr bwMode="auto">
          <a:xfrm>
            <a:off x="4112529" y="5974752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Мысхако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6886401" y="5161843"/>
            <a:ext cx="2249979" cy="1694946"/>
            <a:chOff x="6897577" y="5151121"/>
            <a:chExt cx="2249979" cy="1694946"/>
          </a:xfrm>
        </p:grpSpPr>
        <p:grpSp>
          <p:nvGrpSpPr>
            <p:cNvPr id="137" name="Группа 1145"/>
            <p:cNvGrpSpPr/>
            <p:nvPr/>
          </p:nvGrpSpPr>
          <p:grpSpPr>
            <a:xfrm>
              <a:off x="6897577" y="5151121"/>
              <a:ext cx="2249979" cy="1694946"/>
              <a:chOff x="6759625" y="4893992"/>
              <a:chExt cx="2096871" cy="1946188"/>
            </a:xfrm>
          </p:grpSpPr>
          <p:sp>
            <p:nvSpPr>
              <p:cNvPr id="162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164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9" name="Text Box 97"/>
            <p:cNvSpPr txBox="1">
              <a:spLocks noChangeArrowheads="1"/>
            </p:cNvSpPr>
            <p:nvPr/>
          </p:nvSpPr>
          <p:spPr bwMode="auto">
            <a:xfrm>
              <a:off x="7463224" y="6343008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Трансформаторные подстанции</a:t>
              </a:r>
            </a:p>
          </p:txBody>
        </p:sp>
        <p:sp>
          <p:nvSpPr>
            <p:cNvPr id="151" name="Text Box 97"/>
            <p:cNvSpPr txBox="1">
              <a:spLocks noChangeArrowheads="1"/>
            </p:cNvSpPr>
            <p:nvPr/>
          </p:nvSpPr>
          <p:spPr bwMode="auto">
            <a:xfrm>
              <a:off x="7463224" y="6583917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Электростанции</a:t>
              </a:r>
            </a:p>
          </p:txBody>
        </p:sp>
        <p:cxnSp>
          <p:nvCxnSpPr>
            <p:cNvPr id="4" name="Прямая со стрелкой 3"/>
            <p:cNvCxnSpPr/>
            <p:nvPr/>
          </p:nvCxnSpPr>
          <p:spPr>
            <a:xfrm>
              <a:off x="7050504" y="5742907"/>
              <a:ext cx="29677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 Box 97"/>
            <p:cNvSpPr txBox="1">
              <a:spLocks noChangeArrowheads="1"/>
            </p:cNvSpPr>
            <p:nvPr/>
          </p:nvSpPr>
          <p:spPr bwMode="auto">
            <a:xfrm>
              <a:off x="7463224" y="5642505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35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68" name="Прямая со стрелкой 167"/>
            <p:cNvCxnSpPr/>
            <p:nvPr/>
          </p:nvCxnSpPr>
          <p:spPr>
            <a:xfrm>
              <a:off x="7050504" y="5986921"/>
              <a:ext cx="296779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 Box 97"/>
            <p:cNvSpPr txBox="1">
              <a:spLocks noChangeArrowheads="1"/>
            </p:cNvSpPr>
            <p:nvPr/>
          </p:nvSpPr>
          <p:spPr bwMode="auto">
            <a:xfrm>
              <a:off x="7463224" y="5886519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220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70" name="Прямая со стрелкой 169"/>
            <p:cNvCxnSpPr/>
            <p:nvPr/>
          </p:nvCxnSpPr>
          <p:spPr>
            <a:xfrm>
              <a:off x="7050504" y="6191763"/>
              <a:ext cx="29677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 Box 97"/>
            <p:cNvSpPr txBox="1">
              <a:spLocks noChangeArrowheads="1"/>
            </p:cNvSpPr>
            <p:nvPr/>
          </p:nvSpPr>
          <p:spPr bwMode="auto">
            <a:xfrm>
              <a:off x="7463224" y="6091361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110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7126704" y="6328370"/>
              <a:ext cx="168841" cy="200804"/>
              <a:chOff x="7198893" y="6400559"/>
              <a:chExt cx="168841" cy="200804"/>
            </a:xfrm>
          </p:grpSpPr>
          <p:sp>
            <p:nvSpPr>
              <p:cNvPr id="5" name="Скругленный прямоугольник 4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Овал 5"/>
              <p:cNvSpPr/>
              <p:nvPr/>
            </p:nvSpPr>
            <p:spPr>
              <a:xfrm>
                <a:off x="7222956" y="6436359"/>
                <a:ext cx="126630" cy="13953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5" name="Прямоугольник 154"/>
            <p:cNvSpPr/>
            <p:nvPr/>
          </p:nvSpPr>
          <p:spPr>
            <a:xfrm>
              <a:off x="7018545" y="5437481"/>
              <a:ext cx="432644" cy="10726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Р-250</a:t>
              </a:r>
            </a:p>
          </p:txBody>
        </p:sp>
        <p:sp>
          <p:nvSpPr>
            <p:cNvPr id="156" name="Text Box 97"/>
            <p:cNvSpPr txBox="1">
              <a:spLocks noChangeArrowheads="1"/>
            </p:cNvSpPr>
            <p:nvPr/>
          </p:nvSpPr>
          <p:spPr bwMode="auto">
            <a:xfrm>
              <a:off x="7460849" y="5388354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Обозначение автодороги</a:t>
              </a:r>
            </a:p>
          </p:txBody>
        </p:sp>
      </p:grpSp>
      <p:sp>
        <p:nvSpPr>
          <p:cNvPr id="184" name="Прямоугольник 183"/>
          <p:cNvSpPr/>
          <p:nvPr/>
        </p:nvSpPr>
        <p:spPr>
          <a:xfrm>
            <a:off x="6008147" y="641824"/>
            <a:ext cx="3128233" cy="3329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ЛЭП, электростанций и подстанций ГО Туапсе</a:t>
            </a:r>
          </a:p>
        </p:txBody>
      </p:sp>
      <p:grpSp>
        <p:nvGrpSpPr>
          <p:cNvPr id="165" name="Группа 164"/>
          <p:cNvGrpSpPr/>
          <p:nvPr/>
        </p:nvGrpSpPr>
        <p:grpSpPr>
          <a:xfrm>
            <a:off x="2880886" y="5853569"/>
            <a:ext cx="2775165" cy="992994"/>
            <a:chOff x="6426568" y="5043085"/>
            <a:chExt cx="2610938" cy="555924"/>
          </a:xfrm>
        </p:grpSpPr>
        <p:sp>
          <p:nvSpPr>
            <p:cNvPr id="172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наихудшему сценарию в зону отключения попадают:</a:t>
              </a:r>
            </a:p>
          </p:txBody>
        </p:sp>
        <p:sp>
          <p:nvSpPr>
            <p:cNvPr id="173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048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171450" indent="-171450" defTabSz="1277785">
                <a:buFontTx/>
                <a:buChar char="-"/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– 23;</a:t>
              </a:r>
            </a:p>
            <a:p>
              <a:pPr marL="171450" indent="-171450" defTabSz="1277785">
                <a:buFontTx/>
                <a:buChar char="-"/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63 185 чел.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   дома – 19 930.</a:t>
              </a:r>
              <a:endParaRPr lang="ru-RU" sz="1000" i="1" dirty="0"/>
            </a:p>
          </p:txBody>
        </p:sp>
      </p:grpSp>
      <p:grpSp>
        <p:nvGrpSpPr>
          <p:cNvPr id="174" name="Группа 173"/>
          <p:cNvGrpSpPr/>
          <p:nvPr/>
        </p:nvGrpSpPr>
        <p:grpSpPr>
          <a:xfrm>
            <a:off x="-18570" y="5848946"/>
            <a:ext cx="2775165" cy="1008384"/>
            <a:chOff x="6426568" y="5043085"/>
            <a:chExt cx="2610938" cy="564540"/>
          </a:xfrm>
        </p:grpSpPr>
        <p:sp>
          <p:nvSpPr>
            <p:cNvPr id="175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наиболее вероятному сценарию в зону отключения попадают:</a:t>
              </a:r>
            </a:p>
          </p:txBody>
        </p:sp>
        <p:sp>
          <p:nvSpPr>
            <p:cNvPr id="177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90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 – 11</a:t>
              </a:r>
              <a:endParaRPr lang="ru-RU" sz="1000" i="1" dirty="0"/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11 523 чел.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дома –3 313.</a:t>
              </a:r>
            </a:p>
          </p:txBody>
        </p:sp>
      </p:grpSp>
      <p:sp>
        <p:nvSpPr>
          <p:cNvPr id="193" name="Text Box 182"/>
          <p:cNvSpPr txBox="1">
            <a:spLocks noChangeArrowheads="1"/>
          </p:cNvSpPr>
          <p:nvPr/>
        </p:nvSpPr>
        <p:spPr bwMode="auto">
          <a:xfrm>
            <a:off x="4558861" y="2305811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Красное</a:t>
            </a:r>
          </a:p>
        </p:txBody>
      </p:sp>
      <p:sp>
        <p:nvSpPr>
          <p:cNvPr id="200" name="Text Box 182"/>
          <p:cNvSpPr txBox="1">
            <a:spLocks noChangeArrowheads="1"/>
          </p:cNvSpPr>
          <p:nvPr/>
        </p:nvSpPr>
        <p:spPr bwMode="auto">
          <a:xfrm>
            <a:off x="5189306" y="4469179"/>
            <a:ext cx="437253" cy="99453"/>
          </a:xfrm>
          <a:prstGeom prst="rect">
            <a:avLst/>
          </a:prstGeom>
          <a:solidFill>
            <a:schemeClr val="accent1">
              <a:lumMod val="75000"/>
              <a:alpha val="75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5" name="Picture 3" descr="E:\!!!!!!!ОММиОППМ\туапсе схем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146" y="957578"/>
            <a:ext cx="3128233" cy="17101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182"/>
          <p:cNvSpPr txBox="1">
            <a:spLocks noChangeArrowheads="1"/>
          </p:cNvSpPr>
          <p:nvPr/>
        </p:nvSpPr>
        <p:spPr bwMode="auto">
          <a:xfrm>
            <a:off x="4860745" y="2030397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Цыпка</a:t>
            </a:r>
          </a:p>
        </p:txBody>
      </p:sp>
      <p:sp>
        <p:nvSpPr>
          <p:cNvPr id="62" name="Text Box 182"/>
          <p:cNvSpPr txBox="1">
            <a:spLocks noChangeArrowheads="1"/>
          </p:cNvSpPr>
          <p:nvPr/>
        </p:nvSpPr>
        <p:spPr bwMode="auto">
          <a:xfrm>
            <a:off x="3402409" y="2424168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Мессажай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Text Box 182"/>
          <p:cNvSpPr txBox="1">
            <a:spLocks noChangeArrowheads="1"/>
          </p:cNvSpPr>
          <p:nvPr/>
        </p:nvSpPr>
        <p:spPr bwMode="auto">
          <a:xfrm>
            <a:off x="4112529" y="3074915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Пригородный</a:t>
            </a:r>
          </a:p>
        </p:txBody>
      </p:sp>
      <p:sp>
        <p:nvSpPr>
          <p:cNvPr id="64" name="Text Box 182"/>
          <p:cNvSpPr txBox="1">
            <a:spLocks noChangeArrowheads="1"/>
          </p:cNvSpPr>
          <p:nvPr/>
        </p:nvSpPr>
        <p:spPr bwMode="auto">
          <a:xfrm>
            <a:off x="3402408" y="3319979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Пролетарский городок</a:t>
            </a:r>
          </a:p>
        </p:txBody>
      </p:sp>
      <p:sp>
        <p:nvSpPr>
          <p:cNvPr id="65" name="Text Box 182"/>
          <p:cNvSpPr txBox="1">
            <a:spLocks noChangeArrowheads="1"/>
          </p:cNvSpPr>
          <p:nvPr/>
        </p:nvSpPr>
        <p:spPr bwMode="auto">
          <a:xfrm>
            <a:off x="2803877" y="3879900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Туапсе</a:t>
            </a:r>
          </a:p>
        </p:txBody>
      </p:sp>
      <p:sp>
        <p:nvSpPr>
          <p:cNvPr id="66" name="Text Box 182"/>
          <p:cNvSpPr txBox="1">
            <a:spLocks noChangeArrowheads="1"/>
          </p:cNvSpPr>
          <p:nvPr/>
        </p:nvSpPr>
        <p:spPr bwMode="auto">
          <a:xfrm>
            <a:off x="3898250" y="4282191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Кроянское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Text Box 182"/>
          <p:cNvSpPr txBox="1">
            <a:spLocks noChangeArrowheads="1"/>
          </p:cNvSpPr>
          <p:nvPr/>
        </p:nvSpPr>
        <p:spPr bwMode="auto">
          <a:xfrm>
            <a:off x="3796211" y="4813930"/>
            <a:ext cx="1094373" cy="404718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Поселок пансионата «Южный»</a:t>
            </a:r>
          </a:p>
        </p:txBody>
      </p:sp>
      <p:sp>
        <p:nvSpPr>
          <p:cNvPr id="68" name="Text Box 182"/>
          <p:cNvSpPr txBox="1">
            <a:spLocks noChangeArrowheads="1"/>
          </p:cNvSpPr>
          <p:nvPr/>
        </p:nvSpPr>
        <p:spPr bwMode="auto">
          <a:xfrm>
            <a:off x="4011674" y="5318749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Дедеркой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AutoShape 108"/>
          <p:cNvSpPr>
            <a:spLocks noChangeArrowheads="1"/>
          </p:cNvSpPr>
          <p:nvPr/>
        </p:nvSpPr>
        <p:spPr bwMode="auto">
          <a:xfrm>
            <a:off x="4890584" y="3837669"/>
            <a:ext cx="1365929" cy="278946"/>
          </a:xfrm>
          <a:prstGeom prst="wedgeRectCallout">
            <a:avLst>
              <a:gd name="adj1" fmla="val -118550"/>
              <a:gd name="adj2" fmla="val -102532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Электростанция</a:t>
            </a:r>
            <a:endParaRPr lang="ru-RU" i="1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E84546D2-B266-4FD8-AB8C-AA504D01F9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807098"/>
              </p:ext>
            </p:extLst>
          </p:nvPr>
        </p:nvGraphicFramePr>
        <p:xfrm>
          <a:off x="-7033" y="667464"/>
          <a:ext cx="4897621" cy="1336629"/>
        </p:xfrm>
        <a:graphic>
          <a:graphicData uri="http://schemas.openxmlformats.org/drawingml/2006/table">
            <a:tbl>
              <a:tblPr/>
              <a:tblGrid>
                <a:gridCol w="631951">
                  <a:extLst>
                    <a:ext uri="{9D8B030D-6E8A-4147-A177-3AD203B41FA5}">
                      <a16:colId xmlns:a16="http://schemas.microsoft.com/office/drawing/2014/main" xmlns="" val="1895791648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605838701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18840061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1864827914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1954909719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4245636675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1651377069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1285063194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233808412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846243013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409759690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682489437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4120822917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487077637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1701119864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414135468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768365854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1592641094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266674761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1984257300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3879961719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1126391456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716684924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397947544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524469736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225297947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3141359171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3038252502"/>
                    </a:ext>
                  </a:extLst>
                </a:gridCol>
                <a:gridCol w="192148">
                  <a:extLst>
                    <a:ext uri="{9D8B030D-6E8A-4147-A177-3AD203B41FA5}">
                      <a16:colId xmlns:a16="http://schemas.microsoft.com/office/drawing/2014/main" xmlns="" val="2175273794"/>
                    </a:ext>
                  </a:extLst>
                </a:gridCol>
                <a:gridCol w="192148">
                  <a:extLst>
                    <a:ext uri="{9D8B030D-6E8A-4147-A177-3AD203B41FA5}">
                      <a16:colId xmlns:a16="http://schemas.microsoft.com/office/drawing/2014/main" xmlns="" val="3103021748"/>
                    </a:ext>
                  </a:extLst>
                </a:gridCol>
                <a:gridCol w="192148">
                  <a:extLst>
                    <a:ext uri="{9D8B030D-6E8A-4147-A177-3AD203B41FA5}">
                      <a16:colId xmlns:a16="http://schemas.microsoft.com/office/drawing/2014/main" xmlns="" val="279039254"/>
                    </a:ext>
                  </a:extLst>
                </a:gridCol>
              </a:tblGrid>
              <a:tr h="204724">
                <a:tc gridSpan="31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Сведения о наличии резервных источников электропитания 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20175376"/>
                  </a:ext>
                </a:extLst>
              </a:tr>
              <a:tr h="4671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 100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100 кВт до 200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200 кВт до 300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300 кВт 400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400 кВт до 500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500 кВт до 600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600 кВт до 700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700 кВт до 800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800 кВт и выше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Общее количество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6594836"/>
                  </a:ext>
                </a:extLst>
              </a:tr>
              <a:tr h="3693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91186749"/>
                  </a:ext>
                </a:extLst>
              </a:tr>
              <a:tr h="2954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Туапсинский район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1738127"/>
                  </a:ext>
                </a:extLst>
              </a:tr>
            </a:tbl>
          </a:graphicData>
        </a:graphic>
      </p:graphicFrame>
      <p:sp>
        <p:nvSpPr>
          <p:cNvPr id="52" name="Скругленный прямоугольник 175">
            <a:extLst>
              <a:ext uri="{FF2B5EF4-FFF2-40B4-BE49-F238E27FC236}">
                <a16:creationId xmlns:a16="http://schemas.microsoft.com/office/drawing/2014/main" xmlns="" id="{83575068-C400-474D-B210-F6F3CD9D9146}"/>
              </a:ext>
            </a:extLst>
          </p:cNvPr>
          <p:cNvSpPr/>
          <p:nvPr/>
        </p:nvSpPr>
        <p:spPr>
          <a:xfrm>
            <a:off x="7126704" y="6583917"/>
            <a:ext cx="168841" cy="21269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ED7ECAC5-004C-407D-8AFD-136D723FE849}"/>
              </a:ext>
            </a:extLst>
          </p:cNvPr>
          <p:cNvSpPr/>
          <p:nvPr/>
        </p:nvSpPr>
        <p:spPr>
          <a:xfrm>
            <a:off x="7150767" y="6646996"/>
            <a:ext cx="126630" cy="1004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569" y="2128302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Группа 53"/>
          <p:cNvGrpSpPr/>
          <p:nvPr/>
        </p:nvGrpSpPr>
        <p:grpSpPr>
          <a:xfrm>
            <a:off x="40973" y="2116694"/>
            <a:ext cx="1262893" cy="551057"/>
            <a:chOff x="2309630" y="3736584"/>
            <a:chExt cx="1046000" cy="229362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2309630" y="3736584"/>
              <a:ext cx="1046000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СВ,</a:t>
              </a:r>
              <a:r>
                <a:rPr lang="en-US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000" b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 </a:t>
              </a:r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м/с  </a:t>
              </a:r>
            </a:p>
          </p:txBody>
        </p:sp>
        <p:cxnSp>
          <p:nvCxnSpPr>
            <p:cNvPr id="56" name="Прямая со стрелкой 55"/>
            <p:cNvCxnSpPr/>
            <p:nvPr/>
          </p:nvCxnSpPr>
          <p:spPr>
            <a:xfrm flipH="1">
              <a:off x="2890410" y="3741416"/>
              <a:ext cx="465219" cy="221671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857" y="2851107"/>
            <a:ext cx="2651174" cy="15911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86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7" t="17000" r="7917" b="5000"/>
          <a:stretch/>
        </p:blipFill>
        <p:spPr bwMode="auto">
          <a:xfrm>
            <a:off x="-6352" y="0"/>
            <a:ext cx="91503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39257" y="860961"/>
            <a:ext cx="5769763" cy="91068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сильного ветра с порывами прогнозируется возникновение чрезвычайных ситуаций (происшествий), связанных с нарушением условий жизнедеятельности населения, повреждением (обрывом) ЛЭП и линий связи, нарушениями в системе ЖКХ.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-5703"/>
            <a:ext cx="9144000" cy="66968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ПРОВЕДЕНИЕ РАСЧЕТОВ ДЛЯ ОРГАНИЗАЦИИ НОРМАЛЬНЫХ УСЛОВИЙ </a:t>
            </a:r>
          </a:p>
          <a:p>
            <a:r>
              <a:rPr lang="ru-RU" dirty="0"/>
              <a:t>ЖИЗНЕДЕЯТЕЛЬНОСТИ НАСЕЛЕНИЯ</a:t>
            </a:r>
          </a:p>
          <a:p>
            <a:r>
              <a:rPr lang="ru-RU" dirty="0"/>
              <a:t>(с использованием программно-расчетных комплексов)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43462" y="1878761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</a:t>
            </a:r>
          </a:p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 питьевой воды</a:t>
            </a:r>
          </a:p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Вычислим норму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 в сутки при малой физической активности (с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энергозатратами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5,0-105 Дж/ч (120 ккал/ч)) для различных видов водопотребления и режимов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60003" y="4438721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Вывод: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трехразового подвоза воды (одна автоцистерна будет  подвозить воду 3 раза в день по 4 000 л) необходимо привлечь 7 автоцистерн водоизмещением    4 000 л для обеспечения питьевой водой и 14 автоцистерн для обеспечения водой для приготовления пищи и умывания.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08D1396-4F65-4736-A42C-664F28640426}"/>
                  </a:ext>
                </a:extLst>
              </p:cNvPr>
              <p:cNvSpPr/>
              <p:nvPr/>
            </p:nvSpPr>
            <p:spPr>
              <a:xfrm>
                <a:off x="2343462" y="3301532"/>
                <a:ext cx="4528271" cy="1023457"/>
              </a:xfrm>
              <a:prstGeom prst="rect">
                <a:avLst/>
              </a:prstGeom>
              <a:solidFill>
                <a:srgbClr val="00B0F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𝑁𝐴𝑛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𝑛𝐴</m:t>
                          </m:r>
                          <m:sSup>
                            <m:sSup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+5.5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∗1,6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08D1396-4F65-4736-A42C-664F28640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462" y="3301532"/>
                <a:ext cx="4528271" cy="102345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222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399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7658" y="637635"/>
            <a:ext cx="9137605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9144000" y="-1611313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9144000" y="4797152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6" name="Line 37"/>
          <p:cNvSpPr>
            <a:spLocks noChangeShapeType="1"/>
          </p:cNvSpPr>
          <p:nvPr/>
        </p:nvSpPr>
        <p:spPr bwMode="auto">
          <a:xfrm>
            <a:off x="9144000" y="-1535378"/>
            <a:ext cx="0" cy="6332539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xmlns="" id="{E7C0E34A-AAA6-4119-93FF-429F60A4B268}"/>
              </a:ext>
            </a:extLst>
          </p:cNvPr>
          <p:cNvSpPr/>
          <p:nvPr/>
        </p:nvSpPr>
        <p:spPr bwMode="auto">
          <a:xfrm>
            <a:off x="-7495" y="-19199"/>
            <a:ext cx="9151479" cy="68837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/>
          <a:p>
            <a:pPr algn="ctr"/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ПРОВЕДЕНИЮ ПРЕВЕНТИВНЫХ МЕРОПРИЯТИЙ </a:t>
            </a:r>
          </a:p>
          <a:p>
            <a:pPr algn="ctr"/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СИЛЬНОМУ ВЕТРУ НА ТЕРРИТОРИИ КРАСНОДАРСКОГО КРАЯ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1049791" y="1102885"/>
            <a:ext cx="7063212" cy="38318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Довести прогноз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формирований;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Провести, при необходимости (в соответствии с прогнозной информацией), заседания комиссии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предупреждению и ликвидации чрезвычайных ситуаций и обеспечению пожарной безопасности по вопросам предупреждения возможных чрезвычайных ситуаций (происшествий), обусловленных неблагоприятным прогнозом,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введением режима повышенной готовности.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Поддерживать в постоянной готовности системы оповещения населения, при необходимости провести оповещение населения о возможном возникновении ЧС и происшествий;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Проверить готовность специальной техники, аварийно-спасательных и аварийно-восстановительных бригад муниципального звена территориальной подсистемы РСЧС в случае реагирования на возможные чрезвычайные ситуации (происшествия);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Поддерживать на необходимом уровне запасы материальных и финансовых ресурсов для ликвидации чрезвычайных ситуаций;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Усилить контроль за регистрацией групп туристов, направляющихся в горные районы, и обеспечить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достоверной информацией о метеоусловиях на маршрутах;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Организовать подготовительные работы по проведению эвакуации людей и материальных ценностей,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эвакуацию;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Другие мероприятия с учетом особенностей территории, прогнозной информации и складывающейся оперативной обстановки.</a:t>
            </a:r>
          </a:p>
        </p:txBody>
      </p:sp>
      <p:sp>
        <p:nvSpPr>
          <p:cNvPr id="230" name="Прямоугольник 229"/>
          <p:cNvSpPr/>
          <p:nvPr/>
        </p:nvSpPr>
        <p:spPr>
          <a:xfrm>
            <a:off x="1049791" y="859315"/>
            <a:ext cx="7063212" cy="24897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315782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550284</TotalTime>
  <Words>1679</Words>
  <Application>Microsoft Office PowerPoint</Application>
  <PresentationFormat>Экран (4:3)</PresentationFormat>
  <Paragraphs>588</Paragraphs>
  <Slides>9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ARM_9</cp:lastModifiedBy>
  <cp:revision>25603</cp:revision>
  <cp:lastPrinted>2021-09-19T17:11:09Z</cp:lastPrinted>
  <dcterms:created xsi:type="dcterms:W3CDTF">2014-09-08T13:21:12Z</dcterms:created>
  <dcterms:modified xsi:type="dcterms:W3CDTF">2021-10-08T12:49:59Z</dcterms:modified>
</cp:coreProperties>
</file>