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2" r:id="rId3"/>
    <p:sldId id="260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182C8-CD08-4047-85EE-2121D9073234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9096D-1E05-42B8-950A-6A9819D49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99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9096D-1E05-42B8-950A-6A9819D49B9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15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http://www.feerc.ru/blacksea_waterspout_monitoring/index.php?model=cosmo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9096D-1E05-42B8-950A-6A9819D49B9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42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9096D-1E05-42B8-950A-6A9819D49B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1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635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8"/>
            <a:ext cx="9144000" cy="11789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ФОРМИРОВАНИЯ 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СМЕРЧЕЙ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0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7" name="Группа 13"/>
          <p:cNvGrpSpPr>
            <a:grpSpLocks/>
          </p:cNvGrpSpPr>
          <p:nvPr/>
        </p:nvGrpSpPr>
        <p:grpSpPr bwMode="auto">
          <a:xfrm>
            <a:off x="611189" y="4221088"/>
            <a:ext cx="7824787" cy="2059517"/>
            <a:chOff x="611560" y="3510762"/>
            <a:chExt cx="7824540" cy="1545390"/>
          </a:xfrm>
        </p:grpSpPr>
        <p:grpSp>
          <p:nvGrpSpPr>
            <p:cNvPr id="15368" name="Группа 4"/>
            <p:cNvGrpSpPr>
              <a:grpSpLocks/>
            </p:cNvGrpSpPr>
            <p:nvPr/>
          </p:nvGrpSpPr>
          <p:grpSpPr bwMode="auto">
            <a:xfrm>
              <a:off x="611560" y="3510762"/>
              <a:ext cx="7824540" cy="508672"/>
              <a:chOff x="426045" y="3456449"/>
              <a:chExt cx="8322419" cy="579643"/>
            </a:xfrm>
          </p:grpSpPr>
          <p:pic>
            <p:nvPicPr>
              <p:cNvPr id="15400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6045" y="3456449"/>
                <a:ext cx="694808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1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53864" y="345644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2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92421" y="3456449"/>
                <a:ext cx="481491" cy="579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3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74137" y="3456449"/>
                <a:ext cx="489348" cy="57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4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46350" y="3456449"/>
                <a:ext cx="463206" cy="579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5" name="Picture 1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23010" y="3456449"/>
                <a:ext cx="463715" cy="579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6" name="Picture 1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82057" y="3456449"/>
                <a:ext cx="453605" cy="574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7" name="Picture 1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24342" y="3456449"/>
                <a:ext cx="469299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8" name="Picture 1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747331" y="3456449"/>
                <a:ext cx="467400" cy="576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9" name="Picture 2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294605" y="3456449"/>
                <a:ext cx="453859" cy="56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0" name="Picture 2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387177" y="3456449"/>
                <a:ext cx="328841" cy="576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1" name="Picture 2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489746" y="3456449"/>
                <a:ext cx="462368" cy="57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2" name="Picture 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7169677" y="3456449"/>
                <a:ext cx="463937" cy="578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3" name="Picture 24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6630948" y="3456449"/>
                <a:ext cx="457585" cy="573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4" name="Picture 25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6065933" y="3456449"/>
                <a:ext cx="461466" cy="578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69" name="Группа 14"/>
            <p:cNvGrpSpPr>
              <a:grpSpLocks/>
            </p:cNvGrpSpPr>
            <p:nvPr/>
          </p:nvGrpSpPr>
          <p:grpSpPr bwMode="auto">
            <a:xfrm>
              <a:off x="719825" y="4066664"/>
              <a:ext cx="7716274" cy="491978"/>
              <a:chOff x="546226" y="3842607"/>
              <a:chExt cx="8228528" cy="617576"/>
            </a:xfrm>
          </p:grpSpPr>
          <p:pic>
            <p:nvPicPr>
              <p:cNvPr id="15385" name="Picture 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46226" y="3843099"/>
                <a:ext cx="457196" cy="571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140218" y="384309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Picture 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707792" y="3843099"/>
                <a:ext cx="494618" cy="610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5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280811" y="3843099"/>
                <a:ext cx="495830" cy="603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9" name="Picture 6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834625" y="3843099"/>
                <a:ext cx="491039" cy="61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0" name="Picture 7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380074" y="3843099"/>
                <a:ext cx="486129" cy="60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1" name="Picture 8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923032" y="3843598"/>
                <a:ext cx="459428" cy="610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2" name="Picture 9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4437720" y="3844087"/>
                <a:ext cx="474329" cy="61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3" name="Picture 10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966641" y="3842607"/>
                <a:ext cx="482618" cy="617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4" name="Picture 11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5501263" y="3842607"/>
                <a:ext cx="485206" cy="608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5" name="Picture 12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6047207" y="3842607"/>
                <a:ext cx="482876" cy="603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6" name="Picture 13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6601575" y="3842607"/>
                <a:ext cx="481539" cy="603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7" name="Picture 14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7151294" y="3842607"/>
                <a:ext cx="488011" cy="60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8" name="Picture 15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7710698" y="3842607"/>
                <a:ext cx="539566" cy="617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9" name="Picture 16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8290452" y="3842607"/>
                <a:ext cx="484302" cy="605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0" name="Группа 24"/>
            <p:cNvGrpSpPr>
              <a:grpSpLocks/>
            </p:cNvGrpSpPr>
            <p:nvPr/>
          </p:nvGrpSpPr>
          <p:grpSpPr bwMode="auto">
            <a:xfrm>
              <a:off x="1043608" y="4563708"/>
              <a:ext cx="7053870" cy="492444"/>
              <a:chOff x="1046522" y="4563707"/>
              <a:chExt cx="7084748" cy="528323"/>
            </a:xfrm>
          </p:grpSpPr>
          <p:pic>
            <p:nvPicPr>
              <p:cNvPr id="15371" name="Picture 17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1046522" y="4566478"/>
                <a:ext cx="414167" cy="489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Picture 18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1544737" y="4566477"/>
                <a:ext cx="429515" cy="523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20"/>
              <p:cNvPicPr>
                <a:picLocks noChangeAspect="1" noChangeArrowheads="1"/>
              </p:cNvPicPr>
              <p:nvPr/>
            </p:nvPicPr>
            <p:blipFill>
              <a:blip r:embed="rId37"/>
              <a:srcRect/>
              <a:stretch>
                <a:fillRect/>
              </a:stretch>
            </p:blipFill>
            <p:spPr bwMode="auto">
              <a:xfrm>
                <a:off x="2590840" y="4566477"/>
                <a:ext cx="432623" cy="523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4" name="Picture 21"/>
              <p:cNvPicPr>
                <a:picLocks noChangeAspect="1" noChangeArrowheads="1"/>
              </p:cNvPicPr>
              <p:nvPr/>
            </p:nvPicPr>
            <p:blipFill>
              <a:blip r:embed="rId38"/>
              <a:srcRect/>
              <a:stretch>
                <a:fillRect/>
              </a:stretch>
            </p:blipFill>
            <p:spPr bwMode="auto">
              <a:xfrm>
                <a:off x="3104605" y="4566478"/>
                <a:ext cx="460639" cy="510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5" name="Picture 19"/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2070665" y="4566478"/>
                <a:ext cx="436764" cy="510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Picture 22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3616314" y="4569204"/>
                <a:ext cx="438786" cy="505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7" name="Picture 23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4116927" y="4570052"/>
                <a:ext cx="445501" cy="519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24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4616573" y="4570052"/>
                <a:ext cx="430792" cy="506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25"/>
              <p:cNvPicPr>
                <a:picLocks noChangeAspect="1" noChangeArrowheads="1"/>
              </p:cNvPicPr>
              <p:nvPr/>
            </p:nvPicPr>
            <p:blipFill>
              <a:blip r:embed="rId43"/>
              <a:srcRect/>
              <a:stretch>
                <a:fillRect/>
              </a:stretch>
            </p:blipFill>
            <p:spPr bwMode="auto">
              <a:xfrm>
                <a:off x="5106021" y="4568475"/>
                <a:ext cx="430639" cy="508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0" name="Picture 26"/>
              <p:cNvPicPr>
                <a:picLocks noChangeAspect="1" noChangeArrowheads="1"/>
              </p:cNvPicPr>
              <p:nvPr/>
            </p:nvPicPr>
            <p:blipFill>
              <a:blip r:embed="rId44"/>
              <a:srcRect/>
              <a:stretch>
                <a:fillRect/>
              </a:stretch>
            </p:blipFill>
            <p:spPr bwMode="auto">
              <a:xfrm>
                <a:off x="5601342" y="4566584"/>
                <a:ext cx="448474" cy="523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1" name="Picture 27"/>
              <p:cNvPicPr>
                <a:picLocks noChangeAspect="1" noChangeArrowheads="1"/>
              </p:cNvPicPr>
              <p:nvPr/>
            </p:nvPicPr>
            <p:blipFill>
              <a:blip r:embed="rId45"/>
              <a:srcRect/>
              <a:stretch>
                <a:fillRect/>
              </a:stretch>
            </p:blipFill>
            <p:spPr bwMode="auto">
              <a:xfrm>
                <a:off x="6105726" y="4566285"/>
                <a:ext cx="448131" cy="52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28"/>
              <p:cNvPicPr>
                <a:picLocks noChangeAspect="1" noChangeArrowheads="1"/>
              </p:cNvPicPr>
              <p:nvPr/>
            </p:nvPicPr>
            <p:blipFill>
              <a:blip r:embed="rId46"/>
              <a:srcRect/>
              <a:stretch>
                <a:fillRect/>
              </a:stretch>
            </p:blipFill>
            <p:spPr bwMode="auto">
              <a:xfrm>
                <a:off x="6627531" y="4568475"/>
                <a:ext cx="449929" cy="52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29"/>
              <p:cNvPicPr>
                <a:picLocks noChangeAspect="1" noChangeArrowheads="1"/>
              </p:cNvPicPr>
              <p:nvPr/>
            </p:nvPicPr>
            <p:blipFill>
              <a:blip r:embed="rId47"/>
              <a:srcRect/>
              <a:stretch>
                <a:fillRect/>
              </a:stretch>
            </p:blipFill>
            <p:spPr bwMode="auto">
              <a:xfrm>
                <a:off x="7153035" y="4563707"/>
                <a:ext cx="450938" cy="526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30"/>
              <p:cNvPicPr>
                <a:picLocks noChangeAspect="1" noChangeArrowheads="1"/>
              </p:cNvPicPr>
              <p:nvPr/>
            </p:nvPicPr>
            <p:blipFill>
              <a:blip r:embed="rId48"/>
              <a:srcRect/>
              <a:stretch>
                <a:fillRect/>
              </a:stretch>
            </p:blipFill>
            <p:spPr bwMode="auto">
              <a:xfrm>
                <a:off x="7681844" y="4565472"/>
                <a:ext cx="449426" cy="524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06345737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384"/>
            <a:ext cx="9132749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12"/>
          <p:cNvSpPr txBox="1">
            <a:spLocks noChangeArrowheads="1"/>
          </p:cNvSpPr>
          <p:nvPr/>
        </p:nvSpPr>
        <p:spPr bwMode="auto">
          <a:xfrm>
            <a:off x="0" y="-41502"/>
            <a:ext cx="9144000" cy="7341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ФОРМИРОВАНИЕ СМЕРЧЕЙ НА ТЕРРИТОРИИ МО г. СОЧИ КРАСНОДАРСКОГО КРАЯ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87924" y="2204864"/>
            <a:ext cx="1368152" cy="295136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smtClean="0"/>
              <a:t>Сочи</a:t>
            </a:r>
            <a:endParaRPr lang="ru-RU" sz="1400" dirty="0"/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725" y="821802"/>
            <a:ext cx="1008112" cy="13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875" y="692695"/>
            <a:ext cx="3614070" cy="218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7188402" y="874307"/>
            <a:ext cx="830313" cy="138499"/>
          </a:xfrm>
          <a:prstGeom prst="rect">
            <a:avLst/>
          </a:prstGeom>
          <a:solidFill>
            <a:schemeClr val="accent6">
              <a:alpha val="81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900" dirty="0" smtClean="0"/>
              <a:t>Карта высот</a:t>
            </a:r>
            <a:endParaRPr lang="ru-RU" sz="9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615347" y="5027470"/>
            <a:ext cx="2528603" cy="1857914"/>
            <a:chOff x="6615347" y="4891190"/>
            <a:chExt cx="2528603" cy="1857914"/>
          </a:xfrm>
        </p:grpSpPr>
        <p:sp>
          <p:nvSpPr>
            <p:cNvPr id="23" name="Text Box 830"/>
            <p:cNvSpPr txBox="1">
              <a:spLocks noChangeArrowheads="1"/>
            </p:cNvSpPr>
            <p:nvPr/>
          </p:nvSpPr>
          <p:spPr bwMode="auto">
            <a:xfrm>
              <a:off x="6615671" y="5182790"/>
              <a:ext cx="2528279" cy="864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854933"/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Населенных </a:t>
              </a:r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пунктов – </a:t>
              </a:r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104 </a:t>
              </a:r>
              <a:r>
                <a:rPr lang="ru-RU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шт</a:t>
              </a: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854933"/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количество домов </a:t>
              </a:r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50 362 </a:t>
              </a:r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шт., </a:t>
              </a:r>
              <a:endPara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854933"/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население </a:t>
              </a:r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497 806 человек, 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854933"/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СЗО - </a:t>
              </a:r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464, 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854933"/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ПОО </a:t>
              </a:r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48.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84"/>
            <p:cNvSpPr>
              <a:spLocks noChangeArrowheads="1"/>
            </p:cNvSpPr>
            <p:nvPr/>
          </p:nvSpPr>
          <p:spPr bwMode="auto">
            <a:xfrm>
              <a:off x="6623737" y="4891190"/>
              <a:ext cx="2520000" cy="28800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  <a:effectLst/>
            <a:ex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1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Справочная информация</a:t>
              </a:r>
              <a:endPara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830"/>
            <p:cNvSpPr txBox="1">
              <a:spLocks noChangeArrowheads="1"/>
            </p:cNvSpPr>
            <p:nvPr/>
          </p:nvSpPr>
          <p:spPr bwMode="auto">
            <a:xfrm>
              <a:off x="6615347" y="6071410"/>
              <a:ext cx="2517402" cy="67769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854933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Всего судов</a:t>
              </a:r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247, в порту – 247, </a:t>
              </a:r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 </a:t>
              </a:r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груз. операциями – 0</a:t>
              </a:r>
            </a:p>
            <a:p>
              <a:pPr algn="just" defTabSz="854933"/>
              <a:r>
                <a:rPr lang="ru-RU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Спасательные судна</a:t>
              </a:r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ЛРН «НМС-38», </a:t>
              </a:r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БК </a:t>
              </a:r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«Руслан» - готовность 30 мин.  </a:t>
              </a: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123728" y="6071410"/>
            <a:ext cx="4088983" cy="830997"/>
          </a:xfrm>
          <a:prstGeom prst="rect">
            <a:avLst/>
          </a:prstGeom>
          <a:solidFill>
            <a:srgbClr val="FFC000">
              <a:alpha val="93000"/>
            </a:srgb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Водяной смерч, как правило, существует всего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15-30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иногда может доходить до 100 метров, а обычно - 15-30 метров.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Смерч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зародившийся на море, над сушей быстро гибнет.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54677" y="3410807"/>
            <a:ext cx="2049463" cy="646331"/>
          </a:xfrm>
          <a:prstGeom prst="rect">
            <a:avLst/>
          </a:prstGeom>
          <a:solidFill>
            <a:srgbClr val="FFC000">
              <a:alpha val="94000"/>
            </a:srgb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смерчей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акватория Черного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моря,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участке Магри-Веселое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82"/>
          <p:cNvGrpSpPr>
            <a:grpSpLocks/>
          </p:cNvGrpSpPr>
          <p:nvPr/>
        </p:nvGrpSpPr>
        <p:grpSpPr bwMode="auto">
          <a:xfrm>
            <a:off x="2252911" y="4869358"/>
            <a:ext cx="384175" cy="414338"/>
            <a:chOff x="2607" y="5208"/>
            <a:chExt cx="847" cy="913"/>
          </a:xfrm>
        </p:grpSpPr>
        <p:sp>
          <p:nvSpPr>
            <p:cNvPr id="20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28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30" name="Group 82"/>
          <p:cNvGrpSpPr>
            <a:grpSpLocks/>
          </p:cNvGrpSpPr>
          <p:nvPr/>
        </p:nvGrpSpPr>
        <p:grpSpPr bwMode="auto">
          <a:xfrm>
            <a:off x="3381623" y="5590083"/>
            <a:ext cx="384175" cy="414338"/>
            <a:chOff x="2607" y="5208"/>
            <a:chExt cx="847" cy="913"/>
          </a:xfrm>
        </p:grpSpPr>
        <p:sp>
          <p:nvSpPr>
            <p:cNvPr id="31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32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34" name="Group 82"/>
          <p:cNvGrpSpPr>
            <a:grpSpLocks/>
          </p:cNvGrpSpPr>
          <p:nvPr/>
        </p:nvGrpSpPr>
        <p:grpSpPr bwMode="auto">
          <a:xfrm>
            <a:off x="395536" y="2953246"/>
            <a:ext cx="384175" cy="414337"/>
            <a:chOff x="2607" y="5208"/>
            <a:chExt cx="847" cy="913"/>
          </a:xfrm>
        </p:grpSpPr>
        <p:sp>
          <p:nvSpPr>
            <p:cNvPr id="35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36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38" name="Group 82"/>
          <p:cNvGrpSpPr>
            <a:grpSpLocks/>
          </p:cNvGrpSpPr>
          <p:nvPr/>
        </p:nvGrpSpPr>
        <p:grpSpPr bwMode="auto">
          <a:xfrm>
            <a:off x="1332161" y="3961308"/>
            <a:ext cx="384175" cy="414338"/>
            <a:chOff x="2607" y="5208"/>
            <a:chExt cx="847" cy="913"/>
          </a:xfrm>
        </p:grpSpPr>
        <p:sp>
          <p:nvSpPr>
            <p:cNvPr id="39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40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42" name="Oval 344"/>
          <p:cNvSpPr>
            <a:spLocks noChangeArrowheads="1"/>
          </p:cNvSpPr>
          <p:nvPr/>
        </p:nvSpPr>
        <p:spPr bwMode="auto">
          <a:xfrm rot="2676702">
            <a:off x="425698" y="3435846"/>
            <a:ext cx="4665663" cy="1190625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0" y="5368957"/>
            <a:ext cx="1686152" cy="1533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5286" tIns="32643" rIns="65286" bIns="32643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0225" indent="-203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15975" indent="-1635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43000" indent="-1635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470025" indent="-1635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927225" indent="-163513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84425" indent="-163513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841625" indent="-163513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98825" indent="-163513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/>
          </a:p>
        </p:txBody>
      </p:sp>
      <p:sp>
        <p:nvSpPr>
          <p:cNvPr id="45" name="Text Box 37"/>
          <p:cNvSpPr txBox="1">
            <a:spLocks noChangeArrowheads="1"/>
          </p:cNvSpPr>
          <p:nvPr/>
        </p:nvSpPr>
        <p:spPr bwMode="auto">
          <a:xfrm>
            <a:off x="0" y="5150983"/>
            <a:ext cx="1686152" cy="21797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25706" tIns="25706" rIns="25706" bIns="25706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0225" indent="-2032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15975" indent="-163513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43000" indent="-163513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470025" indent="-163513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927225" indent="-1635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84425" indent="-1635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841625" indent="-1635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98825" indent="-1635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5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</a:t>
            </a:r>
            <a:endParaRPr lang="ru-RU" alt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965"/>
          <p:cNvSpPr txBox="1">
            <a:spLocks noChangeArrowheads="1"/>
          </p:cNvSpPr>
          <p:nvPr/>
        </p:nvSpPr>
        <p:spPr bwMode="auto">
          <a:xfrm>
            <a:off x="607809" y="5427374"/>
            <a:ext cx="936624" cy="4722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6155" tIns="28079" rIns="56155" bIns="2807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0225" indent="-203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15975" indent="-1635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43000" indent="-1635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470025" indent="-1635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927225" indent="-163513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84425" indent="-163513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841625" indent="-163513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98825" indent="-163513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900" dirty="0" smtClean="0">
                <a:solidFill>
                  <a:srgbClr val="000000"/>
                </a:solidFill>
                <a:latin typeface="Times New Roman" pitchFamily="18" charset="0"/>
              </a:rPr>
              <a:t>Смерч, направление</a:t>
            </a:r>
            <a:r>
              <a:rPr lang="ru-RU" altLang="ru-RU" sz="9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9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altLang="ru-RU" sz="9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altLang="ru-RU" sz="900" dirty="0" smtClean="0">
                <a:solidFill>
                  <a:srgbClr val="000000"/>
                </a:solidFill>
                <a:latin typeface="Times New Roman" pitchFamily="18" charset="0"/>
              </a:rPr>
              <a:t>его движения </a:t>
            </a:r>
          </a:p>
        </p:txBody>
      </p:sp>
      <p:grpSp>
        <p:nvGrpSpPr>
          <p:cNvPr id="53" name="Group 82"/>
          <p:cNvGrpSpPr>
            <a:grpSpLocks/>
          </p:cNvGrpSpPr>
          <p:nvPr/>
        </p:nvGrpSpPr>
        <p:grpSpPr bwMode="auto">
          <a:xfrm>
            <a:off x="120674" y="5561429"/>
            <a:ext cx="336550" cy="249237"/>
            <a:chOff x="2607" y="5208"/>
            <a:chExt cx="847" cy="913"/>
          </a:xfrm>
        </p:grpSpPr>
        <p:sp>
          <p:nvSpPr>
            <p:cNvPr id="54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55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5414" y="6034280"/>
            <a:ext cx="527071" cy="202803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smtClean="0"/>
              <a:t>Сочи</a:t>
            </a:r>
            <a:endParaRPr lang="ru-RU" sz="800" dirty="0"/>
          </a:p>
        </p:txBody>
      </p:sp>
      <p:sp>
        <p:nvSpPr>
          <p:cNvPr id="62" name="Text Box 965"/>
          <p:cNvSpPr txBox="1">
            <a:spLocks noChangeArrowheads="1"/>
          </p:cNvSpPr>
          <p:nvPr/>
        </p:nvSpPr>
        <p:spPr bwMode="auto">
          <a:xfrm>
            <a:off x="607808" y="5899579"/>
            <a:ext cx="1043668" cy="4722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6155" tIns="28079" rIns="56155" bIns="2807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0225" indent="-203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15975" indent="-1635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43000" indent="-1635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470025" indent="-1635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927225" indent="-163513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84425" indent="-163513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841625" indent="-163513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98825" indent="-163513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900" dirty="0" smtClean="0">
                <a:solidFill>
                  <a:srgbClr val="000000"/>
                </a:solidFill>
                <a:latin typeface="Times New Roman" pitchFamily="18" charset="0"/>
              </a:rPr>
              <a:t>Наименование муниципального образования</a:t>
            </a:r>
          </a:p>
        </p:txBody>
      </p:sp>
      <p:sp>
        <p:nvSpPr>
          <p:cNvPr id="63" name="Oval 344"/>
          <p:cNvSpPr>
            <a:spLocks noChangeArrowheads="1"/>
          </p:cNvSpPr>
          <p:nvPr/>
        </p:nvSpPr>
        <p:spPr bwMode="auto">
          <a:xfrm rot="2676702">
            <a:off x="114908" y="6516818"/>
            <a:ext cx="468092" cy="134224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" name="Text Box 965"/>
          <p:cNvSpPr txBox="1">
            <a:spLocks noChangeArrowheads="1"/>
          </p:cNvSpPr>
          <p:nvPr/>
        </p:nvSpPr>
        <p:spPr bwMode="auto">
          <a:xfrm>
            <a:off x="607807" y="6347827"/>
            <a:ext cx="1043668" cy="4722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6155" tIns="28079" rIns="56155" bIns="2807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0225" indent="-203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15975" indent="-1635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43000" indent="-1635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470025" indent="-1635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927225" indent="-163513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84425" indent="-163513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841625" indent="-163513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98825" indent="-163513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900" dirty="0" smtClean="0">
                <a:solidFill>
                  <a:srgbClr val="000000"/>
                </a:solidFill>
                <a:latin typeface="Times New Roman" pitchFamily="18" charset="0"/>
              </a:rPr>
              <a:t>Участок формирования смерчей</a:t>
            </a:r>
          </a:p>
        </p:txBody>
      </p:sp>
    </p:spTree>
    <p:extLst>
      <p:ext uri="{BB962C8B-B14F-4D97-AF65-F5344CB8AC3E}">
        <p14:creationId xmlns:p14="http://schemas.microsoft.com/office/powerpoint/2010/main" val="380913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44000" cy="63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8" y="692696"/>
            <a:ext cx="38957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12"/>
          <p:cNvSpPr txBox="1">
            <a:spLocks noChangeArrowheads="1"/>
          </p:cNvSpPr>
          <p:nvPr/>
        </p:nvSpPr>
        <p:spPr bwMode="auto">
          <a:xfrm>
            <a:off x="0" y="-41502"/>
            <a:ext cx="9144000" cy="7341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ФОРМИРОВАНИЕ СМЕРЧЕЙ НА ТЕРРИТОРИИ МО г. СОЧИ КРАСНОДАРСКОГО </a:t>
            </a:r>
            <a:r>
              <a:rPr lang="ru-RU" dirty="0" smtClean="0"/>
              <a:t>КРАЯ </a:t>
            </a:r>
            <a:r>
              <a:rPr lang="ru-RU" smtClean="0"/>
              <a:t>на </a:t>
            </a:r>
            <a:r>
              <a:rPr lang="ru-RU" smtClean="0"/>
              <a:t>23.11.2020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963157" y="3284984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6336" y="4031837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Хоста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44408" y="4780621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Адлер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57141" y="2043779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Вардане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3185" y="2678284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Дагомыс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2951" y="1213624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6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637634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14" name="Text Box 312"/>
          <p:cNvSpPr txBox="1">
            <a:spLocks noChangeArrowheads="1"/>
          </p:cNvSpPr>
          <p:nvPr/>
        </p:nvSpPr>
        <p:spPr bwMode="auto">
          <a:xfrm>
            <a:off x="0" y="-41502"/>
            <a:ext cx="9144000" cy="7341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РЕКОМЕНДАЦИИ ПО ПРОВЕДЕНИЮ ПРЕВЕНТИВНЫХ МЕРОПРИЯТИЙ </a:t>
            </a:r>
          </a:p>
          <a:p>
            <a:r>
              <a:rPr lang="ru-RU" dirty="0" smtClean="0"/>
              <a:t>ПО РИСКУ ФОРМИРОВАНИЯ </a:t>
            </a:r>
            <a:r>
              <a:rPr lang="ru-RU" dirty="0"/>
              <a:t>СМЕРЧЕЙ НА ТЕРРИТОРИИ </a:t>
            </a:r>
            <a:r>
              <a:rPr lang="ru-RU" dirty="0" smtClean="0"/>
              <a:t>КРАСНОДАРСКОГО </a:t>
            </a:r>
            <a:r>
              <a:rPr lang="ru-RU" dirty="0"/>
              <a:t>КРАЯ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060" y="1447223"/>
            <a:ext cx="7698674" cy="50013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овести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(в соответствии с прогнозной информацией), заседания комиссии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с введением режима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Организовать информирование населения об отказе от использования транспортных средств и способах укрытия во время прохождения смерча;</a:t>
            </a:r>
          </a:p>
          <a:p>
            <a:pPr algn="just"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Поддерживать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готовности системы оповещения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населения;</a:t>
            </a:r>
          </a:p>
          <a:p>
            <a:pPr algn="just"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Проверить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Исключить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ограничить возможности поражения от вторичных факторов (отключение электросетей, централизованной подачи газа и др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algn="just"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Закрепить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технику;</a:t>
            </a:r>
          </a:p>
          <a:p>
            <a:pPr algn="just"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подготовительные работы по проведению эвакуации людей и материальных ценностей,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Другие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учетом особенностей территории, прогнозной информации и складывающейся оперативной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2060" y="1196752"/>
            <a:ext cx="7698673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212</Words>
  <Application>Microsoft Office PowerPoint</Application>
  <PresentationFormat>Экран (4:3)</PresentationFormat>
  <Paragraphs>50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ods</dc:creator>
  <cp:lastModifiedBy>ods</cp:lastModifiedBy>
  <cp:revision>79</cp:revision>
  <dcterms:created xsi:type="dcterms:W3CDTF">2018-12-14T09:12:09Z</dcterms:created>
  <dcterms:modified xsi:type="dcterms:W3CDTF">2020-11-22T14:32:50Z</dcterms:modified>
</cp:coreProperties>
</file>