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8"/>
  </p:notesMasterIdLst>
  <p:handoutMasterIdLst>
    <p:handoutMasterId r:id="rId9"/>
  </p:handoutMasterIdLst>
  <p:sldIdLst>
    <p:sldId id="8046" r:id="rId2"/>
    <p:sldId id="8070" r:id="rId3"/>
    <p:sldId id="8052" r:id="rId4"/>
    <p:sldId id="8073" r:id="rId5"/>
    <p:sldId id="8066" r:id="rId6"/>
    <p:sldId id="8067" r:id="rId7"/>
  </p:sldIdLst>
  <p:sldSz cx="9144000" cy="6858000" type="screen4x3"/>
  <p:notesSz cx="9939338" cy="6807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46"/>
            <p14:sldId id="8070"/>
            <p14:sldId id="8052"/>
            <p14:sldId id="8073"/>
            <p14:sldId id="8066"/>
            <p14:sldId id="8067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E1AD0"/>
    <a:srgbClr val="181DF8"/>
    <a:srgbClr val="3DF353"/>
    <a:srgbClr val="EFF4ED"/>
    <a:srgbClr val="4ADFE6"/>
    <a:srgbClr val="FFFF00"/>
    <a:srgbClr val="563BF5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96433" autoAdjust="0"/>
  </p:normalViewPr>
  <p:slideViewPr>
    <p:cSldViewPr snapToGrid="0">
      <p:cViewPr>
        <p:scale>
          <a:sx n="110" d="100"/>
          <a:sy n="110" d="100"/>
        </p:scale>
        <p:origin x="-1602" y="-132"/>
      </p:cViewPr>
      <p:guideLst>
        <p:guide orient="horz" pos="4320"/>
        <p:guide pos="3628"/>
        <p:guide pos="2721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912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22.09.2021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6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912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138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22.09.2021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89" tIns="47693" rIns="95389" bIns="4769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82" y="3275985"/>
            <a:ext cx="7951469" cy="2680335"/>
          </a:xfrm>
          <a:prstGeom prst="rect">
            <a:avLst/>
          </a:prstGeom>
        </p:spPr>
        <p:txBody>
          <a:bodyPr vert="horz" lIns="95389" tIns="47693" rIns="95389" bIns="4769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6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138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29992" y="6465659"/>
            <a:ext cx="4307046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3600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935" y="3234602"/>
            <a:ext cx="7953772" cy="3064421"/>
          </a:xfrm>
          <a:noFill/>
          <a:ln/>
        </p:spPr>
        <p:txBody>
          <a:bodyPr lIns="91447" tIns="45724" rIns="91447" bIns="4572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22.09.2021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22.09.2021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22.09.2021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7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22.09.2021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22.09.2021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22.09.2021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22.09.2021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22.09.2021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22.09.2021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22.09.2021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22.09.2021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22.09.2021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9525" y="2610070"/>
            <a:ext cx="9144000" cy="1040473"/>
          </a:xfrm>
          <a:prstGeom prst="rect">
            <a:avLst/>
          </a:prstGeom>
          <a:noFill/>
          <a:ln>
            <a:noFill/>
          </a:ln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ВЕТРОВОЙ НАГРУЗКИ В СООТВЕТСТВИИ </a:t>
            </a:r>
            <a:br>
              <a:rPr lang="ru-RU" altLang="ru-RU" sz="2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С ПРОГНОЗОМ 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2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0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4" y="4221090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90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4221090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1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0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90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6" y="4221090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4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7" y="4962454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1" y="4962454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4" y="4962454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6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4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2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7" y="4978372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2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305590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632389" y="579970"/>
            <a:ext cx="8522562" cy="629465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1" name="Freeform 281"/>
          <p:cNvSpPr>
            <a:spLocks noEditPoints="1"/>
          </p:cNvSpPr>
          <p:nvPr/>
        </p:nvSpPr>
        <p:spPr bwMode="auto">
          <a:xfrm rot="21334256">
            <a:off x="1620407" y="3496817"/>
            <a:ext cx="1320561" cy="602425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pic>
        <p:nvPicPr>
          <p:cNvPr id="242" name="Рисунок 2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57" y="4875246"/>
            <a:ext cx="2191430" cy="19827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8" name="Рисунок 2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57" y="2732981"/>
            <a:ext cx="2191430" cy="2165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9" name="Рисунок 2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" y="615348"/>
            <a:ext cx="2161378" cy="2117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4" name="Freeform 258"/>
          <p:cNvSpPr>
            <a:spLocks/>
          </p:cNvSpPr>
          <p:nvPr/>
        </p:nvSpPr>
        <p:spPr bwMode="auto">
          <a:xfrm>
            <a:off x="4495515" y="3003336"/>
            <a:ext cx="684146" cy="784251"/>
          </a:xfrm>
          <a:custGeom>
            <a:avLst/>
            <a:gdLst>
              <a:gd name="T0" fmla="*/ 132 w 163"/>
              <a:gd name="T1" fmla="*/ 0 h 212"/>
              <a:gd name="T2" fmla="*/ 132 w 163"/>
              <a:gd name="T3" fmla="*/ 14 h 212"/>
              <a:gd name="T4" fmla="*/ 131 w 163"/>
              <a:gd name="T5" fmla="*/ 23 h 212"/>
              <a:gd name="T6" fmla="*/ 131 w 163"/>
              <a:gd name="T7" fmla="*/ 24 h 212"/>
              <a:gd name="T8" fmla="*/ 126 w 163"/>
              <a:gd name="T9" fmla="*/ 26 h 212"/>
              <a:gd name="T10" fmla="*/ 128 w 163"/>
              <a:gd name="T11" fmla="*/ 30 h 212"/>
              <a:gd name="T12" fmla="*/ 125 w 163"/>
              <a:gd name="T13" fmla="*/ 33 h 212"/>
              <a:gd name="T14" fmla="*/ 139 w 163"/>
              <a:gd name="T15" fmla="*/ 77 h 212"/>
              <a:gd name="T16" fmla="*/ 142 w 163"/>
              <a:gd name="T17" fmla="*/ 82 h 212"/>
              <a:gd name="T18" fmla="*/ 145 w 163"/>
              <a:gd name="T19" fmla="*/ 126 h 212"/>
              <a:gd name="T20" fmla="*/ 163 w 163"/>
              <a:gd name="T21" fmla="*/ 126 h 212"/>
              <a:gd name="T22" fmla="*/ 160 w 163"/>
              <a:gd name="T23" fmla="*/ 142 h 212"/>
              <a:gd name="T24" fmla="*/ 160 w 163"/>
              <a:gd name="T25" fmla="*/ 158 h 212"/>
              <a:gd name="T26" fmla="*/ 144 w 163"/>
              <a:gd name="T27" fmla="*/ 187 h 212"/>
              <a:gd name="T28" fmla="*/ 138 w 163"/>
              <a:gd name="T29" fmla="*/ 183 h 212"/>
              <a:gd name="T30" fmla="*/ 135 w 163"/>
              <a:gd name="T31" fmla="*/ 186 h 212"/>
              <a:gd name="T32" fmla="*/ 132 w 163"/>
              <a:gd name="T33" fmla="*/ 189 h 212"/>
              <a:gd name="T34" fmla="*/ 113 w 163"/>
              <a:gd name="T35" fmla="*/ 189 h 212"/>
              <a:gd name="T36" fmla="*/ 100 w 163"/>
              <a:gd name="T37" fmla="*/ 208 h 212"/>
              <a:gd name="T38" fmla="*/ 84 w 163"/>
              <a:gd name="T39" fmla="*/ 211 h 212"/>
              <a:gd name="T40" fmla="*/ 32 w 163"/>
              <a:gd name="T41" fmla="*/ 196 h 212"/>
              <a:gd name="T42" fmla="*/ 27 w 163"/>
              <a:gd name="T43" fmla="*/ 183 h 212"/>
              <a:gd name="T44" fmla="*/ 18 w 163"/>
              <a:gd name="T45" fmla="*/ 181 h 212"/>
              <a:gd name="T46" fmla="*/ 3 w 163"/>
              <a:gd name="T47" fmla="*/ 170 h 212"/>
              <a:gd name="T48" fmla="*/ 0 w 163"/>
              <a:gd name="T49" fmla="*/ 124 h 212"/>
              <a:gd name="T50" fmla="*/ 9 w 163"/>
              <a:gd name="T51" fmla="*/ 87 h 212"/>
              <a:gd name="T52" fmla="*/ 12 w 163"/>
              <a:gd name="T53" fmla="*/ 87 h 212"/>
              <a:gd name="T54" fmla="*/ 16 w 163"/>
              <a:gd name="T55" fmla="*/ 87 h 212"/>
              <a:gd name="T56" fmla="*/ 15 w 163"/>
              <a:gd name="T57" fmla="*/ 80 h 212"/>
              <a:gd name="T58" fmla="*/ 18 w 163"/>
              <a:gd name="T59" fmla="*/ 74 h 212"/>
              <a:gd name="T60" fmla="*/ 21 w 163"/>
              <a:gd name="T61" fmla="*/ 74 h 212"/>
              <a:gd name="T62" fmla="*/ 22 w 163"/>
              <a:gd name="T63" fmla="*/ 77 h 212"/>
              <a:gd name="T64" fmla="*/ 27 w 163"/>
              <a:gd name="T65" fmla="*/ 74 h 212"/>
              <a:gd name="T66" fmla="*/ 31 w 163"/>
              <a:gd name="T67" fmla="*/ 71 h 212"/>
              <a:gd name="T68" fmla="*/ 32 w 163"/>
              <a:gd name="T69" fmla="*/ 70 h 212"/>
              <a:gd name="T70" fmla="*/ 37 w 163"/>
              <a:gd name="T71" fmla="*/ 68 h 212"/>
              <a:gd name="T72" fmla="*/ 41 w 163"/>
              <a:gd name="T73" fmla="*/ 64 h 212"/>
              <a:gd name="T74" fmla="*/ 43 w 163"/>
              <a:gd name="T75" fmla="*/ 58 h 212"/>
              <a:gd name="T76" fmla="*/ 65 w 163"/>
              <a:gd name="T77" fmla="*/ 61 h 212"/>
              <a:gd name="T78" fmla="*/ 76 w 163"/>
              <a:gd name="T79" fmla="*/ 64 h 212"/>
              <a:gd name="T80" fmla="*/ 87 w 163"/>
              <a:gd name="T81" fmla="*/ 57 h 212"/>
              <a:gd name="T82" fmla="*/ 84 w 163"/>
              <a:gd name="T83" fmla="*/ 49 h 212"/>
              <a:gd name="T84" fmla="*/ 87 w 163"/>
              <a:gd name="T85" fmla="*/ 35 h 212"/>
              <a:gd name="T86" fmla="*/ 75 w 163"/>
              <a:gd name="T87" fmla="*/ 29 h 212"/>
              <a:gd name="T88" fmla="*/ 66 w 163"/>
              <a:gd name="T89" fmla="*/ 17 h 212"/>
              <a:gd name="T90" fmla="*/ 104 w 163"/>
              <a:gd name="T91" fmla="*/ 11 h 212"/>
              <a:gd name="T92" fmla="*/ 107 w 163"/>
              <a:gd name="T93" fmla="*/ 10 h 212"/>
              <a:gd name="T94" fmla="*/ 110 w 163"/>
              <a:gd name="T95" fmla="*/ 7 h 212"/>
              <a:gd name="T96" fmla="*/ 112 w 163"/>
              <a:gd name="T97" fmla="*/ 10 h 212"/>
              <a:gd name="T98" fmla="*/ 119 w 163"/>
              <a:gd name="T99" fmla="*/ 10 h 212"/>
              <a:gd name="T100" fmla="*/ 126 w 163"/>
              <a:gd name="T101" fmla="*/ 11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4" name="Freeform 251"/>
          <p:cNvSpPr>
            <a:spLocks/>
          </p:cNvSpPr>
          <p:nvPr/>
        </p:nvSpPr>
        <p:spPr bwMode="auto">
          <a:xfrm rot="21334256">
            <a:off x="5003061" y="2833687"/>
            <a:ext cx="723572" cy="756684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92" name="Rectangle 760"/>
          <p:cNvSpPr>
            <a:spLocks noChangeArrowheads="1"/>
          </p:cNvSpPr>
          <p:nvPr/>
        </p:nvSpPr>
        <p:spPr bwMode="auto">
          <a:xfrm rot="21334256">
            <a:off x="3551199" y="4344001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3" name="Полилиния 4"/>
          <p:cNvSpPr>
            <a:spLocks/>
          </p:cNvSpPr>
          <p:nvPr/>
        </p:nvSpPr>
        <p:spPr bwMode="auto">
          <a:xfrm rot="21334256">
            <a:off x="3704836" y="4069071"/>
            <a:ext cx="776600" cy="933677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4" name="Полилиния 2"/>
          <p:cNvSpPr>
            <a:spLocks/>
          </p:cNvSpPr>
          <p:nvPr/>
        </p:nvSpPr>
        <p:spPr bwMode="auto">
          <a:xfrm rot="21334256">
            <a:off x="4081894" y="3888445"/>
            <a:ext cx="776600" cy="392956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5" name="Freeform 245"/>
          <p:cNvSpPr>
            <a:spLocks/>
          </p:cNvSpPr>
          <p:nvPr/>
        </p:nvSpPr>
        <p:spPr bwMode="auto">
          <a:xfrm rot="21334256">
            <a:off x="3234415" y="3943862"/>
            <a:ext cx="747519" cy="933677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6" name="Freeform 246"/>
          <p:cNvSpPr>
            <a:spLocks noEditPoints="1"/>
          </p:cNvSpPr>
          <p:nvPr/>
        </p:nvSpPr>
        <p:spPr bwMode="auto">
          <a:xfrm rot="21334256">
            <a:off x="2039025" y="3938181"/>
            <a:ext cx="855286" cy="709597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7" name="Freeform 247"/>
          <p:cNvSpPr>
            <a:spLocks/>
          </p:cNvSpPr>
          <p:nvPr/>
        </p:nvSpPr>
        <p:spPr bwMode="auto">
          <a:xfrm rot="21334256">
            <a:off x="4729324" y="4746034"/>
            <a:ext cx="956210" cy="1120412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8" name="Freeform 248"/>
          <p:cNvSpPr>
            <a:spLocks/>
          </p:cNvSpPr>
          <p:nvPr/>
        </p:nvSpPr>
        <p:spPr bwMode="auto">
          <a:xfrm rot="21334256">
            <a:off x="6158900" y="2210397"/>
            <a:ext cx="909335" cy="103461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9" name="Freeform 249"/>
          <p:cNvSpPr>
            <a:spLocks/>
          </p:cNvSpPr>
          <p:nvPr/>
        </p:nvSpPr>
        <p:spPr bwMode="auto">
          <a:xfrm rot="21334256">
            <a:off x="4967072" y="4082362"/>
            <a:ext cx="631200" cy="899578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30" name="Freeform 250"/>
          <p:cNvSpPr>
            <a:spLocks/>
          </p:cNvSpPr>
          <p:nvPr/>
        </p:nvSpPr>
        <p:spPr bwMode="auto">
          <a:xfrm rot="21334256">
            <a:off x="3947756" y="2678222"/>
            <a:ext cx="1052002" cy="483887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3" name="Freeform 252"/>
          <p:cNvSpPr>
            <a:spLocks/>
          </p:cNvSpPr>
          <p:nvPr/>
        </p:nvSpPr>
        <p:spPr bwMode="auto">
          <a:xfrm rot="21334256">
            <a:off x="5798156" y="3561142"/>
            <a:ext cx="920287" cy="579694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4" name="Freeform 253"/>
          <p:cNvSpPr>
            <a:spLocks/>
          </p:cNvSpPr>
          <p:nvPr/>
        </p:nvSpPr>
        <p:spPr bwMode="auto">
          <a:xfrm rot="21334256">
            <a:off x="4031262" y="3564491"/>
            <a:ext cx="973314" cy="566703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5" name="Freeform 254"/>
          <p:cNvSpPr>
            <a:spLocks noEditPoints="1"/>
          </p:cNvSpPr>
          <p:nvPr/>
        </p:nvSpPr>
        <p:spPr bwMode="auto">
          <a:xfrm rot="21334256">
            <a:off x="2851279" y="1277369"/>
            <a:ext cx="1066342" cy="1173375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6" name="Freeform 255"/>
          <p:cNvSpPr>
            <a:spLocks noEditPoints="1"/>
          </p:cNvSpPr>
          <p:nvPr/>
        </p:nvSpPr>
        <p:spPr bwMode="auto">
          <a:xfrm rot="21334256">
            <a:off x="5801877" y="3173550"/>
            <a:ext cx="843312" cy="496879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7" name="Freeform 256"/>
          <p:cNvSpPr>
            <a:spLocks/>
          </p:cNvSpPr>
          <p:nvPr/>
        </p:nvSpPr>
        <p:spPr bwMode="auto">
          <a:xfrm rot="21334256">
            <a:off x="3234295" y="2986461"/>
            <a:ext cx="1026343" cy="836250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8" name="Freeform 257"/>
          <p:cNvSpPr>
            <a:spLocks/>
          </p:cNvSpPr>
          <p:nvPr/>
        </p:nvSpPr>
        <p:spPr bwMode="auto">
          <a:xfrm rot="21334256">
            <a:off x="3823239" y="2001303"/>
            <a:ext cx="1260919" cy="926185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9" name="Freeform 258"/>
          <p:cNvSpPr>
            <a:spLocks/>
          </p:cNvSpPr>
          <p:nvPr/>
        </p:nvSpPr>
        <p:spPr bwMode="auto">
          <a:xfrm rot="21334256">
            <a:off x="4524535" y="3006532"/>
            <a:ext cx="627781" cy="769675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0" name="Freeform 259"/>
          <p:cNvSpPr>
            <a:spLocks/>
          </p:cNvSpPr>
          <p:nvPr/>
        </p:nvSpPr>
        <p:spPr bwMode="auto">
          <a:xfrm rot="21334256">
            <a:off x="3324573" y="3278467"/>
            <a:ext cx="843312" cy="870349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1" name="Freeform 260"/>
          <p:cNvSpPr>
            <a:spLocks/>
          </p:cNvSpPr>
          <p:nvPr/>
        </p:nvSpPr>
        <p:spPr bwMode="auto">
          <a:xfrm rot="21334256">
            <a:off x="5151664" y="1814905"/>
            <a:ext cx="856996" cy="599180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2" name="Freeform 261"/>
          <p:cNvSpPr>
            <a:spLocks/>
          </p:cNvSpPr>
          <p:nvPr/>
        </p:nvSpPr>
        <p:spPr bwMode="auto">
          <a:xfrm rot="21334256">
            <a:off x="2691381" y="3922222"/>
            <a:ext cx="874102" cy="709595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3" name="Freeform 262"/>
          <p:cNvSpPr>
            <a:spLocks/>
          </p:cNvSpPr>
          <p:nvPr/>
        </p:nvSpPr>
        <p:spPr bwMode="auto">
          <a:xfrm rot="21334256">
            <a:off x="5675297" y="3867879"/>
            <a:ext cx="1034896" cy="820012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4" name="Freeform 263"/>
          <p:cNvSpPr>
            <a:spLocks/>
          </p:cNvSpPr>
          <p:nvPr/>
        </p:nvSpPr>
        <p:spPr bwMode="auto">
          <a:xfrm rot="21334256">
            <a:off x="4703736" y="1467688"/>
            <a:ext cx="997264" cy="789161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5" name="Freeform 264"/>
          <p:cNvSpPr>
            <a:spLocks noEditPoints="1"/>
          </p:cNvSpPr>
          <p:nvPr/>
        </p:nvSpPr>
        <p:spPr bwMode="auto">
          <a:xfrm rot="21334256">
            <a:off x="6357091" y="4517109"/>
            <a:ext cx="617516" cy="1092808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8" name="Freeform 267"/>
          <p:cNvSpPr>
            <a:spLocks noEditPoints="1"/>
          </p:cNvSpPr>
          <p:nvPr/>
        </p:nvSpPr>
        <p:spPr bwMode="auto">
          <a:xfrm rot="21334256">
            <a:off x="6415789" y="3811366"/>
            <a:ext cx="785152" cy="1138274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9" name="Freeform 268"/>
          <p:cNvSpPr>
            <a:spLocks/>
          </p:cNvSpPr>
          <p:nvPr/>
        </p:nvSpPr>
        <p:spPr bwMode="auto">
          <a:xfrm rot="21334256">
            <a:off x="5788922" y="2244023"/>
            <a:ext cx="887285" cy="1027807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0" name="Freeform 269"/>
          <p:cNvSpPr>
            <a:spLocks/>
          </p:cNvSpPr>
          <p:nvPr/>
        </p:nvSpPr>
        <p:spPr bwMode="auto">
          <a:xfrm rot="21334256">
            <a:off x="6798762" y="4752785"/>
            <a:ext cx="800547" cy="998630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1" name="Freeform 270"/>
          <p:cNvSpPr>
            <a:spLocks/>
          </p:cNvSpPr>
          <p:nvPr/>
        </p:nvSpPr>
        <p:spPr bwMode="auto">
          <a:xfrm rot="21334256">
            <a:off x="4993090" y="2315662"/>
            <a:ext cx="1027119" cy="599189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2" name="Freeform 271"/>
          <p:cNvSpPr>
            <a:spLocks noEditPoints="1"/>
          </p:cNvSpPr>
          <p:nvPr/>
        </p:nvSpPr>
        <p:spPr bwMode="auto">
          <a:xfrm rot="21334256">
            <a:off x="2992698" y="2222101"/>
            <a:ext cx="1105029" cy="936758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3" name="Freeform 273"/>
          <p:cNvSpPr>
            <a:spLocks noEditPoints="1"/>
          </p:cNvSpPr>
          <p:nvPr/>
        </p:nvSpPr>
        <p:spPr bwMode="auto">
          <a:xfrm rot="21334256">
            <a:off x="2808373" y="3085015"/>
            <a:ext cx="680807" cy="949913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4" name="Freeform 274"/>
          <p:cNvSpPr>
            <a:spLocks/>
          </p:cNvSpPr>
          <p:nvPr/>
        </p:nvSpPr>
        <p:spPr bwMode="auto">
          <a:xfrm rot="21334256">
            <a:off x="4114414" y="1682172"/>
            <a:ext cx="656859" cy="548840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5" name="Freeform 275"/>
          <p:cNvSpPr>
            <a:spLocks noEditPoints="1"/>
          </p:cNvSpPr>
          <p:nvPr/>
        </p:nvSpPr>
        <p:spPr bwMode="auto">
          <a:xfrm rot="21334256">
            <a:off x="6586619" y="4104722"/>
            <a:ext cx="417379" cy="456284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6" name="Freeform 276"/>
          <p:cNvSpPr>
            <a:spLocks/>
          </p:cNvSpPr>
          <p:nvPr/>
        </p:nvSpPr>
        <p:spPr bwMode="auto">
          <a:xfrm rot="21334256">
            <a:off x="3117932" y="4513784"/>
            <a:ext cx="930551" cy="766427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7" name="Freeform 277"/>
          <p:cNvSpPr>
            <a:spLocks/>
          </p:cNvSpPr>
          <p:nvPr/>
        </p:nvSpPr>
        <p:spPr bwMode="auto">
          <a:xfrm rot="21334256">
            <a:off x="4270530" y="4431434"/>
            <a:ext cx="863838" cy="722586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8" name="Freeform 278"/>
          <p:cNvSpPr>
            <a:spLocks/>
          </p:cNvSpPr>
          <p:nvPr/>
        </p:nvSpPr>
        <p:spPr bwMode="auto">
          <a:xfrm rot="21334256">
            <a:off x="2607486" y="4179406"/>
            <a:ext cx="523435" cy="563454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9" name="Freeform 279"/>
          <p:cNvSpPr>
            <a:spLocks/>
          </p:cNvSpPr>
          <p:nvPr/>
        </p:nvSpPr>
        <p:spPr bwMode="auto">
          <a:xfrm rot="21334256">
            <a:off x="4644249" y="5508766"/>
            <a:ext cx="1705440" cy="116912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0" name="Freeform 280"/>
          <p:cNvSpPr>
            <a:spLocks/>
          </p:cNvSpPr>
          <p:nvPr/>
        </p:nvSpPr>
        <p:spPr bwMode="auto">
          <a:xfrm rot="21334256">
            <a:off x="5461059" y="3321898"/>
            <a:ext cx="547384" cy="636524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3" name="Freeform 283"/>
          <p:cNvSpPr>
            <a:spLocks/>
          </p:cNvSpPr>
          <p:nvPr/>
        </p:nvSpPr>
        <p:spPr bwMode="auto">
          <a:xfrm rot="21334256">
            <a:off x="5341489" y="2565489"/>
            <a:ext cx="814232" cy="813518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4" name="Freeform 284"/>
          <p:cNvSpPr>
            <a:spLocks/>
          </p:cNvSpPr>
          <p:nvPr/>
        </p:nvSpPr>
        <p:spPr bwMode="auto">
          <a:xfrm rot="21334256">
            <a:off x="3982700" y="4954342"/>
            <a:ext cx="1106740" cy="772924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5" name="Freeform 285"/>
          <p:cNvSpPr>
            <a:spLocks/>
          </p:cNvSpPr>
          <p:nvPr/>
        </p:nvSpPr>
        <p:spPr bwMode="auto">
          <a:xfrm rot="21334256">
            <a:off x="6900142" y="4118512"/>
            <a:ext cx="557647" cy="656011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6" name="Freeform 286"/>
          <p:cNvSpPr>
            <a:spLocks/>
          </p:cNvSpPr>
          <p:nvPr/>
        </p:nvSpPr>
        <p:spPr bwMode="auto">
          <a:xfrm>
            <a:off x="4764163" y="3552241"/>
            <a:ext cx="922322" cy="573197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7" name="Freeform 287"/>
          <p:cNvSpPr>
            <a:spLocks noEditPoints="1"/>
          </p:cNvSpPr>
          <p:nvPr/>
        </p:nvSpPr>
        <p:spPr bwMode="auto">
          <a:xfrm rot="21334256">
            <a:off x="3751584" y="1361194"/>
            <a:ext cx="614096" cy="766427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8" name="Rectangle 637"/>
          <p:cNvSpPr>
            <a:spLocks noChangeArrowheads="1"/>
          </p:cNvSpPr>
          <p:nvPr/>
        </p:nvSpPr>
        <p:spPr bwMode="auto">
          <a:xfrm rot="21334256">
            <a:off x="4847919" y="5743390"/>
            <a:ext cx="2910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г. Сочи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1" name="Rectangle 670"/>
          <p:cNvSpPr>
            <a:spLocks noChangeArrowheads="1"/>
          </p:cNvSpPr>
          <p:nvPr/>
        </p:nvSpPr>
        <p:spPr bwMode="auto">
          <a:xfrm rot="21334256">
            <a:off x="4147312" y="2458227"/>
            <a:ext cx="42461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7" name="Rectangle 708"/>
          <p:cNvSpPr>
            <a:spLocks noChangeArrowheads="1"/>
          </p:cNvSpPr>
          <p:nvPr/>
        </p:nvSpPr>
        <p:spPr bwMode="auto">
          <a:xfrm>
            <a:off x="3040979" y="4073543"/>
            <a:ext cx="42062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" name="Rectangle 743"/>
          <p:cNvSpPr>
            <a:spLocks noChangeArrowheads="1"/>
          </p:cNvSpPr>
          <p:nvPr/>
        </p:nvSpPr>
        <p:spPr bwMode="auto">
          <a:xfrm>
            <a:off x="2950295" y="3409654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3" name="Rectangle 793"/>
          <p:cNvSpPr>
            <a:spLocks noChangeArrowheads="1"/>
          </p:cNvSpPr>
          <p:nvPr/>
        </p:nvSpPr>
        <p:spPr bwMode="auto">
          <a:xfrm rot="21334256">
            <a:off x="5951430" y="2600204"/>
            <a:ext cx="66582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95" name="Rectangle 808"/>
          <p:cNvSpPr>
            <a:spLocks noChangeArrowheads="1"/>
          </p:cNvSpPr>
          <p:nvPr/>
        </p:nvSpPr>
        <p:spPr bwMode="auto">
          <a:xfrm rot="21334256">
            <a:off x="6646184" y="3932088"/>
            <a:ext cx="61797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8" name="Rectangle 826"/>
          <p:cNvSpPr>
            <a:spLocks noChangeArrowheads="1"/>
          </p:cNvSpPr>
          <p:nvPr/>
        </p:nvSpPr>
        <p:spPr bwMode="auto">
          <a:xfrm>
            <a:off x="3533337" y="3171870"/>
            <a:ext cx="52627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1" name="Rectangle 834"/>
          <p:cNvSpPr>
            <a:spLocks noChangeArrowheads="1"/>
          </p:cNvSpPr>
          <p:nvPr/>
        </p:nvSpPr>
        <p:spPr bwMode="auto">
          <a:xfrm rot="21334256">
            <a:off x="7109057" y="4368937"/>
            <a:ext cx="430591" cy="10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2" name="Rectangle 836"/>
          <p:cNvSpPr>
            <a:spLocks noChangeArrowheads="1"/>
          </p:cNvSpPr>
          <p:nvPr/>
        </p:nvSpPr>
        <p:spPr bwMode="auto">
          <a:xfrm>
            <a:off x="3348851" y="3644732"/>
            <a:ext cx="72562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3" name="Rectangle 843"/>
          <p:cNvSpPr>
            <a:spLocks noChangeArrowheads="1"/>
          </p:cNvSpPr>
          <p:nvPr/>
        </p:nvSpPr>
        <p:spPr bwMode="auto">
          <a:xfrm rot="21334256">
            <a:off x="6522302" y="2543223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6" name="Rectangle 852"/>
          <p:cNvSpPr>
            <a:spLocks noChangeArrowheads="1"/>
          </p:cNvSpPr>
          <p:nvPr/>
        </p:nvSpPr>
        <p:spPr bwMode="auto">
          <a:xfrm>
            <a:off x="3188556" y="2790360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</a:p>
        </p:txBody>
      </p:sp>
      <p:sp>
        <p:nvSpPr>
          <p:cNvPr id="410" name="Rectangle 870"/>
          <p:cNvSpPr>
            <a:spLocks noChangeArrowheads="1"/>
          </p:cNvSpPr>
          <p:nvPr/>
        </p:nvSpPr>
        <p:spPr bwMode="auto">
          <a:xfrm rot="21334256">
            <a:off x="4982996" y="3745717"/>
            <a:ext cx="68974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" name="Rectangle 879"/>
          <p:cNvSpPr>
            <a:spLocks noChangeArrowheads="1"/>
          </p:cNvSpPr>
          <p:nvPr/>
        </p:nvSpPr>
        <p:spPr bwMode="auto">
          <a:xfrm>
            <a:off x="4389413" y="4777919"/>
            <a:ext cx="51529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Горячий Ключ</a:t>
            </a:r>
          </a:p>
        </p:txBody>
      </p:sp>
      <p:sp>
        <p:nvSpPr>
          <p:cNvPr id="416" name="Rectangle 960"/>
          <p:cNvSpPr>
            <a:spLocks noChangeArrowheads="1"/>
          </p:cNvSpPr>
          <p:nvPr/>
        </p:nvSpPr>
        <p:spPr bwMode="auto">
          <a:xfrm rot="21334256">
            <a:off x="4167743" y="4064570"/>
            <a:ext cx="550199" cy="92471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7" name="Rectangle 976"/>
          <p:cNvSpPr>
            <a:spLocks noChangeArrowheads="1"/>
          </p:cNvSpPr>
          <p:nvPr/>
        </p:nvSpPr>
        <p:spPr bwMode="auto">
          <a:xfrm rot="21334256">
            <a:off x="6680222" y="418440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8" name="Rectangle 766"/>
          <p:cNvSpPr>
            <a:spLocks noChangeArrowheads="1"/>
          </p:cNvSpPr>
          <p:nvPr/>
        </p:nvSpPr>
        <p:spPr bwMode="auto">
          <a:xfrm rot="21334256">
            <a:off x="6525048" y="4930746"/>
            <a:ext cx="43856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1" name="Rectangle 718"/>
          <p:cNvSpPr>
            <a:spLocks noChangeArrowheads="1"/>
          </p:cNvSpPr>
          <p:nvPr/>
        </p:nvSpPr>
        <p:spPr bwMode="auto">
          <a:xfrm rot="21334256">
            <a:off x="6931309" y="5139065"/>
            <a:ext cx="6020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" name="Rectangle 827"/>
          <p:cNvSpPr>
            <a:spLocks noChangeArrowheads="1"/>
          </p:cNvSpPr>
          <p:nvPr/>
        </p:nvSpPr>
        <p:spPr bwMode="auto">
          <a:xfrm rot="21334256">
            <a:off x="5460058" y="2063540"/>
            <a:ext cx="49039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2" name="Rectangle 683"/>
          <p:cNvSpPr>
            <a:spLocks noChangeArrowheads="1"/>
          </p:cNvSpPr>
          <p:nvPr/>
        </p:nvSpPr>
        <p:spPr bwMode="auto">
          <a:xfrm rot="21334256">
            <a:off x="5002375" y="1729192"/>
            <a:ext cx="44255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8" name="Rectangle 712"/>
          <p:cNvSpPr>
            <a:spLocks noChangeArrowheads="1"/>
          </p:cNvSpPr>
          <p:nvPr/>
        </p:nvSpPr>
        <p:spPr bwMode="auto">
          <a:xfrm rot="21334256">
            <a:off x="5227828" y="2478882"/>
            <a:ext cx="4724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0" name="Rectangle 656"/>
          <p:cNvSpPr>
            <a:spLocks noChangeArrowheads="1"/>
          </p:cNvSpPr>
          <p:nvPr/>
        </p:nvSpPr>
        <p:spPr bwMode="auto">
          <a:xfrm>
            <a:off x="3896988" y="4560346"/>
            <a:ext cx="4186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7" name="Rectangle 823"/>
          <p:cNvSpPr>
            <a:spLocks noChangeArrowheads="1"/>
          </p:cNvSpPr>
          <p:nvPr/>
        </p:nvSpPr>
        <p:spPr bwMode="auto">
          <a:xfrm rot="21334256">
            <a:off x="4597350" y="3380254"/>
            <a:ext cx="52029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" name="Freeform 265"/>
          <p:cNvSpPr>
            <a:spLocks noEditPoints="1"/>
          </p:cNvSpPr>
          <p:nvPr/>
        </p:nvSpPr>
        <p:spPr bwMode="auto">
          <a:xfrm>
            <a:off x="4495517" y="1976679"/>
            <a:ext cx="805935" cy="827954"/>
          </a:xfrm>
          <a:custGeom>
            <a:avLst/>
            <a:gdLst>
              <a:gd name="T0" fmla="*/ 29 w 196"/>
              <a:gd name="T1" fmla="*/ 53 h 193"/>
              <a:gd name="T2" fmla="*/ 39 w 196"/>
              <a:gd name="T3" fmla="*/ 26 h 193"/>
              <a:gd name="T4" fmla="*/ 48 w 196"/>
              <a:gd name="T5" fmla="*/ 25 h 193"/>
              <a:gd name="T6" fmla="*/ 57 w 196"/>
              <a:gd name="T7" fmla="*/ 21 h 193"/>
              <a:gd name="T8" fmla="*/ 56 w 196"/>
              <a:gd name="T9" fmla="*/ 12 h 193"/>
              <a:gd name="T10" fmla="*/ 69 w 196"/>
              <a:gd name="T11" fmla="*/ 12 h 193"/>
              <a:gd name="T12" fmla="*/ 78 w 196"/>
              <a:gd name="T13" fmla="*/ 12 h 193"/>
              <a:gd name="T14" fmla="*/ 95 w 196"/>
              <a:gd name="T15" fmla="*/ 10 h 193"/>
              <a:gd name="T16" fmla="*/ 101 w 196"/>
              <a:gd name="T17" fmla="*/ 13 h 193"/>
              <a:gd name="T18" fmla="*/ 104 w 196"/>
              <a:gd name="T19" fmla="*/ 1 h 193"/>
              <a:gd name="T20" fmla="*/ 123 w 196"/>
              <a:gd name="T21" fmla="*/ 0 h 193"/>
              <a:gd name="T22" fmla="*/ 149 w 196"/>
              <a:gd name="T23" fmla="*/ 47 h 193"/>
              <a:gd name="T24" fmla="*/ 152 w 196"/>
              <a:gd name="T25" fmla="*/ 62 h 193"/>
              <a:gd name="T26" fmla="*/ 174 w 196"/>
              <a:gd name="T27" fmla="*/ 66 h 193"/>
              <a:gd name="T28" fmla="*/ 170 w 196"/>
              <a:gd name="T29" fmla="*/ 73 h 193"/>
              <a:gd name="T30" fmla="*/ 173 w 196"/>
              <a:gd name="T31" fmla="*/ 76 h 193"/>
              <a:gd name="T32" fmla="*/ 170 w 196"/>
              <a:gd name="T33" fmla="*/ 104 h 193"/>
              <a:gd name="T34" fmla="*/ 157 w 196"/>
              <a:gd name="T35" fmla="*/ 107 h 193"/>
              <a:gd name="T36" fmla="*/ 145 w 196"/>
              <a:gd name="T37" fmla="*/ 117 h 193"/>
              <a:gd name="T38" fmla="*/ 138 w 196"/>
              <a:gd name="T39" fmla="*/ 148 h 193"/>
              <a:gd name="T40" fmla="*/ 135 w 196"/>
              <a:gd name="T41" fmla="*/ 151 h 193"/>
              <a:gd name="T42" fmla="*/ 133 w 196"/>
              <a:gd name="T43" fmla="*/ 155 h 193"/>
              <a:gd name="T44" fmla="*/ 130 w 196"/>
              <a:gd name="T45" fmla="*/ 157 h 193"/>
              <a:gd name="T46" fmla="*/ 127 w 196"/>
              <a:gd name="T47" fmla="*/ 157 h 193"/>
              <a:gd name="T48" fmla="*/ 123 w 196"/>
              <a:gd name="T49" fmla="*/ 160 h 193"/>
              <a:gd name="T50" fmla="*/ 123 w 196"/>
              <a:gd name="T51" fmla="*/ 176 h 193"/>
              <a:gd name="T52" fmla="*/ 101 w 196"/>
              <a:gd name="T53" fmla="*/ 174 h 193"/>
              <a:gd name="T54" fmla="*/ 67 w 196"/>
              <a:gd name="T55" fmla="*/ 173 h 193"/>
              <a:gd name="T56" fmla="*/ 57 w 196"/>
              <a:gd name="T57" fmla="*/ 182 h 193"/>
              <a:gd name="T58" fmla="*/ 56 w 196"/>
              <a:gd name="T59" fmla="*/ 186 h 193"/>
              <a:gd name="T60" fmla="*/ 61 w 196"/>
              <a:gd name="T61" fmla="*/ 189 h 193"/>
              <a:gd name="T62" fmla="*/ 64 w 196"/>
              <a:gd name="T63" fmla="*/ 190 h 193"/>
              <a:gd name="T64" fmla="*/ 50 w 196"/>
              <a:gd name="T65" fmla="*/ 188 h 193"/>
              <a:gd name="T66" fmla="*/ 29 w 196"/>
              <a:gd name="T67" fmla="*/ 185 h 193"/>
              <a:gd name="T68" fmla="*/ 22 w 196"/>
              <a:gd name="T69" fmla="*/ 179 h 193"/>
              <a:gd name="T70" fmla="*/ 28 w 196"/>
              <a:gd name="T71" fmla="*/ 144 h 193"/>
              <a:gd name="T72" fmla="*/ 31 w 196"/>
              <a:gd name="T73" fmla="*/ 147 h 193"/>
              <a:gd name="T74" fmla="*/ 34 w 196"/>
              <a:gd name="T75" fmla="*/ 147 h 193"/>
              <a:gd name="T76" fmla="*/ 35 w 196"/>
              <a:gd name="T77" fmla="*/ 126 h 193"/>
              <a:gd name="T78" fmla="*/ 39 w 196"/>
              <a:gd name="T79" fmla="*/ 107 h 193"/>
              <a:gd name="T80" fmla="*/ 32 w 196"/>
              <a:gd name="T81" fmla="*/ 107 h 193"/>
              <a:gd name="T82" fmla="*/ 17 w 196"/>
              <a:gd name="T83" fmla="*/ 107 h 193"/>
              <a:gd name="T84" fmla="*/ 13 w 196"/>
              <a:gd name="T85" fmla="*/ 104 h 193"/>
              <a:gd name="T86" fmla="*/ 10 w 196"/>
              <a:gd name="T87" fmla="*/ 94 h 193"/>
              <a:gd name="T88" fmla="*/ 7 w 196"/>
              <a:gd name="T89" fmla="*/ 88 h 193"/>
              <a:gd name="T90" fmla="*/ 6 w 196"/>
              <a:gd name="T91" fmla="*/ 88 h 193"/>
              <a:gd name="T92" fmla="*/ 1 w 196"/>
              <a:gd name="T93" fmla="*/ 91 h 193"/>
              <a:gd name="T94" fmla="*/ 0 w 196"/>
              <a:gd name="T95" fmla="*/ 60 h 193"/>
              <a:gd name="T96" fmla="*/ 3 w 196"/>
              <a:gd name="T97" fmla="*/ 56 h 193"/>
              <a:gd name="T98" fmla="*/ 9 w 196"/>
              <a:gd name="T99" fmla="*/ 51 h 193"/>
              <a:gd name="T100" fmla="*/ 13 w 196"/>
              <a:gd name="T101" fmla="*/ 45 h 193"/>
              <a:gd name="T102" fmla="*/ 192 w 196"/>
              <a:gd name="T103" fmla="*/ 67 h 193"/>
              <a:gd name="T104" fmla="*/ 187 w 196"/>
              <a:gd name="T105" fmla="*/ 5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09" name="Rectangle 865"/>
          <p:cNvSpPr>
            <a:spLocks noChangeArrowheads="1"/>
          </p:cNvSpPr>
          <p:nvPr/>
        </p:nvSpPr>
        <p:spPr bwMode="auto">
          <a:xfrm rot="21334256">
            <a:off x="4713921" y="2271259"/>
            <a:ext cx="6139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" name="Rectangle 766"/>
          <p:cNvSpPr>
            <a:spLocks noChangeArrowheads="1"/>
          </p:cNvSpPr>
          <p:nvPr/>
        </p:nvSpPr>
        <p:spPr bwMode="auto">
          <a:xfrm rot="21334256">
            <a:off x="5155245" y="4532172"/>
            <a:ext cx="59405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1" name="Rectangle 750"/>
          <p:cNvSpPr>
            <a:spLocks noChangeArrowheads="1"/>
          </p:cNvSpPr>
          <p:nvPr/>
        </p:nvSpPr>
        <p:spPr bwMode="auto">
          <a:xfrm rot="21334256">
            <a:off x="4941124" y="5030259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414" name="Rectangle 915"/>
          <p:cNvSpPr>
            <a:spLocks noChangeArrowheads="1"/>
          </p:cNvSpPr>
          <p:nvPr/>
        </p:nvSpPr>
        <p:spPr bwMode="auto">
          <a:xfrm rot="21334256">
            <a:off x="4379061" y="1904062"/>
            <a:ext cx="61598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0" name="Rectangle 833"/>
          <p:cNvSpPr>
            <a:spLocks noChangeArrowheads="1"/>
          </p:cNvSpPr>
          <p:nvPr/>
        </p:nvSpPr>
        <p:spPr bwMode="auto">
          <a:xfrm rot="21334256">
            <a:off x="6148767" y="3362072"/>
            <a:ext cx="46448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240" name="Freeform 280"/>
          <p:cNvSpPr>
            <a:spLocks/>
          </p:cNvSpPr>
          <p:nvPr/>
        </p:nvSpPr>
        <p:spPr bwMode="auto">
          <a:xfrm rot="21236325">
            <a:off x="5442632" y="3322723"/>
            <a:ext cx="578007" cy="640815"/>
          </a:xfrm>
          <a:custGeom>
            <a:avLst/>
            <a:gdLst>
              <a:gd name="T0" fmla="*/ 91 w 142"/>
              <a:gd name="T1" fmla="*/ 29 h 175"/>
              <a:gd name="T2" fmla="*/ 100 w 142"/>
              <a:gd name="T3" fmla="*/ 27 h 175"/>
              <a:gd name="T4" fmla="*/ 134 w 142"/>
              <a:gd name="T5" fmla="*/ 29 h 175"/>
              <a:gd name="T6" fmla="*/ 128 w 142"/>
              <a:gd name="T7" fmla="*/ 36 h 175"/>
              <a:gd name="T8" fmla="*/ 126 w 142"/>
              <a:gd name="T9" fmla="*/ 46 h 175"/>
              <a:gd name="T10" fmla="*/ 117 w 142"/>
              <a:gd name="T11" fmla="*/ 45 h 175"/>
              <a:gd name="T12" fmla="*/ 112 w 142"/>
              <a:gd name="T13" fmla="*/ 51 h 175"/>
              <a:gd name="T14" fmla="*/ 113 w 142"/>
              <a:gd name="T15" fmla="*/ 58 h 175"/>
              <a:gd name="T16" fmla="*/ 114 w 142"/>
              <a:gd name="T17" fmla="*/ 85 h 175"/>
              <a:gd name="T18" fmla="*/ 114 w 142"/>
              <a:gd name="T19" fmla="*/ 99 h 175"/>
              <a:gd name="T20" fmla="*/ 110 w 142"/>
              <a:gd name="T21" fmla="*/ 99 h 175"/>
              <a:gd name="T22" fmla="*/ 107 w 142"/>
              <a:gd name="T23" fmla="*/ 101 h 175"/>
              <a:gd name="T24" fmla="*/ 106 w 142"/>
              <a:gd name="T25" fmla="*/ 107 h 175"/>
              <a:gd name="T26" fmla="*/ 109 w 142"/>
              <a:gd name="T27" fmla="*/ 107 h 175"/>
              <a:gd name="T28" fmla="*/ 104 w 142"/>
              <a:gd name="T29" fmla="*/ 107 h 175"/>
              <a:gd name="T30" fmla="*/ 101 w 142"/>
              <a:gd name="T31" fmla="*/ 107 h 175"/>
              <a:gd name="T32" fmla="*/ 97 w 142"/>
              <a:gd name="T33" fmla="*/ 107 h 175"/>
              <a:gd name="T34" fmla="*/ 94 w 142"/>
              <a:gd name="T35" fmla="*/ 107 h 175"/>
              <a:gd name="T36" fmla="*/ 91 w 142"/>
              <a:gd name="T37" fmla="*/ 107 h 175"/>
              <a:gd name="T38" fmla="*/ 91 w 142"/>
              <a:gd name="T39" fmla="*/ 102 h 175"/>
              <a:gd name="T40" fmla="*/ 84 w 142"/>
              <a:gd name="T41" fmla="*/ 102 h 175"/>
              <a:gd name="T42" fmla="*/ 101 w 142"/>
              <a:gd name="T43" fmla="*/ 114 h 175"/>
              <a:gd name="T44" fmla="*/ 123 w 142"/>
              <a:gd name="T45" fmla="*/ 109 h 175"/>
              <a:gd name="T46" fmla="*/ 120 w 142"/>
              <a:gd name="T47" fmla="*/ 117 h 175"/>
              <a:gd name="T48" fmla="*/ 138 w 142"/>
              <a:gd name="T49" fmla="*/ 126 h 175"/>
              <a:gd name="T50" fmla="*/ 142 w 142"/>
              <a:gd name="T51" fmla="*/ 139 h 175"/>
              <a:gd name="T52" fmla="*/ 139 w 142"/>
              <a:gd name="T53" fmla="*/ 148 h 175"/>
              <a:gd name="T54" fmla="*/ 136 w 142"/>
              <a:gd name="T55" fmla="*/ 170 h 175"/>
              <a:gd name="T56" fmla="*/ 132 w 142"/>
              <a:gd name="T57" fmla="*/ 168 h 175"/>
              <a:gd name="T58" fmla="*/ 131 w 142"/>
              <a:gd name="T59" fmla="*/ 170 h 175"/>
              <a:gd name="T60" fmla="*/ 128 w 142"/>
              <a:gd name="T61" fmla="*/ 167 h 175"/>
              <a:gd name="T62" fmla="*/ 123 w 142"/>
              <a:gd name="T63" fmla="*/ 167 h 175"/>
              <a:gd name="T64" fmla="*/ 123 w 142"/>
              <a:gd name="T65" fmla="*/ 174 h 175"/>
              <a:gd name="T66" fmla="*/ 104 w 142"/>
              <a:gd name="T67" fmla="*/ 161 h 175"/>
              <a:gd name="T68" fmla="*/ 94 w 142"/>
              <a:gd name="T69" fmla="*/ 165 h 175"/>
              <a:gd name="T70" fmla="*/ 90 w 142"/>
              <a:gd name="T71" fmla="*/ 167 h 175"/>
              <a:gd name="T72" fmla="*/ 88 w 142"/>
              <a:gd name="T73" fmla="*/ 175 h 175"/>
              <a:gd name="T74" fmla="*/ 72 w 142"/>
              <a:gd name="T75" fmla="*/ 171 h 175"/>
              <a:gd name="T76" fmla="*/ 60 w 142"/>
              <a:gd name="T77" fmla="*/ 170 h 175"/>
              <a:gd name="T78" fmla="*/ 56 w 142"/>
              <a:gd name="T79" fmla="*/ 171 h 175"/>
              <a:gd name="T80" fmla="*/ 56 w 142"/>
              <a:gd name="T81" fmla="*/ 143 h 175"/>
              <a:gd name="T82" fmla="*/ 56 w 142"/>
              <a:gd name="T83" fmla="*/ 131 h 175"/>
              <a:gd name="T84" fmla="*/ 53 w 142"/>
              <a:gd name="T85" fmla="*/ 136 h 175"/>
              <a:gd name="T86" fmla="*/ 50 w 142"/>
              <a:gd name="T87" fmla="*/ 136 h 175"/>
              <a:gd name="T88" fmla="*/ 41 w 142"/>
              <a:gd name="T89" fmla="*/ 140 h 175"/>
              <a:gd name="T90" fmla="*/ 40 w 142"/>
              <a:gd name="T91" fmla="*/ 117 h 175"/>
              <a:gd name="T92" fmla="*/ 43 w 142"/>
              <a:gd name="T93" fmla="*/ 96 h 175"/>
              <a:gd name="T94" fmla="*/ 40 w 142"/>
              <a:gd name="T95" fmla="*/ 71 h 175"/>
              <a:gd name="T96" fmla="*/ 38 w 142"/>
              <a:gd name="T97" fmla="*/ 58 h 175"/>
              <a:gd name="T98" fmla="*/ 28 w 142"/>
              <a:gd name="T99" fmla="*/ 55 h 175"/>
              <a:gd name="T100" fmla="*/ 18 w 142"/>
              <a:gd name="T101" fmla="*/ 52 h 175"/>
              <a:gd name="T102" fmla="*/ 0 w 142"/>
              <a:gd name="T103" fmla="*/ 39 h 175"/>
              <a:gd name="T104" fmla="*/ 28 w 142"/>
              <a:gd name="T105" fmla="*/ 24 h 175"/>
              <a:gd name="T106" fmla="*/ 32 w 142"/>
              <a:gd name="T107" fmla="*/ 11 h 175"/>
              <a:gd name="T108" fmla="*/ 29 w 142"/>
              <a:gd name="T109" fmla="*/ 4 h 175"/>
              <a:gd name="T110" fmla="*/ 40 w 142"/>
              <a:gd name="T111" fmla="*/ 7 h 175"/>
              <a:gd name="T112" fmla="*/ 60 w 142"/>
              <a:gd name="T113" fmla="*/ 5 h 175"/>
              <a:gd name="T114" fmla="*/ 92 w 142"/>
              <a:gd name="T115" fmla="*/ 1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2" name="Rectangle 895"/>
          <p:cNvSpPr>
            <a:spLocks noChangeArrowheads="1"/>
          </p:cNvSpPr>
          <p:nvPr/>
        </p:nvSpPr>
        <p:spPr bwMode="auto">
          <a:xfrm rot="21334256">
            <a:off x="5598431" y="355291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8" name="Rectangle 862"/>
          <p:cNvSpPr>
            <a:spLocks noChangeArrowheads="1"/>
          </p:cNvSpPr>
          <p:nvPr/>
        </p:nvSpPr>
        <p:spPr bwMode="auto">
          <a:xfrm rot="21334256">
            <a:off x="6249765" y="3721993"/>
            <a:ext cx="58408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Rectangle 953"/>
          <p:cNvSpPr>
            <a:spLocks noChangeArrowheads="1"/>
          </p:cNvSpPr>
          <p:nvPr/>
        </p:nvSpPr>
        <p:spPr bwMode="auto">
          <a:xfrm>
            <a:off x="2570792" y="4502145"/>
            <a:ext cx="67778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" name="Rectangle 647"/>
          <p:cNvSpPr>
            <a:spLocks noChangeArrowheads="1"/>
          </p:cNvSpPr>
          <p:nvPr/>
        </p:nvSpPr>
        <p:spPr bwMode="auto">
          <a:xfrm rot="21334256">
            <a:off x="3481811" y="1889798"/>
            <a:ext cx="28706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3" name="Rectangle 696"/>
          <p:cNvSpPr>
            <a:spLocks noChangeArrowheads="1"/>
          </p:cNvSpPr>
          <p:nvPr/>
        </p:nvSpPr>
        <p:spPr bwMode="auto">
          <a:xfrm>
            <a:off x="4321749" y="5306360"/>
            <a:ext cx="5103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4" name="Rectangle 806"/>
          <p:cNvSpPr>
            <a:spLocks noChangeArrowheads="1"/>
          </p:cNvSpPr>
          <p:nvPr/>
        </p:nvSpPr>
        <p:spPr bwMode="auto">
          <a:xfrm rot="21334256">
            <a:off x="5084093" y="314651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6" name="Rectangle 707"/>
          <p:cNvSpPr>
            <a:spLocks noChangeArrowheads="1"/>
          </p:cNvSpPr>
          <p:nvPr/>
        </p:nvSpPr>
        <p:spPr bwMode="auto">
          <a:xfrm rot="21334256">
            <a:off x="5648753" y="2931969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5" name="Rectangle 847"/>
          <p:cNvSpPr>
            <a:spLocks noChangeArrowheads="1"/>
          </p:cNvSpPr>
          <p:nvPr/>
        </p:nvSpPr>
        <p:spPr bwMode="auto">
          <a:xfrm>
            <a:off x="4308486" y="2902536"/>
            <a:ext cx="53225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ectangle 904"/>
          <p:cNvSpPr>
            <a:spLocks noChangeArrowheads="1"/>
          </p:cNvSpPr>
          <p:nvPr/>
        </p:nvSpPr>
        <p:spPr bwMode="auto">
          <a:xfrm>
            <a:off x="3387822" y="4885447"/>
            <a:ext cx="5661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2" name="Freeform 282"/>
          <p:cNvSpPr>
            <a:spLocks/>
          </p:cNvSpPr>
          <p:nvPr/>
        </p:nvSpPr>
        <p:spPr bwMode="auto">
          <a:xfrm>
            <a:off x="3947333" y="2995145"/>
            <a:ext cx="909425" cy="779974"/>
          </a:xfrm>
          <a:custGeom>
            <a:avLst/>
            <a:gdLst>
              <a:gd name="T0" fmla="*/ 17 w 243"/>
              <a:gd name="T1" fmla="*/ 10 h 174"/>
              <a:gd name="T2" fmla="*/ 20 w 243"/>
              <a:gd name="T3" fmla="*/ 9 h 174"/>
              <a:gd name="T4" fmla="*/ 25 w 243"/>
              <a:gd name="T5" fmla="*/ 6 h 174"/>
              <a:gd name="T6" fmla="*/ 28 w 243"/>
              <a:gd name="T7" fmla="*/ 6 h 174"/>
              <a:gd name="T8" fmla="*/ 29 w 243"/>
              <a:gd name="T9" fmla="*/ 12 h 174"/>
              <a:gd name="T10" fmla="*/ 36 w 243"/>
              <a:gd name="T11" fmla="*/ 10 h 174"/>
              <a:gd name="T12" fmla="*/ 38 w 243"/>
              <a:gd name="T13" fmla="*/ 12 h 174"/>
              <a:gd name="T14" fmla="*/ 41 w 243"/>
              <a:gd name="T15" fmla="*/ 12 h 174"/>
              <a:gd name="T16" fmla="*/ 42 w 243"/>
              <a:gd name="T17" fmla="*/ 4 h 174"/>
              <a:gd name="T18" fmla="*/ 50 w 243"/>
              <a:gd name="T19" fmla="*/ 6 h 174"/>
              <a:gd name="T20" fmla="*/ 50 w 243"/>
              <a:gd name="T21" fmla="*/ 9 h 174"/>
              <a:gd name="T22" fmla="*/ 51 w 243"/>
              <a:gd name="T23" fmla="*/ 13 h 174"/>
              <a:gd name="T24" fmla="*/ 55 w 243"/>
              <a:gd name="T25" fmla="*/ 0 h 174"/>
              <a:gd name="T26" fmla="*/ 102 w 243"/>
              <a:gd name="T27" fmla="*/ 25 h 174"/>
              <a:gd name="T28" fmla="*/ 143 w 243"/>
              <a:gd name="T29" fmla="*/ 26 h 174"/>
              <a:gd name="T30" fmla="*/ 149 w 243"/>
              <a:gd name="T31" fmla="*/ 32 h 174"/>
              <a:gd name="T32" fmla="*/ 168 w 243"/>
              <a:gd name="T33" fmla="*/ 28 h 174"/>
              <a:gd name="T34" fmla="*/ 165 w 243"/>
              <a:gd name="T35" fmla="*/ 15 h 174"/>
              <a:gd name="T36" fmla="*/ 174 w 243"/>
              <a:gd name="T37" fmla="*/ 21 h 174"/>
              <a:gd name="T38" fmla="*/ 201 w 243"/>
              <a:gd name="T39" fmla="*/ 26 h 174"/>
              <a:gd name="T40" fmla="*/ 230 w 243"/>
              <a:gd name="T41" fmla="*/ 28 h 174"/>
              <a:gd name="T42" fmla="*/ 242 w 243"/>
              <a:gd name="T43" fmla="*/ 34 h 174"/>
              <a:gd name="T44" fmla="*/ 239 w 243"/>
              <a:gd name="T45" fmla="*/ 48 h 174"/>
              <a:gd name="T46" fmla="*/ 242 w 243"/>
              <a:gd name="T47" fmla="*/ 56 h 174"/>
              <a:gd name="T48" fmla="*/ 231 w 243"/>
              <a:gd name="T49" fmla="*/ 63 h 174"/>
              <a:gd name="T50" fmla="*/ 220 w 243"/>
              <a:gd name="T51" fmla="*/ 60 h 174"/>
              <a:gd name="T52" fmla="*/ 198 w 243"/>
              <a:gd name="T53" fmla="*/ 57 h 174"/>
              <a:gd name="T54" fmla="*/ 196 w 243"/>
              <a:gd name="T55" fmla="*/ 63 h 174"/>
              <a:gd name="T56" fmla="*/ 192 w 243"/>
              <a:gd name="T57" fmla="*/ 67 h 174"/>
              <a:gd name="T58" fmla="*/ 187 w 243"/>
              <a:gd name="T59" fmla="*/ 69 h 174"/>
              <a:gd name="T60" fmla="*/ 186 w 243"/>
              <a:gd name="T61" fmla="*/ 70 h 174"/>
              <a:gd name="T62" fmla="*/ 182 w 243"/>
              <a:gd name="T63" fmla="*/ 73 h 174"/>
              <a:gd name="T64" fmla="*/ 177 w 243"/>
              <a:gd name="T65" fmla="*/ 76 h 174"/>
              <a:gd name="T66" fmla="*/ 176 w 243"/>
              <a:gd name="T67" fmla="*/ 73 h 174"/>
              <a:gd name="T68" fmla="*/ 173 w 243"/>
              <a:gd name="T69" fmla="*/ 73 h 174"/>
              <a:gd name="T70" fmla="*/ 170 w 243"/>
              <a:gd name="T71" fmla="*/ 79 h 174"/>
              <a:gd name="T72" fmla="*/ 171 w 243"/>
              <a:gd name="T73" fmla="*/ 86 h 174"/>
              <a:gd name="T74" fmla="*/ 167 w 243"/>
              <a:gd name="T75" fmla="*/ 86 h 174"/>
              <a:gd name="T76" fmla="*/ 164 w 243"/>
              <a:gd name="T77" fmla="*/ 86 h 174"/>
              <a:gd name="T78" fmla="*/ 155 w 243"/>
              <a:gd name="T79" fmla="*/ 123 h 174"/>
              <a:gd name="T80" fmla="*/ 158 w 243"/>
              <a:gd name="T81" fmla="*/ 169 h 174"/>
              <a:gd name="T82" fmla="*/ 145 w 243"/>
              <a:gd name="T83" fmla="*/ 169 h 174"/>
              <a:gd name="T84" fmla="*/ 139 w 243"/>
              <a:gd name="T85" fmla="*/ 171 h 174"/>
              <a:gd name="T86" fmla="*/ 104 w 243"/>
              <a:gd name="T87" fmla="*/ 170 h 174"/>
              <a:gd name="T88" fmla="*/ 80 w 243"/>
              <a:gd name="T89" fmla="*/ 157 h 174"/>
              <a:gd name="T90" fmla="*/ 80 w 243"/>
              <a:gd name="T91" fmla="*/ 147 h 174"/>
              <a:gd name="T92" fmla="*/ 66 w 243"/>
              <a:gd name="T93" fmla="*/ 144 h 174"/>
              <a:gd name="T94" fmla="*/ 55 w 243"/>
              <a:gd name="T95" fmla="*/ 107 h 174"/>
              <a:gd name="T96" fmla="*/ 6 w 243"/>
              <a:gd name="T97" fmla="*/ 75 h 174"/>
              <a:gd name="T98" fmla="*/ 22 w 243"/>
              <a:gd name="T99" fmla="*/ 53 h 174"/>
              <a:gd name="T100" fmla="*/ 25 w 243"/>
              <a:gd name="T101" fmla="*/ 40 h 174"/>
              <a:gd name="T102" fmla="*/ 23 w 243"/>
              <a:gd name="T103" fmla="*/ 35 h 174"/>
              <a:gd name="T104" fmla="*/ 14 w 243"/>
              <a:gd name="T105" fmla="*/ 28 h 174"/>
              <a:gd name="T106" fmla="*/ 13 w 243"/>
              <a:gd name="T107" fmla="*/ 26 h 174"/>
              <a:gd name="T108" fmla="*/ 7 w 243"/>
              <a:gd name="T109" fmla="*/ 22 h 174"/>
              <a:gd name="T110" fmla="*/ 4 w 243"/>
              <a:gd name="T111" fmla="*/ 13 h 174"/>
              <a:gd name="T112" fmla="*/ 0 w 243"/>
              <a:gd name="T113" fmla="*/ 7 h 174"/>
              <a:gd name="T114" fmla="*/ 4 w 243"/>
              <a:gd name="T115" fmla="*/ 3 h 174"/>
              <a:gd name="T116" fmla="*/ 7 w 243"/>
              <a:gd name="T117" fmla="*/ 6 h 174"/>
              <a:gd name="T118" fmla="*/ 13 w 243"/>
              <a:gd name="T119" fmla="*/ 3 h 174"/>
              <a:gd name="T120" fmla="*/ 14 w 243"/>
              <a:gd name="T121" fmla="*/ 3 h 174"/>
              <a:gd name="T122" fmla="*/ 14 w 243"/>
              <a:gd name="T123" fmla="*/ 6 h 174"/>
              <a:gd name="T124" fmla="*/ 16 w 243"/>
              <a:gd name="T125" fmla="*/ 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6" name="Rectangle 821"/>
          <p:cNvSpPr>
            <a:spLocks noChangeArrowheads="1"/>
          </p:cNvSpPr>
          <p:nvPr/>
        </p:nvSpPr>
        <p:spPr bwMode="auto">
          <a:xfrm rot="21334256">
            <a:off x="4116502" y="3258131"/>
            <a:ext cx="54820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5" name="Rectangle 704"/>
          <p:cNvSpPr>
            <a:spLocks noChangeArrowheads="1"/>
          </p:cNvSpPr>
          <p:nvPr/>
        </p:nvSpPr>
        <p:spPr bwMode="auto">
          <a:xfrm rot="21334256">
            <a:off x="4458217" y="3825257"/>
            <a:ext cx="3388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4" name="Rectangle 845"/>
          <p:cNvSpPr>
            <a:spLocks noChangeArrowheads="1"/>
          </p:cNvSpPr>
          <p:nvPr/>
        </p:nvSpPr>
        <p:spPr bwMode="auto">
          <a:xfrm>
            <a:off x="2363775" y="4129269"/>
            <a:ext cx="334903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Rectangle 708"/>
          <p:cNvSpPr>
            <a:spLocks noChangeArrowheads="1"/>
          </p:cNvSpPr>
          <p:nvPr/>
        </p:nvSpPr>
        <p:spPr bwMode="auto">
          <a:xfrm>
            <a:off x="3469292" y="4310214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Freeform 266"/>
          <p:cNvSpPr>
            <a:spLocks/>
          </p:cNvSpPr>
          <p:nvPr/>
        </p:nvSpPr>
        <p:spPr bwMode="auto">
          <a:xfrm rot="21301192">
            <a:off x="5937153" y="4608606"/>
            <a:ext cx="723337" cy="1845849"/>
          </a:xfrm>
          <a:custGeom>
            <a:avLst/>
            <a:gdLst>
              <a:gd name="T0" fmla="*/ 76 w 187"/>
              <a:gd name="T1" fmla="*/ 0 h 517"/>
              <a:gd name="T2" fmla="*/ 89 w 187"/>
              <a:gd name="T3" fmla="*/ 10 h 517"/>
              <a:gd name="T4" fmla="*/ 88 w 187"/>
              <a:gd name="T5" fmla="*/ 45 h 517"/>
              <a:gd name="T6" fmla="*/ 107 w 187"/>
              <a:gd name="T7" fmla="*/ 52 h 517"/>
              <a:gd name="T8" fmla="*/ 111 w 187"/>
              <a:gd name="T9" fmla="*/ 79 h 517"/>
              <a:gd name="T10" fmla="*/ 111 w 187"/>
              <a:gd name="T11" fmla="*/ 96 h 517"/>
              <a:gd name="T12" fmla="*/ 114 w 187"/>
              <a:gd name="T13" fmla="*/ 110 h 517"/>
              <a:gd name="T14" fmla="*/ 115 w 187"/>
              <a:gd name="T15" fmla="*/ 114 h 517"/>
              <a:gd name="T16" fmla="*/ 99 w 187"/>
              <a:gd name="T17" fmla="*/ 118 h 517"/>
              <a:gd name="T18" fmla="*/ 117 w 187"/>
              <a:gd name="T19" fmla="*/ 126 h 517"/>
              <a:gd name="T20" fmla="*/ 143 w 187"/>
              <a:gd name="T21" fmla="*/ 133 h 517"/>
              <a:gd name="T22" fmla="*/ 152 w 187"/>
              <a:gd name="T23" fmla="*/ 148 h 517"/>
              <a:gd name="T24" fmla="*/ 162 w 187"/>
              <a:gd name="T25" fmla="*/ 167 h 517"/>
              <a:gd name="T26" fmla="*/ 165 w 187"/>
              <a:gd name="T27" fmla="*/ 183 h 517"/>
              <a:gd name="T28" fmla="*/ 177 w 187"/>
              <a:gd name="T29" fmla="*/ 202 h 517"/>
              <a:gd name="T30" fmla="*/ 170 w 187"/>
              <a:gd name="T31" fmla="*/ 236 h 517"/>
              <a:gd name="T32" fmla="*/ 178 w 187"/>
              <a:gd name="T33" fmla="*/ 265 h 517"/>
              <a:gd name="T34" fmla="*/ 174 w 187"/>
              <a:gd name="T35" fmla="*/ 283 h 517"/>
              <a:gd name="T36" fmla="*/ 187 w 187"/>
              <a:gd name="T37" fmla="*/ 284 h 517"/>
              <a:gd name="T38" fmla="*/ 177 w 187"/>
              <a:gd name="T39" fmla="*/ 287 h 517"/>
              <a:gd name="T40" fmla="*/ 181 w 187"/>
              <a:gd name="T41" fmla="*/ 302 h 517"/>
              <a:gd name="T42" fmla="*/ 180 w 187"/>
              <a:gd name="T43" fmla="*/ 321 h 517"/>
              <a:gd name="T44" fmla="*/ 168 w 187"/>
              <a:gd name="T45" fmla="*/ 338 h 517"/>
              <a:gd name="T46" fmla="*/ 156 w 187"/>
              <a:gd name="T47" fmla="*/ 348 h 517"/>
              <a:gd name="T48" fmla="*/ 134 w 187"/>
              <a:gd name="T49" fmla="*/ 367 h 517"/>
              <a:gd name="T50" fmla="*/ 120 w 187"/>
              <a:gd name="T51" fmla="*/ 400 h 517"/>
              <a:gd name="T52" fmla="*/ 123 w 187"/>
              <a:gd name="T53" fmla="*/ 426 h 517"/>
              <a:gd name="T54" fmla="*/ 102 w 187"/>
              <a:gd name="T55" fmla="*/ 436 h 517"/>
              <a:gd name="T56" fmla="*/ 105 w 187"/>
              <a:gd name="T57" fmla="*/ 467 h 517"/>
              <a:gd name="T58" fmla="*/ 112 w 187"/>
              <a:gd name="T59" fmla="*/ 491 h 517"/>
              <a:gd name="T60" fmla="*/ 108 w 187"/>
              <a:gd name="T61" fmla="*/ 511 h 517"/>
              <a:gd name="T62" fmla="*/ 104 w 187"/>
              <a:gd name="T63" fmla="*/ 514 h 517"/>
              <a:gd name="T64" fmla="*/ 89 w 187"/>
              <a:gd name="T65" fmla="*/ 499 h 517"/>
              <a:gd name="T66" fmla="*/ 58 w 187"/>
              <a:gd name="T67" fmla="*/ 477 h 517"/>
              <a:gd name="T68" fmla="*/ 33 w 187"/>
              <a:gd name="T69" fmla="*/ 464 h 517"/>
              <a:gd name="T70" fmla="*/ 29 w 187"/>
              <a:gd name="T71" fmla="*/ 444 h 517"/>
              <a:gd name="T72" fmla="*/ 4 w 187"/>
              <a:gd name="T73" fmla="*/ 425 h 517"/>
              <a:gd name="T74" fmla="*/ 7 w 187"/>
              <a:gd name="T75" fmla="*/ 411 h 517"/>
              <a:gd name="T76" fmla="*/ 20 w 187"/>
              <a:gd name="T77" fmla="*/ 373 h 517"/>
              <a:gd name="T78" fmla="*/ 42 w 187"/>
              <a:gd name="T79" fmla="*/ 328 h 517"/>
              <a:gd name="T80" fmla="*/ 30 w 187"/>
              <a:gd name="T81" fmla="*/ 303 h 517"/>
              <a:gd name="T82" fmla="*/ 32 w 187"/>
              <a:gd name="T83" fmla="*/ 269 h 517"/>
              <a:gd name="T84" fmla="*/ 27 w 187"/>
              <a:gd name="T85" fmla="*/ 243 h 517"/>
              <a:gd name="T86" fmla="*/ 27 w 187"/>
              <a:gd name="T87" fmla="*/ 230 h 517"/>
              <a:gd name="T88" fmla="*/ 19 w 187"/>
              <a:gd name="T89" fmla="*/ 219 h 517"/>
              <a:gd name="T90" fmla="*/ 20 w 187"/>
              <a:gd name="T91" fmla="*/ 208 h 517"/>
              <a:gd name="T92" fmla="*/ 48 w 187"/>
              <a:gd name="T93" fmla="*/ 189 h 517"/>
              <a:gd name="T94" fmla="*/ 47 w 187"/>
              <a:gd name="T95" fmla="*/ 156 h 517"/>
              <a:gd name="T96" fmla="*/ 36 w 187"/>
              <a:gd name="T97" fmla="*/ 136 h 517"/>
              <a:gd name="T98" fmla="*/ 32 w 187"/>
              <a:gd name="T99" fmla="*/ 118 h 517"/>
              <a:gd name="T100" fmla="*/ 33 w 187"/>
              <a:gd name="T101" fmla="*/ 110 h 517"/>
              <a:gd name="T102" fmla="*/ 38 w 187"/>
              <a:gd name="T103" fmla="*/ 95 h 517"/>
              <a:gd name="T104" fmla="*/ 26 w 187"/>
              <a:gd name="T105" fmla="*/ 76 h 517"/>
              <a:gd name="T106" fmla="*/ 23 w 187"/>
              <a:gd name="T107" fmla="*/ 64 h 517"/>
              <a:gd name="T108" fmla="*/ 19 w 187"/>
              <a:gd name="T109" fmla="*/ 50 h 517"/>
              <a:gd name="T110" fmla="*/ 26 w 187"/>
              <a:gd name="T111" fmla="*/ 39 h 517"/>
              <a:gd name="T112" fmla="*/ 33 w 187"/>
              <a:gd name="T113" fmla="*/ 33 h 517"/>
              <a:gd name="T114" fmla="*/ 27 w 187"/>
              <a:gd name="T115" fmla="*/ 26 h 517"/>
              <a:gd name="T116" fmla="*/ 30 w 187"/>
              <a:gd name="T117" fmla="*/ 17 h 517"/>
              <a:gd name="T118" fmla="*/ 42 w 187"/>
              <a:gd name="T119" fmla="*/ 11 h 517"/>
              <a:gd name="T120" fmla="*/ 5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147" name="Rectangle 718"/>
          <p:cNvSpPr>
            <a:spLocks noChangeArrowheads="1"/>
          </p:cNvSpPr>
          <p:nvPr/>
        </p:nvSpPr>
        <p:spPr bwMode="auto">
          <a:xfrm>
            <a:off x="5973070" y="5349785"/>
            <a:ext cx="691194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" name="Rectangle 766"/>
          <p:cNvSpPr>
            <a:spLocks noChangeArrowheads="1"/>
          </p:cNvSpPr>
          <p:nvPr/>
        </p:nvSpPr>
        <p:spPr bwMode="auto">
          <a:xfrm rot="21334256">
            <a:off x="6102731" y="415006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4" name="Rectangle 703"/>
          <p:cNvSpPr>
            <a:spLocks noChangeArrowheads="1"/>
          </p:cNvSpPr>
          <p:nvPr/>
        </p:nvSpPr>
        <p:spPr bwMode="auto">
          <a:xfrm>
            <a:off x="2249362" y="3835252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</a:p>
        </p:txBody>
      </p:sp>
      <p:sp>
        <p:nvSpPr>
          <p:cNvPr id="407" name="Rectangle 860"/>
          <p:cNvSpPr>
            <a:spLocks noChangeArrowheads="1"/>
          </p:cNvSpPr>
          <p:nvPr/>
        </p:nvSpPr>
        <p:spPr bwMode="auto">
          <a:xfrm rot="21334256">
            <a:off x="3847056" y="1748129"/>
            <a:ext cx="66762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="" xmlns:a16="http://schemas.microsoft.com/office/drawing/2014/main" id="{6E2832D7-E51F-488F-9A4C-96046FB84C54}"/>
              </a:ext>
            </a:extLst>
          </p:cNvPr>
          <p:cNvSpPr txBox="1"/>
          <p:nvPr/>
        </p:nvSpPr>
        <p:spPr>
          <a:xfrm>
            <a:off x="6646169" y="5970575"/>
            <a:ext cx="1762632" cy="369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КАРАЧАЕВО-ЧЕРКЕССКАЯ</a:t>
            </a:r>
          </a:p>
          <a:p>
            <a:pPr algn="ctr"/>
            <a:r>
              <a:rPr lang="ru-RU" sz="900" dirty="0"/>
              <a:t>РЕСПУБЛИКА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="" xmlns:a16="http://schemas.microsoft.com/office/drawing/2014/main" id="{882C0ECD-3995-45E2-A2FC-4A6B65633E71}"/>
              </a:ext>
            </a:extLst>
          </p:cNvPr>
          <p:cNvSpPr txBox="1"/>
          <p:nvPr/>
        </p:nvSpPr>
        <p:spPr>
          <a:xfrm>
            <a:off x="5873478" y="6435223"/>
            <a:ext cx="787822" cy="231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АБХАЗИЯ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2801577" y="6858000"/>
            <a:ext cx="4103129" cy="893934"/>
          </a:xfrm>
          <a:prstGeom prst="roundRect">
            <a:avLst>
              <a:gd name="adj" fmla="val 12565"/>
            </a:avLst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вероятность возникновения происшествий, связанных с: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конструкций,  повреждением  кровли зданий;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0A5F44ED-24B1-4D06-BABC-26B4BAAC7434}"/>
              </a:ext>
            </a:extLst>
          </p:cNvPr>
          <p:cNvSpPr txBox="1"/>
          <p:nvPr/>
        </p:nvSpPr>
        <p:spPr>
          <a:xfrm>
            <a:off x="7657473" y="5481275"/>
            <a:ext cx="891860" cy="2308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68555" tIns="34277" rIns="68555" bIns="34277" rtlCol="0">
            <a:spAutoFit/>
          </a:bodyPr>
          <a:lstStyle/>
          <a:p>
            <a:r>
              <a:rPr lang="ru-RU" sz="1050" dirty="0"/>
              <a:t>Черное море</a:t>
            </a:r>
          </a:p>
        </p:txBody>
      </p:sp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8001001" y="-1611313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6180090" y="6613989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16003002" y="3932256"/>
            <a:ext cx="624483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16306203" y="3751901"/>
            <a:ext cx="624483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15624726" y="3807235"/>
            <a:ext cx="601099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14663481" y="3801563"/>
            <a:ext cx="687757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16826820" y="4608206"/>
            <a:ext cx="768912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17945320" y="2098722"/>
            <a:ext cx="703986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17017996" y="3945528"/>
            <a:ext cx="507564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16198342" y="2543485"/>
            <a:ext cx="845941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17046938" y="2698721"/>
            <a:ext cx="581842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17690799" y="3425088"/>
            <a:ext cx="740026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16265490" y="3428431"/>
            <a:ext cx="782666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15366468" y="1245189"/>
            <a:ext cx="810177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17683576" y="3038075"/>
            <a:ext cx="678128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15617256" y="2870929"/>
            <a:ext cx="825308" cy="83499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16132680" y="1947692"/>
            <a:ext cx="892708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15985594" y="3022209"/>
            <a:ext cx="504814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15697226" y="3159902"/>
            <a:ext cx="678128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17146457" y="1663707"/>
            <a:ext cx="689132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15188060" y="3785627"/>
            <a:ext cx="702887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17587500" y="3731366"/>
            <a:ext cx="832186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16772947" y="1308134"/>
            <a:ext cx="801925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18135749" y="4379624"/>
            <a:ext cx="496560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16644124" y="1874361"/>
            <a:ext cx="6066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17811988" y="4434955"/>
            <a:ext cx="579092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18186036" y="3674937"/>
            <a:ext cx="631360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17688591" y="2125261"/>
            <a:ext cx="658871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18490907" y="4614944"/>
            <a:ext cx="643740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17004581" y="2154573"/>
            <a:ext cx="793670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15427879" y="2180717"/>
            <a:ext cx="888581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15282133" y="2958206"/>
            <a:ext cx="547454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16332355" y="1548931"/>
            <a:ext cx="528197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18320319" y="3967854"/>
            <a:ext cx="335625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15531059" y="4376305"/>
            <a:ext cx="748279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16457891" y="4294077"/>
            <a:ext cx="694634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15120594" y="4068829"/>
            <a:ext cx="420907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17415228" y="3186201"/>
            <a:ext cx="44016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14326860" y="3360859"/>
            <a:ext cx="1061896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16196231" y="2905837"/>
            <a:ext cx="751030" cy="632331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17319076" y="2430924"/>
            <a:ext cx="654744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16226440" y="4816201"/>
            <a:ext cx="889957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18572429" y="3981623"/>
            <a:ext cx="448418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16911792" y="3416200"/>
            <a:ext cx="690508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16040592" y="1228433"/>
            <a:ext cx="493810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17158826" y="5936946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15823665" y="1756244"/>
            <a:ext cx="23083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16246855" y="4473995"/>
            <a:ext cx="3366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16358808" y="2323823"/>
            <a:ext cx="341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17046386" y="1595878"/>
            <a:ext cx="35586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16572963" y="5146882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14788283" y="3698719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16613425" y="3657440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17617380" y="2796856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15468980" y="3952122"/>
            <a:ext cx="3382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17227679" y="2385452"/>
            <a:ext cx="37991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18018039" y="5308358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15396260" y="3273827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17100213" y="4892006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15879462" y="4206775"/>
            <a:ext cx="30777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17809545" y="2465587"/>
            <a:ext cx="53540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17214544" y="3011082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18368213" y="3795478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16417274" y="3122530"/>
            <a:ext cx="440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16871879" y="3244470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15926943" y="3036396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17483353" y="1929726"/>
            <a:ext cx="3943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17968230" y="3226314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18740423" y="4231674"/>
            <a:ext cx="346249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15799211" y="3551218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18450899" y="2795562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14894876" y="4025606"/>
            <a:ext cx="4087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16451773" y="2786676"/>
            <a:ext cx="4280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15707816" y="2670444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16162377" y="1589966"/>
            <a:ext cx="4857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18049444" y="3585697"/>
            <a:ext cx="4696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16814433" y="2137134"/>
            <a:ext cx="493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17202606" y="3609386"/>
            <a:ext cx="5546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16654962" y="4582590"/>
            <a:ext cx="6732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17601688" y="3432671"/>
            <a:ext cx="3718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15839156" y="4798610"/>
            <a:ext cx="5754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16545165" y="1770487"/>
            <a:ext cx="49532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14875862" y="4295669"/>
            <a:ext cx="66524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16401408" y="3988581"/>
            <a:ext cx="562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18390450" y="4047418"/>
            <a:ext cx="49212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18270804" y="4792642"/>
            <a:ext cx="3526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17931207" y="4013130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17169313" y="4394663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18679953" y="5068915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16741889" y="5389795"/>
            <a:ext cx="1371387" cy="1167379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0" name="Рисунок 2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00" y="8946"/>
            <a:ext cx="560027" cy="679199"/>
          </a:xfrm>
          <a:prstGeom prst="rect">
            <a:avLst/>
          </a:prstGeom>
        </p:spPr>
      </p:pic>
      <p:pic>
        <p:nvPicPr>
          <p:cNvPr id="231" name="Рисунок 2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31" y="3"/>
            <a:ext cx="732698" cy="747277"/>
          </a:xfrm>
          <a:prstGeom prst="rect">
            <a:avLst/>
          </a:prstGeom>
        </p:spPr>
      </p:pic>
      <p:grpSp>
        <p:nvGrpSpPr>
          <p:cNvPr id="233" name="Группа 2"/>
          <p:cNvGrpSpPr>
            <a:grpSpLocks/>
          </p:cNvGrpSpPr>
          <p:nvPr/>
        </p:nvGrpSpPr>
        <p:grpSpPr bwMode="auto">
          <a:xfrm>
            <a:off x="7159572" y="5292651"/>
            <a:ext cx="1995378" cy="1570771"/>
            <a:chOff x="3881366" y="6161619"/>
            <a:chExt cx="1921164" cy="656433"/>
          </a:xfrm>
          <a:solidFill>
            <a:schemeClr val="bg1"/>
          </a:solidFill>
        </p:grpSpPr>
        <p:sp>
          <p:nvSpPr>
            <p:cNvPr id="236" name="Прямоугольник 235"/>
            <p:cNvSpPr/>
            <p:nvPr/>
          </p:nvSpPr>
          <p:spPr bwMode="auto">
            <a:xfrm>
              <a:off x="3881366" y="6161619"/>
              <a:ext cx="1921164" cy="65643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264" tIns="28633" rIns="57264" bIns="28633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675" dirty="0">
                <a:solidFill>
                  <a:schemeClr val="tx1"/>
                </a:solidFill>
              </a:endParaRPr>
            </a:p>
          </p:txBody>
        </p:sp>
        <p:sp>
          <p:nvSpPr>
            <p:cNvPr id="237" name="TextBox 5"/>
            <p:cNvSpPr txBox="1">
              <a:spLocks noChangeArrowheads="1"/>
            </p:cNvSpPr>
            <p:nvPr/>
          </p:nvSpPr>
          <p:spPr bwMode="auto">
            <a:xfrm>
              <a:off x="4220613" y="6175847"/>
              <a:ext cx="1290132" cy="665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65054" tIns="32528" rIns="65054" bIns="32528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600" b="1" dirty="0"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36" name="Прямоугольник 435"/>
          <p:cNvSpPr/>
          <p:nvPr/>
        </p:nvSpPr>
        <p:spPr>
          <a:xfrm>
            <a:off x="3371357" y="623942"/>
            <a:ext cx="5771038" cy="13388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solidFill>
                  <a:srgbClr val="000000"/>
                </a:solidFill>
                <a:latin typeface="Times New Roman"/>
                <a:ea typeface="Times New Roman"/>
              </a:rPr>
              <a:t>По Краснодарскому краю: </a:t>
            </a:r>
            <a:r>
              <a:rPr lang="ru-RU" sz="900" dirty="0">
                <a:solidFill>
                  <a:srgbClr val="000000"/>
                </a:solidFill>
                <a:latin typeface="Times New Roman"/>
                <a:ea typeface="Times New Roman"/>
              </a:rPr>
              <a:t>переменная облачность. </a:t>
            </a:r>
            <a:r>
              <a:rPr lang="ru-RU" sz="900" dirty="0">
                <a:latin typeface="Times New Roman"/>
                <a:ea typeface="Times New Roman"/>
              </a:rPr>
              <a:t>Местами ночью небольшой дождь; днем кратковременный дождь, в отдельных районах южной половины края сильный дождь. Ночью и утром местами туман. Ветер восточный с переходом на западную четверть 4-9 м/с, местами порывы до 14 м/с. Температура воздуха ночью 6…11°, днем 13…18°.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solidFill>
                  <a:srgbClr val="000000"/>
                </a:solidFill>
                <a:latin typeface="Times New Roman"/>
                <a:ea typeface="Times New Roman"/>
              </a:rPr>
              <a:t>На Черноморском побережье:</a:t>
            </a:r>
            <a:r>
              <a:rPr lang="ru-RU" sz="9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900" dirty="0">
                <a:latin typeface="Times New Roman"/>
                <a:ea typeface="Times New Roman"/>
              </a:rPr>
              <a:t>переменная облачность. Местами кратковременный дождь, гроза. Ветер северной четверти с переходом на западную 6-11 м/с, в районе Новороссийска местами порывы 12-17 м/с. Температура воздуха ночью 10…15°; днем 16…21°.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solidFill>
                  <a:srgbClr val="000000"/>
                </a:solidFill>
                <a:latin typeface="Times New Roman"/>
                <a:ea typeface="Times New Roman"/>
              </a:rPr>
              <a:t>По г. Краснодару:</a:t>
            </a:r>
            <a:r>
              <a:rPr lang="ru-RU" sz="900" dirty="0">
                <a:solidFill>
                  <a:srgbClr val="000000"/>
                </a:solidFill>
                <a:latin typeface="Times New Roman"/>
                <a:ea typeface="Times New Roman"/>
              </a:rPr>
              <a:t> переменная облачность. </a:t>
            </a:r>
            <a:r>
              <a:rPr lang="ru-RU" sz="900" dirty="0">
                <a:latin typeface="Times New Roman"/>
                <a:ea typeface="Times New Roman"/>
              </a:rPr>
              <a:t>Преимущественно без осадков. Ветер восточной четверти с переходом на западную четверть 4-9 м/с. Температура воздуха ночью 9…11°, днем 15…17°.</a:t>
            </a:r>
            <a:endParaRPr lang="ru-RU" sz="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-9557" y="-2"/>
            <a:ext cx="9168644" cy="628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МЕТЕОРОЛОГИЧЕСКАЯ ОБСТАНОВКА НА ТЕРРИТОРИИ КРАСНОДАРСКОГО КРАЯ НА ПРЕДСТОЯЩИЙ ПЕРИОД</a:t>
            </a:r>
          </a:p>
          <a:p>
            <a:pPr algn="ctr"/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Минэнерго)</a:t>
            </a:r>
          </a:p>
        </p:txBody>
      </p:sp>
      <p:sp>
        <p:nvSpPr>
          <p:cNvPr id="217" name="Полилиния 4"/>
          <p:cNvSpPr>
            <a:spLocks/>
          </p:cNvSpPr>
          <p:nvPr/>
        </p:nvSpPr>
        <p:spPr bwMode="auto">
          <a:xfrm>
            <a:off x="7227297" y="5439093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18" name="Rectangle 656"/>
          <p:cNvSpPr>
            <a:spLocks noChangeArrowheads="1"/>
          </p:cNvSpPr>
          <p:nvPr/>
        </p:nvSpPr>
        <p:spPr bwMode="auto">
          <a:xfrm>
            <a:off x="7282876" y="5624791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" name="TextBox 5"/>
          <p:cNvSpPr txBox="1">
            <a:spLocks noChangeArrowheads="1"/>
          </p:cNvSpPr>
          <p:nvPr/>
        </p:nvSpPr>
        <p:spPr bwMode="auto">
          <a:xfrm>
            <a:off x="7642000" y="5479527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6-13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1" name="Полилиния 4"/>
          <p:cNvSpPr>
            <a:spLocks/>
          </p:cNvSpPr>
          <p:nvPr/>
        </p:nvSpPr>
        <p:spPr bwMode="auto">
          <a:xfrm>
            <a:off x="7234922" y="5880511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2" name="Rectangle 656"/>
          <p:cNvSpPr>
            <a:spLocks noChangeArrowheads="1"/>
          </p:cNvSpPr>
          <p:nvPr/>
        </p:nvSpPr>
        <p:spPr bwMode="auto">
          <a:xfrm>
            <a:off x="7290884" y="6065249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TextBox 5"/>
          <p:cNvSpPr txBox="1">
            <a:spLocks noChangeArrowheads="1"/>
          </p:cNvSpPr>
          <p:nvPr/>
        </p:nvSpPr>
        <p:spPr bwMode="auto">
          <a:xfrm>
            <a:off x="7666447" y="5920861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м/с</a:t>
            </a:r>
          </a:p>
        </p:txBody>
      </p:sp>
      <p:sp>
        <p:nvSpPr>
          <p:cNvPr id="224" name="Полилиния 4"/>
          <p:cNvSpPr>
            <a:spLocks/>
          </p:cNvSpPr>
          <p:nvPr/>
        </p:nvSpPr>
        <p:spPr bwMode="auto">
          <a:xfrm>
            <a:off x="7249692" y="6308835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5" name="TextBox 5"/>
          <p:cNvSpPr txBox="1">
            <a:spLocks noChangeArrowheads="1"/>
          </p:cNvSpPr>
          <p:nvPr/>
        </p:nvSpPr>
        <p:spPr bwMode="auto">
          <a:xfrm>
            <a:off x="7684150" y="6397736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18-25 м/с</a:t>
            </a:r>
          </a:p>
        </p:txBody>
      </p:sp>
      <p:sp>
        <p:nvSpPr>
          <p:cNvPr id="229" name="Rectangle 656"/>
          <p:cNvSpPr>
            <a:spLocks noChangeArrowheads="1"/>
          </p:cNvSpPr>
          <p:nvPr/>
        </p:nvSpPr>
        <p:spPr bwMode="auto">
          <a:xfrm>
            <a:off x="7275778" y="6539751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13673707" y="-2371701"/>
            <a:ext cx="5063222" cy="18967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6858282" y="1955498"/>
            <a:ext cx="2335829" cy="223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0" y="4861300"/>
            <a:ext cx="2163630" cy="25478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</a:t>
            </a:r>
          </a:p>
        </p:txBody>
      </p:sp>
      <p:pic>
        <p:nvPicPr>
          <p:cNvPr id="24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04" y="4887218"/>
            <a:ext cx="214785" cy="1984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0742" y="629556"/>
            <a:ext cx="221131" cy="2098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6" name="TextBox 225"/>
          <p:cNvSpPr txBox="1"/>
          <p:nvPr/>
        </p:nvSpPr>
        <p:spPr>
          <a:xfrm>
            <a:off x="2252" y="622678"/>
            <a:ext cx="2024202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температуры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-13937" y="2696794"/>
            <a:ext cx="2002344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pic>
        <p:nvPicPr>
          <p:cNvPr id="25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267" y="2727704"/>
            <a:ext cx="209575" cy="21475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0" name="Рисунок 2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3346" y="2147697"/>
            <a:ext cx="2295742" cy="13449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82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Рисунок 1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" y="663001"/>
            <a:ext cx="9151784" cy="6219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4" name="Рисунок 1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443" y="640095"/>
            <a:ext cx="2885274" cy="20733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-11945" y="-10137"/>
            <a:ext cx="9164412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КРАСНОДАРСКОГО КРАЯ</a:t>
            </a:r>
          </a:p>
          <a:p>
            <a:r>
              <a:rPr lang="ru-RU" sz="1200" dirty="0"/>
              <a:t>(с использованием информационных ресурсов </a:t>
            </a:r>
            <a:r>
              <a:rPr lang="en-US" sz="1200" dirty="0" err="1"/>
              <a:t>Ventusky</a:t>
            </a:r>
            <a:r>
              <a:rPr lang="ru-RU" sz="1200" dirty="0"/>
              <a:t>,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64" name="TextBox 263"/>
          <p:cNvSpPr txBox="1"/>
          <p:nvPr/>
        </p:nvSpPr>
        <p:spPr>
          <a:xfrm>
            <a:off x="-1058" y="663001"/>
            <a:ext cx="2318085" cy="461663"/>
          </a:xfrm>
          <a:prstGeom prst="rect">
            <a:avLst/>
          </a:prstGeom>
          <a:solidFill>
            <a:srgbClr val="FFFF00">
              <a:alpha val="80000"/>
            </a:srgb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Порывы ветра, м/с</a:t>
            </a:r>
          </a:p>
          <a:p>
            <a:r>
              <a:rPr lang="ru-RU" dirty="0" smtClean="0"/>
              <a:t>18.00 23.09.2021</a:t>
            </a:r>
            <a:endParaRPr lang="ru-RU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6918902" y="2796679"/>
            <a:ext cx="2224404" cy="1267843"/>
            <a:chOff x="6479405" y="5002833"/>
            <a:chExt cx="2565631" cy="1261527"/>
          </a:xfrm>
        </p:grpSpPr>
        <p:sp>
          <p:nvSpPr>
            <p:cNvPr id="68" name="Text Box 830"/>
            <p:cNvSpPr txBox="1">
              <a:spLocks noChangeArrowheads="1"/>
            </p:cNvSpPr>
            <p:nvPr/>
          </p:nvSpPr>
          <p:spPr bwMode="auto">
            <a:xfrm>
              <a:off x="6479405" y="5291456"/>
              <a:ext cx="2557090" cy="9729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4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44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муниципальных образований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1740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населенных пунктов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1 215 462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дома, 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5 620 688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чел.;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6 153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СЗО;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1 165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автомобильных мостов.</a:t>
              </a:r>
            </a:p>
          </p:txBody>
        </p:sp>
        <p:sp>
          <p:nvSpPr>
            <p:cNvPr id="69" name="Rectangle 84"/>
            <p:cNvSpPr>
              <a:spLocks noChangeArrowheads="1"/>
            </p:cNvSpPr>
            <p:nvPr/>
          </p:nvSpPr>
          <p:spPr bwMode="auto">
            <a:xfrm>
              <a:off x="6487944" y="5002833"/>
              <a:ext cx="2557092" cy="33807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наихудшем сценарии в зону отключения попадают: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348428" y="3170092"/>
            <a:ext cx="1185312" cy="685703"/>
            <a:chOff x="3699056" y="3092263"/>
            <a:chExt cx="1185312" cy="685703"/>
          </a:xfrm>
        </p:grpSpPr>
        <p:sp>
          <p:nvSpPr>
            <p:cNvPr id="197" name="Прямоугольник 196"/>
            <p:cNvSpPr/>
            <p:nvPr/>
          </p:nvSpPr>
          <p:spPr bwMode="auto">
            <a:xfrm>
              <a:off x="4134015" y="3428216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4130841" y="3609302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99" name="Прямоугольник 198"/>
            <p:cNvSpPr/>
            <p:nvPr/>
          </p:nvSpPr>
          <p:spPr bwMode="auto">
            <a:xfrm>
              <a:off x="4134016" y="3265781"/>
              <a:ext cx="259904" cy="163335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00" name="Прямоугольник 199"/>
            <p:cNvSpPr/>
            <p:nvPr/>
          </p:nvSpPr>
          <p:spPr bwMode="auto">
            <a:xfrm>
              <a:off x="4362346" y="3265890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01" name="Прямоугольник 200"/>
            <p:cNvSpPr/>
            <p:nvPr/>
          </p:nvSpPr>
          <p:spPr bwMode="auto">
            <a:xfrm>
              <a:off x="4583056" y="3266023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Text Box 182"/>
            <p:cNvSpPr txBox="1">
              <a:spLocks noChangeArrowheads="1"/>
            </p:cNvSpPr>
            <p:nvPr/>
          </p:nvSpPr>
          <p:spPr bwMode="auto">
            <a:xfrm>
              <a:off x="3699056" y="3092263"/>
              <a:ext cx="1185312" cy="165053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Выселковский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40" name="Прямоугольник 139"/>
            <p:cNvSpPr/>
            <p:nvPr/>
          </p:nvSpPr>
          <p:spPr bwMode="auto">
            <a:xfrm>
              <a:off x="3785506" y="3265782"/>
              <a:ext cx="336655" cy="160911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760986" y="4332243"/>
            <a:ext cx="1095800" cy="642744"/>
            <a:chOff x="1981645" y="4246490"/>
            <a:chExt cx="1095800" cy="642744"/>
          </a:xfrm>
        </p:grpSpPr>
        <p:sp>
          <p:nvSpPr>
            <p:cNvPr id="116" name="Прямоугольник 115"/>
            <p:cNvSpPr/>
            <p:nvPr/>
          </p:nvSpPr>
          <p:spPr bwMode="auto">
            <a:xfrm>
              <a:off x="2329675" y="455472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2329675" y="4727343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8" name="Прямоугольник 117"/>
            <p:cNvSpPr/>
            <p:nvPr/>
          </p:nvSpPr>
          <p:spPr bwMode="auto">
            <a:xfrm>
              <a:off x="2284391" y="4386716"/>
              <a:ext cx="272828" cy="17713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Прямоугольник 118"/>
            <p:cNvSpPr/>
            <p:nvPr/>
          </p:nvSpPr>
          <p:spPr bwMode="auto">
            <a:xfrm>
              <a:off x="2558006" y="4386716"/>
              <a:ext cx="220710" cy="1772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Прямоугольник 120"/>
            <p:cNvSpPr/>
            <p:nvPr/>
          </p:nvSpPr>
          <p:spPr bwMode="auto">
            <a:xfrm>
              <a:off x="2778716" y="4392503"/>
              <a:ext cx="298729" cy="1714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Text Box 182"/>
            <p:cNvSpPr txBox="1">
              <a:spLocks noChangeArrowheads="1"/>
            </p:cNvSpPr>
            <p:nvPr/>
          </p:nvSpPr>
          <p:spPr bwMode="auto">
            <a:xfrm>
              <a:off x="1992353" y="4246490"/>
              <a:ext cx="1079537" cy="15158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Новороссийск</a:t>
              </a:r>
            </a:p>
          </p:txBody>
        </p:sp>
        <p:sp>
          <p:nvSpPr>
            <p:cNvPr id="141" name="Прямоугольник 140"/>
            <p:cNvSpPr/>
            <p:nvPr/>
          </p:nvSpPr>
          <p:spPr bwMode="auto">
            <a:xfrm>
              <a:off x="1981645" y="4388712"/>
              <a:ext cx="305196" cy="1660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016494" y="5783502"/>
            <a:ext cx="1064017" cy="657089"/>
            <a:chOff x="4186410" y="5968885"/>
            <a:chExt cx="1064017" cy="657089"/>
          </a:xfrm>
        </p:grpSpPr>
        <p:sp>
          <p:nvSpPr>
            <p:cNvPr id="84" name="Text Box 182"/>
            <p:cNvSpPr txBox="1">
              <a:spLocks noChangeArrowheads="1"/>
            </p:cNvSpPr>
            <p:nvPr/>
          </p:nvSpPr>
          <p:spPr bwMode="auto">
            <a:xfrm>
              <a:off x="4186410" y="5968885"/>
              <a:ext cx="1034193" cy="14368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Сочи</a:t>
              </a:r>
            </a:p>
          </p:txBody>
        </p:sp>
        <p:sp>
          <p:nvSpPr>
            <p:cNvPr id="111" name="Прямоугольник 110"/>
            <p:cNvSpPr/>
            <p:nvPr/>
          </p:nvSpPr>
          <p:spPr bwMode="auto">
            <a:xfrm>
              <a:off x="4502657" y="6309052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4502657" y="6481672"/>
              <a:ext cx="747770" cy="144302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3" name="Прямоугольник 112"/>
            <p:cNvSpPr/>
            <p:nvPr/>
          </p:nvSpPr>
          <p:spPr bwMode="auto">
            <a:xfrm>
              <a:off x="4501962" y="613338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4" name="Прямоугольник 113"/>
            <p:cNvSpPr/>
            <p:nvPr/>
          </p:nvSpPr>
          <p:spPr bwMode="auto">
            <a:xfrm>
              <a:off x="4730988" y="6128199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 bwMode="auto">
            <a:xfrm>
              <a:off x="4951698" y="612780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Прямоугольник 143"/>
            <p:cNvSpPr/>
            <p:nvPr/>
          </p:nvSpPr>
          <p:spPr bwMode="auto">
            <a:xfrm>
              <a:off x="4191496" y="6129256"/>
              <a:ext cx="308690" cy="180697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702410" y="2897440"/>
            <a:ext cx="1623725" cy="676336"/>
            <a:chOff x="1552994" y="2477330"/>
            <a:chExt cx="1486227" cy="676336"/>
          </a:xfrm>
        </p:grpSpPr>
        <p:sp>
          <p:nvSpPr>
            <p:cNvPr id="81" name="Text Box 182"/>
            <p:cNvSpPr txBox="1">
              <a:spLocks noChangeArrowheads="1"/>
            </p:cNvSpPr>
            <p:nvPr/>
          </p:nvSpPr>
          <p:spPr bwMode="auto">
            <a:xfrm>
              <a:off x="1552994" y="2477330"/>
              <a:ext cx="1486227" cy="16833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Приморско-Ахтарский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01" name="Прямоугольник 100"/>
            <p:cNvSpPr/>
            <p:nvPr/>
          </p:nvSpPr>
          <p:spPr bwMode="auto">
            <a:xfrm>
              <a:off x="2054312" y="281068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2054312" y="2991775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3" name="Прямоугольник 102"/>
            <p:cNvSpPr/>
            <p:nvPr/>
          </p:nvSpPr>
          <p:spPr bwMode="auto">
            <a:xfrm>
              <a:off x="2054313" y="2643493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Прямоугольник 103"/>
            <p:cNvSpPr/>
            <p:nvPr/>
          </p:nvSpPr>
          <p:spPr bwMode="auto">
            <a:xfrm>
              <a:off x="2288211" y="2640087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Прямоугольник 104"/>
            <p:cNvSpPr/>
            <p:nvPr/>
          </p:nvSpPr>
          <p:spPr bwMode="auto">
            <a:xfrm>
              <a:off x="2503353" y="2647438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Прямоугольник 144"/>
            <p:cNvSpPr/>
            <p:nvPr/>
          </p:nvSpPr>
          <p:spPr bwMode="auto">
            <a:xfrm>
              <a:off x="1736928" y="2640449"/>
              <a:ext cx="313575" cy="1538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431322" y="2289974"/>
            <a:ext cx="1240105" cy="670399"/>
            <a:chOff x="3942299" y="1859568"/>
            <a:chExt cx="1240105" cy="670399"/>
          </a:xfrm>
        </p:grpSpPr>
        <p:sp>
          <p:nvSpPr>
            <p:cNvPr id="134" name="Прямоугольник 133"/>
            <p:cNvSpPr/>
            <p:nvPr/>
          </p:nvSpPr>
          <p:spPr bwMode="auto">
            <a:xfrm>
              <a:off x="4434012" y="217925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4422697" y="2361303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36" name="Прямоугольник 135"/>
            <p:cNvSpPr/>
            <p:nvPr/>
          </p:nvSpPr>
          <p:spPr bwMode="auto">
            <a:xfrm>
              <a:off x="4425546" y="2037248"/>
              <a:ext cx="220710" cy="132694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37" name="Прямоугольник 136"/>
            <p:cNvSpPr/>
            <p:nvPr/>
          </p:nvSpPr>
          <p:spPr bwMode="auto">
            <a:xfrm>
              <a:off x="4652818" y="2042332"/>
              <a:ext cx="220710" cy="1371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Прямоугольник 137"/>
            <p:cNvSpPr/>
            <p:nvPr/>
          </p:nvSpPr>
          <p:spPr bwMode="auto">
            <a:xfrm>
              <a:off x="4881996" y="2042466"/>
              <a:ext cx="294942" cy="137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Text Box 182"/>
            <p:cNvSpPr txBox="1">
              <a:spLocks noChangeArrowheads="1"/>
            </p:cNvSpPr>
            <p:nvPr/>
          </p:nvSpPr>
          <p:spPr bwMode="auto">
            <a:xfrm>
              <a:off x="3942299" y="1859568"/>
              <a:ext cx="1240105" cy="16110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Ленинградский район</a:t>
              </a:r>
            </a:p>
          </p:txBody>
        </p:sp>
        <p:sp>
          <p:nvSpPr>
            <p:cNvPr id="146" name="Прямоугольник 145"/>
            <p:cNvSpPr/>
            <p:nvPr/>
          </p:nvSpPr>
          <p:spPr bwMode="auto">
            <a:xfrm>
              <a:off x="4077100" y="2037248"/>
              <a:ext cx="339832" cy="132693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17317" y="3548046"/>
            <a:ext cx="1134458" cy="673114"/>
            <a:chOff x="1030210" y="3471688"/>
            <a:chExt cx="1134458" cy="673114"/>
          </a:xfrm>
        </p:grpSpPr>
        <p:sp>
          <p:nvSpPr>
            <p:cNvPr id="82" name="Text Box 182"/>
            <p:cNvSpPr txBox="1">
              <a:spLocks noChangeArrowheads="1"/>
            </p:cNvSpPr>
            <p:nvPr/>
          </p:nvSpPr>
          <p:spPr bwMode="auto">
            <a:xfrm>
              <a:off x="1030210" y="3471688"/>
              <a:ext cx="1134457" cy="173598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Темрюкский район</a:t>
              </a:r>
            </a:p>
          </p:txBody>
        </p:sp>
        <p:sp>
          <p:nvSpPr>
            <p:cNvPr id="96" name="Прямоугольник 95"/>
            <p:cNvSpPr/>
            <p:nvPr/>
          </p:nvSpPr>
          <p:spPr bwMode="auto">
            <a:xfrm>
              <a:off x="1416898" y="380351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416898" y="3976138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8" name="Прямоугольник 97"/>
            <p:cNvSpPr/>
            <p:nvPr/>
          </p:nvSpPr>
          <p:spPr bwMode="auto">
            <a:xfrm>
              <a:off x="1426421" y="3637381"/>
              <a:ext cx="218807" cy="170864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Прямоугольник 98"/>
            <p:cNvSpPr/>
            <p:nvPr/>
          </p:nvSpPr>
          <p:spPr bwMode="auto">
            <a:xfrm>
              <a:off x="1645229" y="3631668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00" name="Прямоугольник 99"/>
            <p:cNvSpPr/>
            <p:nvPr/>
          </p:nvSpPr>
          <p:spPr bwMode="auto">
            <a:xfrm>
              <a:off x="1865939" y="3631801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59%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 bwMode="auto">
            <a:xfrm>
              <a:off x="1039737" y="3635761"/>
              <a:ext cx="386685" cy="165020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981582" y="1757031"/>
            <a:ext cx="1073658" cy="678325"/>
            <a:chOff x="2471157" y="1318339"/>
            <a:chExt cx="1073658" cy="678325"/>
          </a:xfrm>
        </p:grpSpPr>
        <p:sp>
          <p:nvSpPr>
            <p:cNvPr id="80" name="Text Box 182"/>
            <p:cNvSpPr txBox="1">
              <a:spLocks noChangeArrowheads="1"/>
            </p:cNvSpPr>
            <p:nvPr/>
          </p:nvSpPr>
          <p:spPr bwMode="auto">
            <a:xfrm>
              <a:off x="2611181" y="1318339"/>
              <a:ext cx="93363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Ейский район</a:t>
              </a:r>
            </a:p>
          </p:txBody>
        </p:sp>
        <p:sp>
          <p:nvSpPr>
            <p:cNvPr id="91" name="Прямоугольник 90"/>
            <p:cNvSpPr/>
            <p:nvPr/>
          </p:nvSpPr>
          <p:spPr bwMode="auto">
            <a:xfrm>
              <a:off x="2796879" y="166215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2800863" y="1834773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3" name="Прямоугольник 92"/>
            <p:cNvSpPr/>
            <p:nvPr/>
          </p:nvSpPr>
          <p:spPr bwMode="auto">
            <a:xfrm>
              <a:off x="2761699" y="1486492"/>
              <a:ext cx="274941" cy="168188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Прямоугольник 93"/>
            <p:cNvSpPr/>
            <p:nvPr/>
          </p:nvSpPr>
          <p:spPr bwMode="auto">
            <a:xfrm>
              <a:off x="3025210" y="1489174"/>
              <a:ext cx="222842" cy="1656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 bwMode="auto">
            <a:xfrm>
              <a:off x="3248052" y="1489174"/>
              <a:ext cx="296597" cy="1656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Прямоугольник 153"/>
            <p:cNvSpPr/>
            <p:nvPr/>
          </p:nvSpPr>
          <p:spPr bwMode="auto">
            <a:xfrm>
              <a:off x="2471157" y="1489174"/>
              <a:ext cx="325721" cy="165505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782745" y="3893234"/>
            <a:ext cx="1233749" cy="655852"/>
            <a:chOff x="3380457" y="3918365"/>
            <a:chExt cx="1233749" cy="655852"/>
          </a:xfrm>
        </p:grpSpPr>
        <p:sp>
          <p:nvSpPr>
            <p:cNvPr id="85" name="Text Box 182"/>
            <p:cNvSpPr txBox="1">
              <a:spLocks noChangeArrowheads="1"/>
            </p:cNvSpPr>
            <p:nvPr/>
          </p:nvSpPr>
          <p:spPr bwMode="auto">
            <a:xfrm>
              <a:off x="3566244" y="3918365"/>
              <a:ext cx="1034193" cy="15901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Краснодар</a:t>
              </a:r>
            </a:p>
          </p:txBody>
        </p:sp>
        <p:sp>
          <p:nvSpPr>
            <p:cNvPr id="106" name="Прямоугольник 105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8" name="Прямоугольник 107"/>
            <p:cNvSpPr/>
            <p:nvPr/>
          </p:nvSpPr>
          <p:spPr bwMode="auto">
            <a:xfrm>
              <a:off x="3828336" y="4064044"/>
              <a:ext cx="311597" cy="183880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09" name="Прямоугольник 108"/>
            <p:cNvSpPr/>
            <p:nvPr/>
          </p:nvSpPr>
          <p:spPr bwMode="auto">
            <a:xfrm>
              <a:off x="4094767" y="4064044"/>
              <a:ext cx="220710" cy="18489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Прямоугольник 109"/>
            <p:cNvSpPr/>
            <p:nvPr/>
          </p:nvSpPr>
          <p:spPr bwMode="auto">
            <a:xfrm>
              <a:off x="4315477" y="4060470"/>
              <a:ext cx="298729" cy="1884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 bwMode="auto">
            <a:xfrm>
              <a:off x="3380457" y="4060470"/>
              <a:ext cx="472096" cy="187454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891015" y="4485490"/>
            <a:ext cx="2605321" cy="2380378"/>
            <a:chOff x="6897577" y="4113555"/>
            <a:chExt cx="2605321" cy="2380378"/>
          </a:xfrm>
        </p:grpSpPr>
        <p:grpSp>
          <p:nvGrpSpPr>
            <p:cNvPr id="214" name="Группа 1145"/>
            <p:cNvGrpSpPr/>
            <p:nvPr/>
          </p:nvGrpSpPr>
          <p:grpSpPr>
            <a:xfrm>
              <a:off x="6897577" y="4113555"/>
              <a:ext cx="2249979" cy="2380378"/>
              <a:chOff x="6759625" y="4893992"/>
              <a:chExt cx="2096871" cy="1946188"/>
            </a:xfrm>
          </p:grpSpPr>
          <p:sp>
            <p:nvSpPr>
              <p:cNvPr id="243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245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166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5" name="Полилиния 214"/>
            <p:cNvSpPr/>
            <p:nvPr/>
          </p:nvSpPr>
          <p:spPr>
            <a:xfrm>
              <a:off x="7094516" y="5372791"/>
              <a:ext cx="170970" cy="164598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6" name="Text Box 97"/>
            <p:cNvSpPr txBox="1">
              <a:spLocks noChangeArrowheads="1"/>
            </p:cNvSpPr>
            <p:nvPr/>
          </p:nvSpPr>
          <p:spPr bwMode="auto">
            <a:xfrm>
              <a:off x="7506917" y="5379180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0–7 м/с</a:t>
              </a:r>
            </a:p>
          </p:txBody>
        </p:sp>
        <p:sp>
          <p:nvSpPr>
            <p:cNvPr id="217" name="Полилиния 216"/>
            <p:cNvSpPr/>
            <p:nvPr/>
          </p:nvSpPr>
          <p:spPr>
            <a:xfrm>
              <a:off x="7067820" y="5588434"/>
              <a:ext cx="224362" cy="144551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92D050">
                <a:alpha val="43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8" name="Text Box 97"/>
            <p:cNvSpPr txBox="1">
              <a:spLocks noChangeArrowheads="1"/>
            </p:cNvSpPr>
            <p:nvPr/>
          </p:nvSpPr>
          <p:spPr bwMode="auto">
            <a:xfrm>
              <a:off x="7514537" y="5592383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8–12 м/с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7072285" y="5787921"/>
              <a:ext cx="246245" cy="187349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FFFF00">
                <a:alpha val="43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0" name="Полилиния 219"/>
            <p:cNvSpPr/>
            <p:nvPr/>
          </p:nvSpPr>
          <p:spPr>
            <a:xfrm>
              <a:off x="7119354" y="6011628"/>
              <a:ext cx="199533" cy="114057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1" name="Text Box 97"/>
            <p:cNvSpPr txBox="1">
              <a:spLocks noChangeArrowheads="1"/>
            </p:cNvSpPr>
            <p:nvPr/>
          </p:nvSpPr>
          <p:spPr bwMode="auto">
            <a:xfrm>
              <a:off x="7518951" y="578762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13–17 м/с</a:t>
              </a:r>
            </a:p>
          </p:txBody>
        </p:sp>
        <p:sp>
          <p:nvSpPr>
            <p:cNvPr id="226" name="Text Box 97"/>
            <p:cNvSpPr txBox="1">
              <a:spLocks noChangeArrowheads="1"/>
            </p:cNvSpPr>
            <p:nvPr/>
          </p:nvSpPr>
          <p:spPr bwMode="auto">
            <a:xfrm>
              <a:off x="7525553" y="600755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18-25 м/с</a:t>
              </a:r>
            </a:p>
          </p:txBody>
        </p:sp>
        <p:sp>
          <p:nvSpPr>
            <p:cNvPr id="227" name="Полилиния 226"/>
            <p:cNvSpPr/>
            <p:nvPr/>
          </p:nvSpPr>
          <p:spPr>
            <a:xfrm>
              <a:off x="7133396" y="6230633"/>
              <a:ext cx="199533" cy="130571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rgbClr val="FF0000">
                <a:alpha val="7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8" name="Text Box 97"/>
            <p:cNvSpPr txBox="1">
              <a:spLocks noChangeArrowheads="1"/>
            </p:cNvSpPr>
            <p:nvPr/>
          </p:nvSpPr>
          <p:spPr bwMode="auto">
            <a:xfrm>
              <a:off x="7526066" y="6205139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свыше 25 м/с</a:t>
              </a:r>
            </a:p>
          </p:txBody>
        </p:sp>
        <p:sp>
          <p:nvSpPr>
            <p:cNvPr id="233" name="Text Box 97"/>
            <p:cNvSpPr txBox="1">
              <a:spLocks noChangeArrowheads="1"/>
            </p:cNvSpPr>
            <p:nvPr/>
          </p:nvSpPr>
          <p:spPr bwMode="auto">
            <a:xfrm>
              <a:off x="7511331" y="4978430"/>
              <a:ext cx="1506131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234" name="Text Box 97"/>
            <p:cNvSpPr txBox="1">
              <a:spLocks noChangeArrowheads="1"/>
            </p:cNvSpPr>
            <p:nvPr/>
          </p:nvSpPr>
          <p:spPr bwMode="auto">
            <a:xfrm>
              <a:off x="7511331" y="5183978"/>
              <a:ext cx="1018906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235" name="Прямоугольник 234"/>
            <p:cNvSpPr/>
            <p:nvPr/>
          </p:nvSpPr>
          <p:spPr>
            <a:xfrm>
              <a:off x="6965654" y="4791916"/>
              <a:ext cx="422408" cy="104536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36" name="Text Box 97"/>
            <p:cNvSpPr txBox="1">
              <a:spLocks noChangeArrowheads="1"/>
            </p:cNvSpPr>
            <p:nvPr/>
          </p:nvSpPr>
          <p:spPr bwMode="auto">
            <a:xfrm>
              <a:off x="7470662" y="4729588"/>
              <a:ext cx="1440241" cy="234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6965654" y="4606377"/>
              <a:ext cx="415956" cy="12321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238" name="Text Box 97"/>
            <p:cNvSpPr txBox="1">
              <a:spLocks noChangeArrowheads="1"/>
            </p:cNvSpPr>
            <p:nvPr/>
          </p:nvSpPr>
          <p:spPr bwMode="auto">
            <a:xfrm>
              <a:off x="7496091" y="4376243"/>
              <a:ext cx="1788099" cy="185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39" name="Text Box 97"/>
            <p:cNvSpPr txBox="1">
              <a:spLocks noChangeArrowheads="1"/>
            </p:cNvSpPr>
            <p:nvPr/>
          </p:nvSpPr>
          <p:spPr bwMode="auto">
            <a:xfrm>
              <a:off x="7465611" y="4541638"/>
              <a:ext cx="2037287" cy="234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latin typeface="Times New Roman" pitchFamily="18" charset="0"/>
                </a:rPr>
                <a:t>- </a:t>
              </a:r>
              <a:r>
                <a:rPr lang="ru-RU" altLang="ru-RU" sz="675" dirty="0"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240" name="Прямоугольник 239"/>
            <p:cNvSpPr/>
            <p:nvPr/>
          </p:nvSpPr>
          <p:spPr bwMode="auto">
            <a:xfrm>
              <a:off x="7074960" y="4938732"/>
              <a:ext cx="220710" cy="173373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Прямоугольник 240"/>
            <p:cNvSpPr/>
            <p:nvPr/>
          </p:nvSpPr>
          <p:spPr bwMode="auto">
            <a:xfrm>
              <a:off x="7060796" y="5149470"/>
              <a:ext cx="220710" cy="17337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Прямоугольник 241"/>
            <p:cNvSpPr/>
            <p:nvPr/>
          </p:nvSpPr>
          <p:spPr bwMode="auto">
            <a:xfrm>
              <a:off x="7020158" y="4378614"/>
              <a:ext cx="298729" cy="1809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" name="Группа 157"/>
          <p:cNvGrpSpPr/>
          <p:nvPr/>
        </p:nvGrpSpPr>
        <p:grpSpPr>
          <a:xfrm>
            <a:off x="4283290" y="4750962"/>
            <a:ext cx="1105474" cy="701122"/>
            <a:chOff x="3518256" y="3873095"/>
            <a:chExt cx="1105474" cy="701122"/>
          </a:xfrm>
        </p:grpSpPr>
        <p:sp>
          <p:nvSpPr>
            <p:cNvPr id="159" name="Text Box 182"/>
            <p:cNvSpPr txBox="1">
              <a:spLocks noChangeArrowheads="1"/>
            </p:cNvSpPr>
            <p:nvPr/>
          </p:nvSpPr>
          <p:spPr bwMode="auto">
            <a:xfrm>
              <a:off x="3518256" y="3873095"/>
              <a:ext cx="1105474" cy="168326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Мостовский район</a:t>
              </a:r>
            </a:p>
          </p:txBody>
        </p:sp>
        <p:sp>
          <p:nvSpPr>
            <p:cNvPr id="160" name="Прямоугольник 159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62" name="Прямоугольник 161"/>
            <p:cNvSpPr/>
            <p:nvPr/>
          </p:nvSpPr>
          <p:spPr bwMode="auto">
            <a:xfrm>
              <a:off x="3874057" y="406397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63" name="Прямоугольник 162"/>
            <p:cNvSpPr/>
            <p:nvPr/>
          </p:nvSpPr>
          <p:spPr bwMode="auto">
            <a:xfrm>
              <a:off x="4094767" y="4067856"/>
              <a:ext cx="220710" cy="1727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Прямоугольник 163"/>
            <p:cNvSpPr/>
            <p:nvPr/>
          </p:nvSpPr>
          <p:spPr bwMode="auto">
            <a:xfrm>
              <a:off x="4315477" y="4060471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Прямоугольник 164"/>
            <p:cNvSpPr/>
            <p:nvPr/>
          </p:nvSpPr>
          <p:spPr bwMode="auto">
            <a:xfrm>
              <a:off x="3523795" y="4073170"/>
              <a:ext cx="341457" cy="171719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807" y="868431"/>
            <a:ext cx="243737" cy="185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263442" y="648078"/>
            <a:ext cx="2894739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06.00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23.09.2021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0" y="4967636"/>
            <a:ext cx="2579922" cy="284691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784242" y="5024682"/>
            <a:ext cx="1408394" cy="685082"/>
            <a:chOff x="2688842" y="5168325"/>
            <a:chExt cx="1408394" cy="685082"/>
          </a:xfrm>
        </p:grpSpPr>
        <p:sp>
          <p:nvSpPr>
            <p:cNvPr id="83" name="Text Box 182"/>
            <p:cNvSpPr txBox="1">
              <a:spLocks noChangeArrowheads="1"/>
            </p:cNvSpPr>
            <p:nvPr/>
          </p:nvSpPr>
          <p:spPr bwMode="auto">
            <a:xfrm>
              <a:off x="2688842" y="5168325"/>
              <a:ext cx="140839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05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altLang="ru-RU" sz="800" dirty="0">
                  <a:solidFill>
                    <a:schemeClr val="tx1"/>
                  </a:solidFill>
                </a:rPr>
                <a:t>Туапсинский район</a:t>
              </a:r>
            </a:p>
          </p:txBody>
        </p:sp>
        <p:sp>
          <p:nvSpPr>
            <p:cNvPr id="86" name="Прямоугольник 85"/>
            <p:cNvSpPr/>
            <p:nvPr/>
          </p:nvSpPr>
          <p:spPr bwMode="auto">
            <a:xfrm>
              <a:off x="3345324" y="551889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349308" y="5691516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88" name="Прямоугольник 87"/>
            <p:cNvSpPr/>
            <p:nvPr/>
          </p:nvSpPr>
          <p:spPr bwMode="auto">
            <a:xfrm>
              <a:off x="3345325" y="534323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 bwMode="auto">
            <a:xfrm>
              <a:off x="3573655" y="534704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 bwMode="auto">
            <a:xfrm>
              <a:off x="3794365" y="534717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Прямоугольник 141"/>
            <p:cNvSpPr/>
            <p:nvPr/>
          </p:nvSpPr>
          <p:spPr bwMode="auto">
            <a:xfrm>
              <a:off x="3025242" y="5344877"/>
              <a:ext cx="306526" cy="174886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8" name="Рисунок 1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19" y="5202814"/>
            <a:ext cx="2575730" cy="16740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76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811"/>
            <a:ext cx="9162539" cy="61991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МЕТЕООБСТАНОВКЕ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ТЕРРИТОРИИ КРАСНОДАРСКОГО КРАЯ</a:t>
            </a:r>
          </a:p>
          <a:p>
            <a:r>
              <a:rPr lang="ru-RU" sz="1200" dirty="0"/>
              <a:t>(использовались данные, представленные в информационном ресурсе погоды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30" name="Text Box 182"/>
          <p:cNvSpPr txBox="1">
            <a:spLocks noChangeArrowheads="1"/>
          </p:cNvSpPr>
          <p:nvPr/>
        </p:nvSpPr>
        <p:spPr bwMode="auto">
          <a:xfrm>
            <a:off x="2786329" y="4051440"/>
            <a:ext cx="1091107" cy="247376"/>
          </a:xfrm>
          <a:prstGeom prst="rect">
            <a:avLst/>
          </a:prstGeom>
          <a:solidFill>
            <a:srgbClr val="4ADFE6">
              <a:alpha val="76000"/>
            </a:srgbClr>
          </a:solidFill>
          <a:ln w="6350"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/>
              <a:t>Черное море</a:t>
            </a:r>
          </a:p>
        </p:txBody>
      </p:sp>
      <p:sp>
        <p:nvSpPr>
          <p:cNvPr id="33" name="Text Box 182"/>
          <p:cNvSpPr txBox="1">
            <a:spLocks noChangeArrowheads="1"/>
          </p:cNvSpPr>
          <p:nvPr/>
        </p:nvSpPr>
        <p:spPr bwMode="auto">
          <a:xfrm>
            <a:off x="3967498" y="3955607"/>
            <a:ext cx="507952" cy="141887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Сочи</a:t>
            </a:r>
          </a:p>
        </p:txBody>
      </p:sp>
      <p:sp>
        <p:nvSpPr>
          <p:cNvPr id="229" name="Text Box 182"/>
          <p:cNvSpPr txBox="1">
            <a:spLocks noChangeArrowheads="1"/>
          </p:cNvSpPr>
          <p:nvPr/>
        </p:nvSpPr>
        <p:spPr bwMode="auto">
          <a:xfrm>
            <a:off x="3808428" y="3614139"/>
            <a:ext cx="678643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Краснодар</a:t>
            </a:r>
          </a:p>
        </p:txBody>
      </p:sp>
      <p:sp>
        <p:nvSpPr>
          <p:cNvPr id="236" name="Text Box 182"/>
          <p:cNvSpPr txBox="1">
            <a:spLocks noChangeArrowheads="1"/>
          </p:cNvSpPr>
          <p:nvPr/>
        </p:nvSpPr>
        <p:spPr bwMode="auto">
          <a:xfrm>
            <a:off x="3810713" y="3132988"/>
            <a:ext cx="903372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Ростов-на-Дону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22100" y="712615"/>
            <a:ext cx="2221900" cy="276997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658811"/>
            <a:ext cx="2351360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43" name="Полилиния 42"/>
          <p:cNvSpPr/>
          <p:nvPr/>
        </p:nvSpPr>
        <p:spPr>
          <a:xfrm rot="10143508" flipV="1">
            <a:off x="1465009" y="1596933"/>
            <a:ext cx="610523" cy="199411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 rot="4025085" flipH="1">
            <a:off x="5649650" y="5593804"/>
            <a:ext cx="411022" cy="514325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3477940" y="6581002"/>
            <a:ext cx="2351360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1217357" y="2935497"/>
            <a:ext cx="2351360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6922100" y="6558029"/>
            <a:ext cx="2221900" cy="276997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37" name="Полилиния 36"/>
          <p:cNvSpPr/>
          <p:nvPr/>
        </p:nvSpPr>
        <p:spPr>
          <a:xfrm rot="9168192" flipV="1">
            <a:off x="329888" y="2805081"/>
            <a:ext cx="610523" cy="199411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 rot="13724778" flipV="1">
            <a:off x="1168506" y="5606412"/>
            <a:ext cx="610523" cy="199411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 rot="12734542" flipV="1">
            <a:off x="1776392" y="3583583"/>
            <a:ext cx="610523" cy="199411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 rot="10349940" flipV="1">
            <a:off x="3172678" y="4465136"/>
            <a:ext cx="610523" cy="199411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 rot="10010010" flipH="1" flipV="1">
            <a:off x="5561529" y="788103"/>
            <a:ext cx="522717" cy="26451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46"/>
          <p:cNvSpPr/>
          <p:nvPr/>
        </p:nvSpPr>
        <p:spPr>
          <a:xfrm rot="9875081" flipV="1">
            <a:off x="177454" y="1768487"/>
            <a:ext cx="610523" cy="199411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 rot="9840553" flipH="1" flipV="1">
            <a:off x="5488084" y="1790094"/>
            <a:ext cx="450819" cy="82707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48"/>
          <p:cNvSpPr/>
          <p:nvPr/>
        </p:nvSpPr>
        <p:spPr>
          <a:xfrm rot="10532505">
            <a:off x="7596207" y="1344459"/>
            <a:ext cx="242014" cy="71147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 rot="9191363">
            <a:off x="2665307" y="5334299"/>
            <a:ext cx="364312" cy="302932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50"/>
          <p:cNvSpPr/>
          <p:nvPr/>
        </p:nvSpPr>
        <p:spPr>
          <a:xfrm rot="5818319" flipH="1">
            <a:off x="4677737" y="3904739"/>
            <a:ext cx="547762" cy="445063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51"/>
          <p:cNvSpPr/>
          <p:nvPr/>
        </p:nvSpPr>
        <p:spPr>
          <a:xfrm rot="5794335" flipH="1">
            <a:off x="4654753" y="5827398"/>
            <a:ext cx="411022" cy="514325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 rot="13293740">
            <a:off x="8553008" y="2683778"/>
            <a:ext cx="264888" cy="640876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61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-6352" y="0"/>
            <a:ext cx="9150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9257" y="860961"/>
            <a:ext cx="5769763" cy="91068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(происшествий),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6696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программно-расчетных комплексов)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43462" y="187876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норму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60003" y="443872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  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="" xmlns:a16="http://schemas.microsoft.com/office/drawing/2014/main" id="{B08D1396-4F65-4736-A42C-664F28640426}"/>
                  </a:ext>
                </a:extLst>
              </p:cNvPr>
              <p:cNvSpPr/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∗1,6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9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8" y="637635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4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="" xmlns:a16="http://schemas.microsoft.com/office/drawing/2014/main" id="{E7C0E34A-AAA6-4119-93FF-429F60A4B268}"/>
              </a:ext>
            </a:extLst>
          </p:cNvPr>
          <p:cNvSpPr/>
          <p:nvPr/>
        </p:nvSpPr>
        <p:spPr bwMode="auto">
          <a:xfrm>
            <a:off x="-7495" y="-19199"/>
            <a:ext cx="9151479" cy="6883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СИЛЬНОМУ ВЕТРУ НА ТЕРРИТОРИИ КРАСНОДАРСКОГО КРАЯ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1049791" y="1102885"/>
            <a:ext cx="7063212" cy="38318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Довести 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Провести, при необходимости (в соответствии с прогнозной информацией), заседания комиссии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предупреждению и ликвидации чрезвычайных ситуаций и обеспечению пожарной безопасности по вопросам предупреждения возможных чрезвычайных ситуаций (происшествий), обусловленных неблагоприятным прогнозом,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введением режима повышенной готовности.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(происшествия);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Поддерживать на необходимом уровне запасы материальных и финансовых ресурсов для ликвидации чрезвычайных ситуаций;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Усилить контроль за регистрацией групп туристов, направляющихся в горные районы, и обеспечить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достоверной информацией о метеоусловиях на маршрутах;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Организовать подготовительные работы по проведению эвакуации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Другие мероприятия с учетом особенностей территории, прогнозной информации и складывающейся оперативной обстановки.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1049791" y="859315"/>
            <a:ext cx="7063212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1578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549585</TotalTime>
  <Words>889</Words>
  <Application>Microsoft Office PowerPoint</Application>
  <PresentationFormat>Экран (4:3)</PresentationFormat>
  <Paragraphs>256</Paragraphs>
  <Slides>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25491</cp:revision>
  <cp:lastPrinted>2021-09-19T17:11:09Z</cp:lastPrinted>
  <dcterms:created xsi:type="dcterms:W3CDTF">2014-09-08T13:21:12Z</dcterms:created>
  <dcterms:modified xsi:type="dcterms:W3CDTF">2021-09-22T16:20:32Z</dcterms:modified>
</cp:coreProperties>
</file>