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0"/>
  </p:notesMasterIdLst>
  <p:handoutMasterIdLst>
    <p:handoutMasterId r:id="rId11"/>
  </p:handoutMasterIdLst>
  <p:sldIdLst>
    <p:sldId id="8046" r:id="rId2"/>
    <p:sldId id="8070" r:id="rId3"/>
    <p:sldId id="8052" r:id="rId4"/>
    <p:sldId id="8073" r:id="rId5"/>
    <p:sldId id="8074" r:id="rId6"/>
    <p:sldId id="8076" r:id="rId7"/>
    <p:sldId id="8066" r:id="rId8"/>
    <p:sldId id="8067" r:id="rId9"/>
  </p:sldIdLst>
  <p:sldSz cx="9144000" cy="6858000" type="screen4x3"/>
  <p:notesSz cx="9939338" cy="6807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70"/>
            <p14:sldId id="8052"/>
            <p14:sldId id="8073"/>
            <p14:sldId id="8074"/>
            <p14:sldId id="8076"/>
            <p14:sldId id="8066"/>
            <p14:sldId id="8067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181DF8"/>
    <a:srgbClr val="FF0000"/>
    <a:srgbClr val="EE1AD0"/>
    <a:srgbClr val="3DF353"/>
    <a:srgbClr val="EFF4ED"/>
    <a:srgbClr val="4ADFE6"/>
    <a:srgbClr val="FFFF00"/>
    <a:srgbClr val="563BF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6433" autoAdjust="0"/>
  </p:normalViewPr>
  <p:slideViewPr>
    <p:cSldViewPr snapToGrid="0">
      <p:cViewPr>
        <p:scale>
          <a:sx n="100" d="100"/>
          <a:sy n="100" d="100"/>
        </p:scale>
        <p:origin x="-2106" y="-378"/>
      </p:cViewPr>
      <p:guideLst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912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05.10.2021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6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912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138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05.10.2021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89" tIns="47693" rIns="95389" bIns="4769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82" y="3275985"/>
            <a:ext cx="7951469" cy="2680335"/>
          </a:xfrm>
          <a:prstGeom prst="rect">
            <a:avLst/>
          </a:prstGeom>
        </p:spPr>
        <p:txBody>
          <a:bodyPr vert="horz" lIns="95389" tIns="47693" rIns="95389" bIns="4769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6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138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29992" y="6465659"/>
            <a:ext cx="4307046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3600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935" y="3234602"/>
            <a:ext cx="7953772" cy="3064421"/>
          </a:xfrm>
          <a:noFill/>
          <a:ln/>
        </p:spPr>
        <p:txBody>
          <a:bodyPr lIns="91447" tIns="45724" rIns="91447" bIns="4572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9525" y="2610070"/>
            <a:ext cx="9144000" cy="1040473"/>
          </a:xfrm>
          <a:prstGeom prst="rect">
            <a:avLst/>
          </a:prstGeom>
          <a:noFill/>
          <a:ln>
            <a:noFill/>
          </a:ln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ВЕТРОВОЙ НАГРУЗКИ В СООТВЕТСТВИИ </a:t>
            </a:r>
            <a:br>
              <a:rPr lang="ru-RU" altLang="ru-RU" sz="2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С ПРОГНОЗОМ 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632389" y="579970"/>
            <a:ext cx="8522562" cy="629465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1" name="Freeform 281"/>
          <p:cNvSpPr>
            <a:spLocks noEditPoints="1"/>
          </p:cNvSpPr>
          <p:nvPr/>
        </p:nvSpPr>
        <p:spPr bwMode="auto">
          <a:xfrm rot="21334256">
            <a:off x="1620407" y="3496817"/>
            <a:ext cx="1320561" cy="602425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pic>
        <p:nvPicPr>
          <p:cNvPr id="242" name="Рисунок 2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5454"/>
            <a:ext cx="2148951" cy="21111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8" name="Рисунок 2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" y="4896997"/>
            <a:ext cx="2177590" cy="1977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9" name="Рисунок 2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57" y="2722421"/>
            <a:ext cx="2173187" cy="2174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4" name="Freeform 258"/>
          <p:cNvSpPr>
            <a:spLocks/>
          </p:cNvSpPr>
          <p:nvPr/>
        </p:nvSpPr>
        <p:spPr bwMode="auto">
          <a:xfrm>
            <a:off x="4495515" y="3003336"/>
            <a:ext cx="684146" cy="784251"/>
          </a:xfrm>
          <a:custGeom>
            <a:avLst/>
            <a:gdLst>
              <a:gd name="T0" fmla="*/ 132 w 163"/>
              <a:gd name="T1" fmla="*/ 0 h 212"/>
              <a:gd name="T2" fmla="*/ 132 w 163"/>
              <a:gd name="T3" fmla="*/ 14 h 212"/>
              <a:gd name="T4" fmla="*/ 131 w 163"/>
              <a:gd name="T5" fmla="*/ 23 h 212"/>
              <a:gd name="T6" fmla="*/ 131 w 163"/>
              <a:gd name="T7" fmla="*/ 24 h 212"/>
              <a:gd name="T8" fmla="*/ 126 w 163"/>
              <a:gd name="T9" fmla="*/ 26 h 212"/>
              <a:gd name="T10" fmla="*/ 128 w 163"/>
              <a:gd name="T11" fmla="*/ 30 h 212"/>
              <a:gd name="T12" fmla="*/ 125 w 163"/>
              <a:gd name="T13" fmla="*/ 33 h 212"/>
              <a:gd name="T14" fmla="*/ 139 w 163"/>
              <a:gd name="T15" fmla="*/ 77 h 212"/>
              <a:gd name="T16" fmla="*/ 142 w 163"/>
              <a:gd name="T17" fmla="*/ 82 h 212"/>
              <a:gd name="T18" fmla="*/ 145 w 163"/>
              <a:gd name="T19" fmla="*/ 126 h 212"/>
              <a:gd name="T20" fmla="*/ 163 w 163"/>
              <a:gd name="T21" fmla="*/ 126 h 212"/>
              <a:gd name="T22" fmla="*/ 160 w 163"/>
              <a:gd name="T23" fmla="*/ 142 h 212"/>
              <a:gd name="T24" fmla="*/ 160 w 163"/>
              <a:gd name="T25" fmla="*/ 158 h 212"/>
              <a:gd name="T26" fmla="*/ 144 w 163"/>
              <a:gd name="T27" fmla="*/ 187 h 212"/>
              <a:gd name="T28" fmla="*/ 138 w 163"/>
              <a:gd name="T29" fmla="*/ 183 h 212"/>
              <a:gd name="T30" fmla="*/ 135 w 163"/>
              <a:gd name="T31" fmla="*/ 186 h 212"/>
              <a:gd name="T32" fmla="*/ 132 w 163"/>
              <a:gd name="T33" fmla="*/ 189 h 212"/>
              <a:gd name="T34" fmla="*/ 113 w 163"/>
              <a:gd name="T35" fmla="*/ 189 h 212"/>
              <a:gd name="T36" fmla="*/ 100 w 163"/>
              <a:gd name="T37" fmla="*/ 208 h 212"/>
              <a:gd name="T38" fmla="*/ 84 w 163"/>
              <a:gd name="T39" fmla="*/ 211 h 212"/>
              <a:gd name="T40" fmla="*/ 32 w 163"/>
              <a:gd name="T41" fmla="*/ 196 h 212"/>
              <a:gd name="T42" fmla="*/ 27 w 163"/>
              <a:gd name="T43" fmla="*/ 183 h 212"/>
              <a:gd name="T44" fmla="*/ 18 w 163"/>
              <a:gd name="T45" fmla="*/ 181 h 212"/>
              <a:gd name="T46" fmla="*/ 3 w 163"/>
              <a:gd name="T47" fmla="*/ 170 h 212"/>
              <a:gd name="T48" fmla="*/ 0 w 163"/>
              <a:gd name="T49" fmla="*/ 124 h 212"/>
              <a:gd name="T50" fmla="*/ 9 w 163"/>
              <a:gd name="T51" fmla="*/ 87 h 212"/>
              <a:gd name="T52" fmla="*/ 12 w 163"/>
              <a:gd name="T53" fmla="*/ 87 h 212"/>
              <a:gd name="T54" fmla="*/ 16 w 163"/>
              <a:gd name="T55" fmla="*/ 87 h 212"/>
              <a:gd name="T56" fmla="*/ 15 w 163"/>
              <a:gd name="T57" fmla="*/ 80 h 212"/>
              <a:gd name="T58" fmla="*/ 18 w 163"/>
              <a:gd name="T59" fmla="*/ 74 h 212"/>
              <a:gd name="T60" fmla="*/ 21 w 163"/>
              <a:gd name="T61" fmla="*/ 74 h 212"/>
              <a:gd name="T62" fmla="*/ 22 w 163"/>
              <a:gd name="T63" fmla="*/ 77 h 212"/>
              <a:gd name="T64" fmla="*/ 27 w 163"/>
              <a:gd name="T65" fmla="*/ 74 h 212"/>
              <a:gd name="T66" fmla="*/ 31 w 163"/>
              <a:gd name="T67" fmla="*/ 71 h 212"/>
              <a:gd name="T68" fmla="*/ 32 w 163"/>
              <a:gd name="T69" fmla="*/ 70 h 212"/>
              <a:gd name="T70" fmla="*/ 37 w 163"/>
              <a:gd name="T71" fmla="*/ 68 h 212"/>
              <a:gd name="T72" fmla="*/ 41 w 163"/>
              <a:gd name="T73" fmla="*/ 64 h 212"/>
              <a:gd name="T74" fmla="*/ 43 w 163"/>
              <a:gd name="T75" fmla="*/ 58 h 212"/>
              <a:gd name="T76" fmla="*/ 65 w 163"/>
              <a:gd name="T77" fmla="*/ 61 h 212"/>
              <a:gd name="T78" fmla="*/ 76 w 163"/>
              <a:gd name="T79" fmla="*/ 64 h 212"/>
              <a:gd name="T80" fmla="*/ 87 w 163"/>
              <a:gd name="T81" fmla="*/ 57 h 212"/>
              <a:gd name="T82" fmla="*/ 84 w 163"/>
              <a:gd name="T83" fmla="*/ 49 h 212"/>
              <a:gd name="T84" fmla="*/ 87 w 163"/>
              <a:gd name="T85" fmla="*/ 35 h 212"/>
              <a:gd name="T86" fmla="*/ 75 w 163"/>
              <a:gd name="T87" fmla="*/ 29 h 212"/>
              <a:gd name="T88" fmla="*/ 66 w 163"/>
              <a:gd name="T89" fmla="*/ 17 h 212"/>
              <a:gd name="T90" fmla="*/ 104 w 163"/>
              <a:gd name="T91" fmla="*/ 11 h 212"/>
              <a:gd name="T92" fmla="*/ 107 w 163"/>
              <a:gd name="T93" fmla="*/ 10 h 212"/>
              <a:gd name="T94" fmla="*/ 110 w 163"/>
              <a:gd name="T95" fmla="*/ 7 h 212"/>
              <a:gd name="T96" fmla="*/ 112 w 163"/>
              <a:gd name="T97" fmla="*/ 10 h 212"/>
              <a:gd name="T98" fmla="*/ 119 w 163"/>
              <a:gd name="T99" fmla="*/ 10 h 212"/>
              <a:gd name="T100" fmla="*/ 126 w 163"/>
              <a:gd name="T101" fmla="*/ 11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4" name="Freeform 251"/>
          <p:cNvSpPr>
            <a:spLocks/>
          </p:cNvSpPr>
          <p:nvPr/>
        </p:nvSpPr>
        <p:spPr bwMode="auto">
          <a:xfrm rot="21334256">
            <a:off x="5003061" y="2833687"/>
            <a:ext cx="723572" cy="756684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92" name="Rectangle 760"/>
          <p:cNvSpPr>
            <a:spLocks noChangeArrowheads="1"/>
          </p:cNvSpPr>
          <p:nvPr/>
        </p:nvSpPr>
        <p:spPr bwMode="auto">
          <a:xfrm rot="21334256">
            <a:off x="3551199" y="4344001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3" name="Полилиния 4"/>
          <p:cNvSpPr>
            <a:spLocks/>
          </p:cNvSpPr>
          <p:nvPr/>
        </p:nvSpPr>
        <p:spPr bwMode="auto">
          <a:xfrm rot="21334256">
            <a:off x="3704836" y="4069071"/>
            <a:ext cx="776600" cy="933677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4" name="Полилиния 2"/>
          <p:cNvSpPr>
            <a:spLocks/>
          </p:cNvSpPr>
          <p:nvPr/>
        </p:nvSpPr>
        <p:spPr bwMode="auto">
          <a:xfrm rot="21334256">
            <a:off x="4081894" y="3888445"/>
            <a:ext cx="776600" cy="392956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5" name="Freeform 245"/>
          <p:cNvSpPr>
            <a:spLocks/>
          </p:cNvSpPr>
          <p:nvPr/>
        </p:nvSpPr>
        <p:spPr bwMode="auto">
          <a:xfrm rot="21334256">
            <a:off x="3234415" y="3943862"/>
            <a:ext cx="747519" cy="933677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6" name="Freeform 246"/>
          <p:cNvSpPr>
            <a:spLocks noEditPoints="1"/>
          </p:cNvSpPr>
          <p:nvPr/>
        </p:nvSpPr>
        <p:spPr bwMode="auto">
          <a:xfrm rot="21334256">
            <a:off x="2039025" y="3938181"/>
            <a:ext cx="855286" cy="709597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7" name="Freeform 247"/>
          <p:cNvSpPr>
            <a:spLocks/>
          </p:cNvSpPr>
          <p:nvPr/>
        </p:nvSpPr>
        <p:spPr bwMode="auto">
          <a:xfrm rot="21334256">
            <a:off x="4729324" y="4746034"/>
            <a:ext cx="956210" cy="1120412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8" name="Freeform 248"/>
          <p:cNvSpPr>
            <a:spLocks/>
          </p:cNvSpPr>
          <p:nvPr/>
        </p:nvSpPr>
        <p:spPr bwMode="auto">
          <a:xfrm rot="21334256">
            <a:off x="6158900" y="2210397"/>
            <a:ext cx="909335" cy="103461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9" name="Freeform 249"/>
          <p:cNvSpPr>
            <a:spLocks/>
          </p:cNvSpPr>
          <p:nvPr/>
        </p:nvSpPr>
        <p:spPr bwMode="auto">
          <a:xfrm rot="21334256">
            <a:off x="4967072" y="4082362"/>
            <a:ext cx="631200" cy="899578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30" name="Freeform 250"/>
          <p:cNvSpPr>
            <a:spLocks/>
          </p:cNvSpPr>
          <p:nvPr/>
        </p:nvSpPr>
        <p:spPr bwMode="auto">
          <a:xfrm rot="21334256">
            <a:off x="3947756" y="2678222"/>
            <a:ext cx="1052002" cy="483887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3" name="Freeform 252"/>
          <p:cNvSpPr>
            <a:spLocks/>
          </p:cNvSpPr>
          <p:nvPr/>
        </p:nvSpPr>
        <p:spPr bwMode="auto">
          <a:xfrm rot="21334256">
            <a:off x="5798156" y="3561142"/>
            <a:ext cx="920287" cy="579694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4" name="Freeform 253"/>
          <p:cNvSpPr>
            <a:spLocks/>
          </p:cNvSpPr>
          <p:nvPr/>
        </p:nvSpPr>
        <p:spPr bwMode="auto">
          <a:xfrm rot="21334256">
            <a:off x="4031262" y="3564491"/>
            <a:ext cx="973314" cy="56670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5" name="Freeform 254"/>
          <p:cNvSpPr>
            <a:spLocks noEditPoints="1"/>
          </p:cNvSpPr>
          <p:nvPr/>
        </p:nvSpPr>
        <p:spPr bwMode="auto">
          <a:xfrm rot="21334256">
            <a:off x="2851279" y="1277369"/>
            <a:ext cx="1066342" cy="1173375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6" name="Freeform 255"/>
          <p:cNvSpPr>
            <a:spLocks noEditPoints="1"/>
          </p:cNvSpPr>
          <p:nvPr/>
        </p:nvSpPr>
        <p:spPr bwMode="auto">
          <a:xfrm rot="21334256">
            <a:off x="5801877" y="3173550"/>
            <a:ext cx="843312" cy="49687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7" name="Freeform 256"/>
          <p:cNvSpPr>
            <a:spLocks/>
          </p:cNvSpPr>
          <p:nvPr/>
        </p:nvSpPr>
        <p:spPr bwMode="auto">
          <a:xfrm rot="21334256">
            <a:off x="3234295" y="2986461"/>
            <a:ext cx="1026343" cy="836250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8" name="Freeform 257"/>
          <p:cNvSpPr>
            <a:spLocks/>
          </p:cNvSpPr>
          <p:nvPr/>
        </p:nvSpPr>
        <p:spPr bwMode="auto">
          <a:xfrm rot="21334256">
            <a:off x="3823239" y="2001303"/>
            <a:ext cx="1260919" cy="926185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9" name="Freeform 258"/>
          <p:cNvSpPr>
            <a:spLocks/>
          </p:cNvSpPr>
          <p:nvPr/>
        </p:nvSpPr>
        <p:spPr bwMode="auto">
          <a:xfrm rot="21334256">
            <a:off x="4524535" y="3006532"/>
            <a:ext cx="627781" cy="769675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0" name="Freeform 259"/>
          <p:cNvSpPr>
            <a:spLocks/>
          </p:cNvSpPr>
          <p:nvPr/>
        </p:nvSpPr>
        <p:spPr bwMode="auto">
          <a:xfrm rot="21334256">
            <a:off x="3324573" y="3278467"/>
            <a:ext cx="843312" cy="870349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1" name="Freeform 260"/>
          <p:cNvSpPr>
            <a:spLocks/>
          </p:cNvSpPr>
          <p:nvPr/>
        </p:nvSpPr>
        <p:spPr bwMode="auto">
          <a:xfrm rot="21334256">
            <a:off x="5151664" y="1814905"/>
            <a:ext cx="856996" cy="599180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2" name="Freeform 261"/>
          <p:cNvSpPr>
            <a:spLocks/>
          </p:cNvSpPr>
          <p:nvPr/>
        </p:nvSpPr>
        <p:spPr bwMode="auto">
          <a:xfrm rot="21334256">
            <a:off x="2691381" y="3922222"/>
            <a:ext cx="874102" cy="709595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3" name="Freeform 262"/>
          <p:cNvSpPr>
            <a:spLocks/>
          </p:cNvSpPr>
          <p:nvPr/>
        </p:nvSpPr>
        <p:spPr bwMode="auto">
          <a:xfrm rot="21334256">
            <a:off x="5675297" y="3867879"/>
            <a:ext cx="1034896" cy="820012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4" name="Freeform 263"/>
          <p:cNvSpPr>
            <a:spLocks/>
          </p:cNvSpPr>
          <p:nvPr/>
        </p:nvSpPr>
        <p:spPr bwMode="auto">
          <a:xfrm rot="21334256">
            <a:off x="4703736" y="1467688"/>
            <a:ext cx="997264" cy="789161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5" name="Freeform 264"/>
          <p:cNvSpPr>
            <a:spLocks noEditPoints="1"/>
          </p:cNvSpPr>
          <p:nvPr/>
        </p:nvSpPr>
        <p:spPr bwMode="auto">
          <a:xfrm rot="21334256">
            <a:off x="6357091" y="4517109"/>
            <a:ext cx="617516" cy="1092808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8" name="Freeform 267"/>
          <p:cNvSpPr>
            <a:spLocks noEditPoints="1"/>
          </p:cNvSpPr>
          <p:nvPr/>
        </p:nvSpPr>
        <p:spPr bwMode="auto">
          <a:xfrm rot="21334256">
            <a:off x="6415789" y="3811366"/>
            <a:ext cx="785152" cy="1138274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9" name="Freeform 268"/>
          <p:cNvSpPr>
            <a:spLocks/>
          </p:cNvSpPr>
          <p:nvPr/>
        </p:nvSpPr>
        <p:spPr bwMode="auto">
          <a:xfrm rot="21334256">
            <a:off x="5788922" y="2244023"/>
            <a:ext cx="887285" cy="1027807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0" name="Freeform 269"/>
          <p:cNvSpPr>
            <a:spLocks/>
          </p:cNvSpPr>
          <p:nvPr/>
        </p:nvSpPr>
        <p:spPr bwMode="auto">
          <a:xfrm rot="21334256">
            <a:off x="6798762" y="4752785"/>
            <a:ext cx="800547" cy="998630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1" name="Freeform 270"/>
          <p:cNvSpPr>
            <a:spLocks/>
          </p:cNvSpPr>
          <p:nvPr/>
        </p:nvSpPr>
        <p:spPr bwMode="auto">
          <a:xfrm rot="21334256">
            <a:off x="4993090" y="2315662"/>
            <a:ext cx="1027119" cy="599189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2" name="Freeform 271"/>
          <p:cNvSpPr>
            <a:spLocks noEditPoints="1"/>
          </p:cNvSpPr>
          <p:nvPr/>
        </p:nvSpPr>
        <p:spPr bwMode="auto">
          <a:xfrm rot="21334256">
            <a:off x="2992698" y="2222101"/>
            <a:ext cx="1105029" cy="936758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3" name="Freeform 273"/>
          <p:cNvSpPr>
            <a:spLocks noEditPoints="1"/>
          </p:cNvSpPr>
          <p:nvPr/>
        </p:nvSpPr>
        <p:spPr bwMode="auto">
          <a:xfrm rot="21334256">
            <a:off x="2808373" y="3085015"/>
            <a:ext cx="680807" cy="949913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4" name="Freeform 274"/>
          <p:cNvSpPr>
            <a:spLocks/>
          </p:cNvSpPr>
          <p:nvPr/>
        </p:nvSpPr>
        <p:spPr bwMode="auto">
          <a:xfrm rot="21334256">
            <a:off x="4114414" y="1682172"/>
            <a:ext cx="656859" cy="548840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5" name="Freeform 275"/>
          <p:cNvSpPr>
            <a:spLocks noEditPoints="1"/>
          </p:cNvSpPr>
          <p:nvPr/>
        </p:nvSpPr>
        <p:spPr bwMode="auto">
          <a:xfrm rot="21334256">
            <a:off x="6586619" y="4104722"/>
            <a:ext cx="417379" cy="456284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6" name="Freeform 276"/>
          <p:cNvSpPr>
            <a:spLocks/>
          </p:cNvSpPr>
          <p:nvPr/>
        </p:nvSpPr>
        <p:spPr bwMode="auto">
          <a:xfrm rot="21334256">
            <a:off x="3117932" y="4513784"/>
            <a:ext cx="930551" cy="766427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7" name="Freeform 277"/>
          <p:cNvSpPr>
            <a:spLocks/>
          </p:cNvSpPr>
          <p:nvPr/>
        </p:nvSpPr>
        <p:spPr bwMode="auto">
          <a:xfrm rot="21334256">
            <a:off x="4270530" y="4431434"/>
            <a:ext cx="863838" cy="722586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8" name="Freeform 278"/>
          <p:cNvSpPr>
            <a:spLocks/>
          </p:cNvSpPr>
          <p:nvPr/>
        </p:nvSpPr>
        <p:spPr bwMode="auto">
          <a:xfrm rot="21334256">
            <a:off x="2607486" y="4179406"/>
            <a:ext cx="523435" cy="563454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9" name="Freeform 279"/>
          <p:cNvSpPr>
            <a:spLocks/>
          </p:cNvSpPr>
          <p:nvPr/>
        </p:nvSpPr>
        <p:spPr bwMode="auto">
          <a:xfrm rot="21334256">
            <a:off x="4644249" y="5508766"/>
            <a:ext cx="1705440" cy="116912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0" name="Freeform 280"/>
          <p:cNvSpPr>
            <a:spLocks/>
          </p:cNvSpPr>
          <p:nvPr/>
        </p:nvSpPr>
        <p:spPr bwMode="auto">
          <a:xfrm rot="21334256">
            <a:off x="5461059" y="3321898"/>
            <a:ext cx="547384" cy="636524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3" name="Freeform 283"/>
          <p:cNvSpPr>
            <a:spLocks/>
          </p:cNvSpPr>
          <p:nvPr/>
        </p:nvSpPr>
        <p:spPr bwMode="auto">
          <a:xfrm rot="21334256">
            <a:off x="5341489" y="2565489"/>
            <a:ext cx="814232" cy="813518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4" name="Freeform 284"/>
          <p:cNvSpPr>
            <a:spLocks/>
          </p:cNvSpPr>
          <p:nvPr/>
        </p:nvSpPr>
        <p:spPr bwMode="auto">
          <a:xfrm rot="21334256">
            <a:off x="3982700" y="4954342"/>
            <a:ext cx="1106740" cy="772924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5" name="Freeform 285"/>
          <p:cNvSpPr>
            <a:spLocks/>
          </p:cNvSpPr>
          <p:nvPr/>
        </p:nvSpPr>
        <p:spPr bwMode="auto">
          <a:xfrm rot="21334256">
            <a:off x="6900142" y="4118512"/>
            <a:ext cx="557647" cy="656011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6" name="Freeform 286"/>
          <p:cNvSpPr>
            <a:spLocks/>
          </p:cNvSpPr>
          <p:nvPr/>
        </p:nvSpPr>
        <p:spPr bwMode="auto">
          <a:xfrm>
            <a:off x="4764163" y="3552241"/>
            <a:ext cx="922322" cy="573197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7" name="Freeform 287"/>
          <p:cNvSpPr>
            <a:spLocks noEditPoints="1"/>
          </p:cNvSpPr>
          <p:nvPr/>
        </p:nvSpPr>
        <p:spPr bwMode="auto">
          <a:xfrm rot="21334256">
            <a:off x="3751584" y="1361194"/>
            <a:ext cx="614096" cy="766427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8" name="Rectangle 637"/>
          <p:cNvSpPr>
            <a:spLocks noChangeArrowheads="1"/>
          </p:cNvSpPr>
          <p:nvPr/>
        </p:nvSpPr>
        <p:spPr bwMode="auto">
          <a:xfrm rot="21334256">
            <a:off x="4847919" y="5743390"/>
            <a:ext cx="2910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Rectangle 670"/>
          <p:cNvSpPr>
            <a:spLocks noChangeArrowheads="1"/>
          </p:cNvSpPr>
          <p:nvPr/>
        </p:nvSpPr>
        <p:spPr bwMode="auto">
          <a:xfrm rot="21334256">
            <a:off x="4147312" y="2458227"/>
            <a:ext cx="42461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" name="Rectangle 708"/>
          <p:cNvSpPr>
            <a:spLocks noChangeArrowheads="1"/>
          </p:cNvSpPr>
          <p:nvPr/>
        </p:nvSpPr>
        <p:spPr bwMode="auto">
          <a:xfrm>
            <a:off x="3040979" y="4073543"/>
            <a:ext cx="42062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" name="Rectangle 743"/>
          <p:cNvSpPr>
            <a:spLocks noChangeArrowheads="1"/>
          </p:cNvSpPr>
          <p:nvPr/>
        </p:nvSpPr>
        <p:spPr bwMode="auto">
          <a:xfrm>
            <a:off x="2950295" y="3409654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Rectangle 793"/>
          <p:cNvSpPr>
            <a:spLocks noChangeArrowheads="1"/>
          </p:cNvSpPr>
          <p:nvPr/>
        </p:nvSpPr>
        <p:spPr bwMode="auto">
          <a:xfrm rot="21334256">
            <a:off x="5951430" y="2600204"/>
            <a:ext cx="66582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95" name="Rectangle 808"/>
          <p:cNvSpPr>
            <a:spLocks noChangeArrowheads="1"/>
          </p:cNvSpPr>
          <p:nvPr/>
        </p:nvSpPr>
        <p:spPr bwMode="auto">
          <a:xfrm rot="21334256">
            <a:off x="6646184" y="3932088"/>
            <a:ext cx="61797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8" name="Rectangle 826"/>
          <p:cNvSpPr>
            <a:spLocks noChangeArrowheads="1"/>
          </p:cNvSpPr>
          <p:nvPr/>
        </p:nvSpPr>
        <p:spPr bwMode="auto">
          <a:xfrm>
            <a:off x="3533337" y="3171870"/>
            <a:ext cx="52627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1" name="Rectangle 834"/>
          <p:cNvSpPr>
            <a:spLocks noChangeArrowheads="1"/>
          </p:cNvSpPr>
          <p:nvPr/>
        </p:nvSpPr>
        <p:spPr bwMode="auto">
          <a:xfrm rot="21334256">
            <a:off x="7109057" y="4368937"/>
            <a:ext cx="430591" cy="10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Rectangle 836"/>
          <p:cNvSpPr>
            <a:spLocks noChangeArrowheads="1"/>
          </p:cNvSpPr>
          <p:nvPr/>
        </p:nvSpPr>
        <p:spPr bwMode="auto">
          <a:xfrm>
            <a:off x="3348851" y="3644732"/>
            <a:ext cx="72562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Rectangle 843"/>
          <p:cNvSpPr>
            <a:spLocks noChangeArrowheads="1"/>
          </p:cNvSpPr>
          <p:nvPr/>
        </p:nvSpPr>
        <p:spPr bwMode="auto">
          <a:xfrm rot="21334256">
            <a:off x="6522302" y="2543223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Rectangle 852"/>
          <p:cNvSpPr>
            <a:spLocks noChangeArrowheads="1"/>
          </p:cNvSpPr>
          <p:nvPr/>
        </p:nvSpPr>
        <p:spPr bwMode="auto">
          <a:xfrm>
            <a:off x="3188556" y="2790360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</a:p>
        </p:txBody>
      </p:sp>
      <p:sp>
        <p:nvSpPr>
          <p:cNvPr id="410" name="Rectangle 870"/>
          <p:cNvSpPr>
            <a:spLocks noChangeArrowheads="1"/>
          </p:cNvSpPr>
          <p:nvPr/>
        </p:nvSpPr>
        <p:spPr bwMode="auto">
          <a:xfrm rot="21334256">
            <a:off x="4982996" y="3745717"/>
            <a:ext cx="68974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Rectangle 879"/>
          <p:cNvSpPr>
            <a:spLocks noChangeArrowheads="1"/>
          </p:cNvSpPr>
          <p:nvPr/>
        </p:nvSpPr>
        <p:spPr bwMode="auto">
          <a:xfrm>
            <a:off x="4389413" y="4777919"/>
            <a:ext cx="51529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Горячий Ключ</a:t>
            </a:r>
          </a:p>
        </p:txBody>
      </p:sp>
      <p:sp>
        <p:nvSpPr>
          <p:cNvPr id="416" name="Rectangle 960"/>
          <p:cNvSpPr>
            <a:spLocks noChangeArrowheads="1"/>
          </p:cNvSpPr>
          <p:nvPr/>
        </p:nvSpPr>
        <p:spPr bwMode="auto">
          <a:xfrm rot="21334256">
            <a:off x="4167743" y="4064570"/>
            <a:ext cx="550199" cy="92471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7" name="Rectangle 976"/>
          <p:cNvSpPr>
            <a:spLocks noChangeArrowheads="1"/>
          </p:cNvSpPr>
          <p:nvPr/>
        </p:nvSpPr>
        <p:spPr bwMode="auto">
          <a:xfrm rot="21334256">
            <a:off x="6680222" y="418440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" name="Rectangle 766"/>
          <p:cNvSpPr>
            <a:spLocks noChangeArrowheads="1"/>
          </p:cNvSpPr>
          <p:nvPr/>
        </p:nvSpPr>
        <p:spPr bwMode="auto">
          <a:xfrm rot="21334256">
            <a:off x="6525048" y="4930746"/>
            <a:ext cx="43856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1" name="Rectangle 718"/>
          <p:cNvSpPr>
            <a:spLocks noChangeArrowheads="1"/>
          </p:cNvSpPr>
          <p:nvPr/>
        </p:nvSpPr>
        <p:spPr bwMode="auto">
          <a:xfrm rot="21334256">
            <a:off x="6931309" y="5139065"/>
            <a:ext cx="6020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" name="Rectangle 827"/>
          <p:cNvSpPr>
            <a:spLocks noChangeArrowheads="1"/>
          </p:cNvSpPr>
          <p:nvPr/>
        </p:nvSpPr>
        <p:spPr bwMode="auto">
          <a:xfrm rot="21334256">
            <a:off x="5460058" y="2063540"/>
            <a:ext cx="49039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" name="Rectangle 683"/>
          <p:cNvSpPr>
            <a:spLocks noChangeArrowheads="1"/>
          </p:cNvSpPr>
          <p:nvPr/>
        </p:nvSpPr>
        <p:spPr bwMode="auto">
          <a:xfrm rot="21334256">
            <a:off x="5002375" y="1729192"/>
            <a:ext cx="44255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" name="Rectangle 712"/>
          <p:cNvSpPr>
            <a:spLocks noChangeArrowheads="1"/>
          </p:cNvSpPr>
          <p:nvPr/>
        </p:nvSpPr>
        <p:spPr bwMode="auto">
          <a:xfrm rot="21334256">
            <a:off x="5227828" y="2478882"/>
            <a:ext cx="4724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Rectangle 656"/>
          <p:cNvSpPr>
            <a:spLocks noChangeArrowheads="1"/>
          </p:cNvSpPr>
          <p:nvPr/>
        </p:nvSpPr>
        <p:spPr bwMode="auto">
          <a:xfrm>
            <a:off x="3896988" y="4560346"/>
            <a:ext cx="4186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7" name="Rectangle 823"/>
          <p:cNvSpPr>
            <a:spLocks noChangeArrowheads="1"/>
          </p:cNvSpPr>
          <p:nvPr/>
        </p:nvSpPr>
        <p:spPr bwMode="auto">
          <a:xfrm rot="21334256">
            <a:off x="4597350" y="3380254"/>
            <a:ext cx="52029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" name="Freeform 265"/>
          <p:cNvSpPr>
            <a:spLocks noEditPoints="1"/>
          </p:cNvSpPr>
          <p:nvPr/>
        </p:nvSpPr>
        <p:spPr bwMode="auto">
          <a:xfrm>
            <a:off x="4495517" y="1976679"/>
            <a:ext cx="805935" cy="827954"/>
          </a:xfrm>
          <a:custGeom>
            <a:avLst/>
            <a:gdLst>
              <a:gd name="T0" fmla="*/ 29 w 196"/>
              <a:gd name="T1" fmla="*/ 53 h 193"/>
              <a:gd name="T2" fmla="*/ 39 w 196"/>
              <a:gd name="T3" fmla="*/ 26 h 193"/>
              <a:gd name="T4" fmla="*/ 48 w 196"/>
              <a:gd name="T5" fmla="*/ 25 h 193"/>
              <a:gd name="T6" fmla="*/ 57 w 196"/>
              <a:gd name="T7" fmla="*/ 21 h 193"/>
              <a:gd name="T8" fmla="*/ 56 w 196"/>
              <a:gd name="T9" fmla="*/ 12 h 193"/>
              <a:gd name="T10" fmla="*/ 69 w 196"/>
              <a:gd name="T11" fmla="*/ 12 h 193"/>
              <a:gd name="T12" fmla="*/ 78 w 196"/>
              <a:gd name="T13" fmla="*/ 12 h 193"/>
              <a:gd name="T14" fmla="*/ 95 w 196"/>
              <a:gd name="T15" fmla="*/ 10 h 193"/>
              <a:gd name="T16" fmla="*/ 101 w 196"/>
              <a:gd name="T17" fmla="*/ 13 h 193"/>
              <a:gd name="T18" fmla="*/ 104 w 196"/>
              <a:gd name="T19" fmla="*/ 1 h 193"/>
              <a:gd name="T20" fmla="*/ 123 w 196"/>
              <a:gd name="T21" fmla="*/ 0 h 193"/>
              <a:gd name="T22" fmla="*/ 149 w 196"/>
              <a:gd name="T23" fmla="*/ 47 h 193"/>
              <a:gd name="T24" fmla="*/ 152 w 196"/>
              <a:gd name="T25" fmla="*/ 62 h 193"/>
              <a:gd name="T26" fmla="*/ 174 w 196"/>
              <a:gd name="T27" fmla="*/ 66 h 193"/>
              <a:gd name="T28" fmla="*/ 170 w 196"/>
              <a:gd name="T29" fmla="*/ 73 h 193"/>
              <a:gd name="T30" fmla="*/ 173 w 196"/>
              <a:gd name="T31" fmla="*/ 76 h 193"/>
              <a:gd name="T32" fmla="*/ 170 w 196"/>
              <a:gd name="T33" fmla="*/ 104 h 193"/>
              <a:gd name="T34" fmla="*/ 157 w 196"/>
              <a:gd name="T35" fmla="*/ 107 h 193"/>
              <a:gd name="T36" fmla="*/ 145 w 196"/>
              <a:gd name="T37" fmla="*/ 117 h 193"/>
              <a:gd name="T38" fmla="*/ 138 w 196"/>
              <a:gd name="T39" fmla="*/ 148 h 193"/>
              <a:gd name="T40" fmla="*/ 135 w 196"/>
              <a:gd name="T41" fmla="*/ 151 h 193"/>
              <a:gd name="T42" fmla="*/ 133 w 196"/>
              <a:gd name="T43" fmla="*/ 155 h 193"/>
              <a:gd name="T44" fmla="*/ 130 w 196"/>
              <a:gd name="T45" fmla="*/ 157 h 193"/>
              <a:gd name="T46" fmla="*/ 127 w 196"/>
              <a:gd name="T47" fmla="*/ 157 h 193"/>
              <a:gd name="T48" fmla="*/ 123 w 196"/>
              <a:gd name="T49" fmla="*/ 160 h 193"/>
              <a:gd name="T50" fmla="*/ 123 w 196"/>
              <a:gd name="T51" fmla="*/ 176 h 193"/>
              <a:gd name="T52" fmla="*/ 101 w 196"/>
              <a:gd name="T53" fmla="*/ 174 h 193"/>
              <a:gd name="T54" fmla="*/ 67 w 196"/>
              <a:gd name="T55" fmla="*/ 173 h 193"/>
              <a:gd name="T56" fmla="*/ 57 w 196"/>
              <a:gd name="T57" fmla="*/ 182 h 193"/>
              <a:gd name="T58" fmla="*/ 56 w 196"/>
              <a:gd name="T59" fmla="*/ 186 h 193"/>
              <a:gd name="T60" fmla="*/ 61 w 196"/>
              <a:gd name="T61" fmla="*/ 189 h 193"/>
              <a:gd name="T62" fmla="*/ 64 w 196"/>
              <a:gd name="T63" fmla="*/ 190 h 193"/>
              <a:gd name="T64" fmla="*/ 50 w 196"/>
              <a:gd name="T65" fmla="*/ 188 h 193"/>
              <a:gd name="T66" fmla="*/ 29 w 196"/>
              <a:gd name="T67" fmla="*/ 185 h 193"/>
              <a:gd name="T68" fmla="*/ 22 w 196"/>
              <a:gd name="T69" fmla="*/ 179 h 193"/>
              <a:gd name="T70" fmla="*/ 28 w 196"/>
              <a:gd name="T71" fmla="*/ 144 h 193"/>
              <a:gd name="T72" fmla="*/ 31 w 196"/>
              <a:gd name="T73" fmla="*/ 147 h 193"/>
              <a:gd name="T74" fmla="*/ 34 w 196"/>
              <a:gd name="T75" fmla="*/ 147 h 193"/>
              <a:gd name="T76" fmla="*/ 35 w 196"/>
              <a:gd name="T77" fmla="*/ 126 h 193"/>
              <a:gd name="T78" fmla="*/ 39 w 196"/>
              <a:gd name="T79" fmla="*/ 107 h 193"/>
              <a:gd name="T80" fmla="*/ 32 w 196"/>
              <a:gd name="T81" fmla="*/ 107 h 193"/>
              <a:gd name="T82" fmla="*/ 17 w 196"/>
              <a:gd name="T83" fmla="*/ 107 h 193"/>
              <a:gd name="T84" fmla="*/ 13 w 196"/>
              <a:gd name="T85" fmla="*/ 104 h 193"/>
              <a:gd name="T86" fmla="*/ 10 w 196"/>
              <a:gd name="T87" fmla="*/ 94 h 193"/>
              <a:gd name="T88" fmla="*/ 7 w 196"/>
              <a:gd name="T89" fmla="*/ 88 h 193"/>
              <a:gd name="T90" fmla="*/ 6 w 196"/>
              <a:gd name="T91" fmla="*/ 88 h 193"/>
              <a:gd name="T92" fmla="*/ 1 w 196"/>
              <a:gd name="T93" fmla="*/ 91 h 193"/>
              <a:gd name="T94" fmla="*/ 0 w 196"/>
              <a:gd name="T95" fmla="*/ 60 h 193"/>
              <a:gd name="T96" fmla="*/ 3 w 196"/>
              <a:gd name="T97" fmla="*/ 56 h 193"/>
              <a:gd name="T98" fmla="*/ 9 w 196"/>
              <a:gd name="T99" fmla="*/ 51 h 193"/>
              <a:gd name="T100" fmla="*/ 13 w 196"/>
              <a:gd name="T101" fmla="*/ 45 h 193"/>
              <a:gd name="T102" fmla="*/ 192 w 196"/>
              <a:gd name="T103" fmla="*/ 67 h 193"/>
              <a:gd name="T104" fmla="*/ 187 w 196"/>
              <a:gd name="T105" fmla="*/ 5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09" name="Rectangle 865"/>
          <p:cNvSpPr>
            <a:spLocks noChangeArrowheads="1"/>
          </p:cNvSpPr>
          <p:nvPr/>
        </p:nvSpPr>
        <p:spPr bwMode="auto">
          <a:xfrm rot="21334256">
            <a:off x="4713921" y="2271259"/>
            <a:ext cx="6139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" name="Rectangle 766"/>
          <p:cNvSpPr>
            <a:spLocks noChangeArrowheads="1"/>
          </p:cNvSpPr>
          <p:nvPr/>
        </p:nvSpPr>
        <p:spPr bwMode="auto">
          <a:xfrm rot="21334256">
            <a:off x="5155245" y="4532172"/>
            <a:ext cx="59405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1" name="Rectangle 750"/>
          <p:cNvSpPr>
            <a:spLocks noChangeArrowheads="1"/>
          </p:cNvSpPr>
          <p:nvPr/>
        </p:nvSpPr>
        <p:spPr bwMode="auto">
          <a:xfrm rot="21334256">
            <a:off x="4941124" y="5030259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414" name="Rectangle 915"/>
          <p:cNvSpPr>
            <a:spLocks noChangeArrowheads="1"/>
          </p:cNvSpPr>
          <p:nvPr/>
        </p:nvSpPr>
        <p:spPr bwMode="auto">
          <a:xfrm rot="21334256">
            <a:off x="4379061" y="1904062"/>
            <a:ext cx="61598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0" name="Rectangle 833"/>
          <p:cNvSpPr>
            <a:spLocks noChangeArrowheads="1"/>
          </p:cNvSpPr>
          <p:nvPr/>
        </p:nvSpPr>
        <p:spPr bwMode="auto">
          <a:xfrm rot="21334256">
            <a:off x="6148767" y="3362072"/>
            <a:ext cx="46448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240" name="Freeform 280"/>
          <p:cNvSpPr>
            <a:spLocks/>
          </p:cNvSpPr>
          <p:nvPr/>
        </p:nvSpPr>
        <p:spPr bwMode="auto">
          <a:xfrm rot="21236325">
            <a:off x="5442632" y="3322723"/>
            <a:ext cx="578007" cy="640815"/>
          </a:xfrm>
          <a:custGeom>
            <a:avLst/>
            <a:gdLst>
              <a:gd name="T0" fmla="*/ 91 w 142"/>
              <a:gd name="T1" fmla="*/ 29 h 175"/>
              <a:gd name="T2" fmla="*/ 100 w 142"/>
              <a:gd name="T3" fmla="*/ 27 h 175"/>
              <a:gd name="T4" fmla="*/ 134 w 142"/>
              <a:gd name="T5" fmla="*/ 29 h 175"/>
              <a:gd name="T6" fmla="*/ 128 w 142"/>
              <a:gd name="T7" fmla="*/ 36 h 175"/>
              <a:gd name="T8" fmla="*/ 126 w 142"/>
              <a:gd name="T9" fmla="*/ 46 h 175"/>
              <a:gd name="T10" fmla="*/ 117 w 142"/>
              <a:gd name="T11" fmla="*/ 45 h 175"/>
              <a:gd name="T12" fmla="*/ 112 w 142"/>
              <a:gd name="T13" fmla="*/ 51 h 175"/>
              <a:gd name="T14" fmla="*/ 113 w 142"/>
              <a:gd name="T15" fmla="*/ 58 h 175"/>
              <a:gd name="T16" fmla="*/ 114 w 142"/>
              <a:gd name="T17" fmla="*/ 85 h 175"/>
              <a:gd name="T18" fmla="*/ 114 w 142"/>
              <a:gd name="T19" fmla="*/ 99 h 175"/>
              <a:gd name="T20" fmla="*/ 110 w 142"/>
              <a:gd name="T21" fmla="*/ 99 h 175"/>
              <a:gd name="T22" fmla="*/ 107 w 142"/>
              <a:gd name="T23" fmla="*/ 101 h 175"/>
              <a:gd name="T24" fmla="*/ 106 w 142"/>
              <a:gd name="T25" fmla="*/ 107 h 175"/>
              <a:gd name="T26" fmla="*/ 109 w 142"/>
              <a:gd name="T27" fmla="*/ 107 h 175"/>
              <a:gd name="T28" fmla="*/ 104 w 142"/>
              <a:gd name="T29" fmla="*/ 107 h 175"/>
              <a:gd name="T30" fmla="*/ 101 w 142"/>
              <a:gd name="T31" fmla="*/ 107 h 175"/>
              <a:gd name="T32" fmla="*/ 97 w 142"/>
              <a:gd name="T33" fmla="*/ 107 h 175"/>
              <a:gd name="T34" fmla="*/ 94 w 142"/>
              <a:gd name="T35" fmla="*/ 107 h 175"/>
              <a:gd name="T36" fmla="*/ 91 w 142"/>
              <a:gd name="T37" fmla="*/ 107 h 175"/>
              <a:gd name="T38" fmla="*/ 91 w 142"/>
              <a:gd name="T39" fmla="*/ 102 h 175"/>
              <a:gd name="T40" fmla="*/ 84 w 142"/>
              <a:gd name="T41" fmla="*/ 102 h 175"/>
              <a:gd name="T42" fmla="*/ 101 w 142"/>
              <a:gd name="T43" fmla="*/ 114 h 175"/>
              <a:gd name="T44" fmla="*/ 123 w 142"/>
              <a:gd name="T45" fmla="*/ 109 h 175"/>
              <a:gd name="T46" fmla="*/ 120 w 142"/>
              <a:gd name="T47" fmla="*/ 117 h 175"/>
              <a:gd name="T48" fmla="*/ 138 w 142"/>
              <a:gd name="T49" fmla="*/ 126 h 175"/>
              <a:gd name="T50" fmla="*/ 142 w 142"/>
              <a:gd name="T51" fmla="*/ 139 h 175"/>
              <a:gd name="T52" fmla="*/ 139 w 142"/>
              <a:gd name="T53" fmla="*/ 148 h 175"/>
              <a:gd name="T54" fmla="*/ 136 w 142"/>
              <a:gd name="T55" fmla="*/ 170 h 175"/>
              <a:gd name="T56" fmla="*/ 132 w 142"/>
              <a:gd name="T57" fmla="*/ 168 h 175"/>
              <a:gd name="T58" fmla="*/ 131 w 142"/>
              <a:gd name="T59" fmla="*/ 170 h 175"/>
              <a:gd name="T60" fmla="*/ 128 w 142"/>
              <a:gd name="T61" fmla="*/ 167 h 175"/>
              <a:gd name="T62" fmla="*/ 123 w 142"/>
              <a:gd name="T63" fmla="*/ 167 h 175"/>
              <a:gd name="T64" fmla="*/ 123 w 142"/>
              <a:gd name="T65" fmla="*/ 174 h 175"/>
              <a:gd name="T66" fmla="*/ 104 w 142"/>
              <a:gd name="T67" fmla="*/ 161 h 175"/>
              <a:gd name="T68" fmla="*/ 94 w 142"/>
              <a:gd name="T69" fmla="*/ 165 h 175"/>
              <a:gd name="T70" fmla="*/ 90 w 142"/>
              <a:gd name="T71" fmla="*/ 167 h 175"/>
              <a:gd name="T72" fmla="*/ 88 w 142"/>
              <a:gd name="T73" fmla="*/ 175 h 175"/>
              <a:gd name="T74" fmla="*/ 72 w 142"/>
              <a:gd name="T75" fmla="*/ 171 h 175"/>
              <a:gd name="T76" fmla="*/ 60 w 142"/>
              <a:gd name="T77" fmla="*/ 170 h 175"/>
              <a:gd name="T78" fmla="*/ 56 w 142"/>
              <a:gd name="T79" fmla="*/ 171 h 175"/>
              <a:gd name="T80" fmla="*/ 56 w 142"/>
              <a:gd name="T81" fmla="*/ 143 h 175"/>
              <a:gd name="T82" fmla="*/ 56 w 142"/>
              <a:gd name="T83" fmla="*/ 131 h 175"/>
              <a:gd name="T84" fmla="*/ 53 w 142"/>
              <a:gd name="T85" fmla="*/ 136 h 175"/>
              <a:gd name="T86" fmla="*/ 50 w 142"/>
              <a:gd name="T87" fmla="*/ 136 h 175"/>
              <a:gd name="T88" fmla="*/ 41 w 142"/>
              <a:gd name="T89" fmla="*/ 140 h 175"/>
              <a:gd name="T90" fmla="*/ 40 w 142"/>
              <a:gd name="T91" fmla="*/ 117 h 175"/>
              <a:gd name="T92" fmla="*/ 43 w 142"/>
              <a:gd name="T93" fmla="*/ 96 h 175"/>
              <a:gd name="T94" fmla="*/ 40 w 142"/>
              <a:gd name="T95" fmla="*/ 71 h 175"/>
              <a:gd name="T96" fmla="*/ 38 w 142"/>
              <a:gd name="T97" fmla="*/ 58 h 175"/>
              <a:gd name="T98" fmla="*/ 28 w 142"/>
              <a:gd name="T99" fmla="*/ 55 h 175"/>
              <a:gd name="T100" fmla="*/ 18 w 142"/>
              <a:gd name="T101" fmla="*/ 52 h 175"/>
              <a:gd name="T102" fmla="*/ 0 w 142"/>
              <a:gd name="T103" fmla="*/ 39 h 175"/>
              <a:gd name="T104" fmla="*/ 28 w 142"/>
              <a:gd name="T105" fmla="*/ 24 h 175"/>
              <a:gd name="T106" fmla="*/ 32 w 142"/>
              <a:gd name="T107" fmla="*/ 11 h 175"/>
              <a:gd name="T108" fmla="*/ 29 w 142"/>
              <a:gd name="T109" fmla="*/ 4 h 175"/>
              <a:gd name="T110" fmla="*/ 40 w 142"/>
              <a:gd name="T111" fmla="*/ 7 h 175"/>
              <a:gd name="T112" fmla="*/ 60 w 142"/>
              <a:gd name="T113" fmla="*/ 5 h 175"/>
              <a:gd name="T114" fmla="*/ 92 w 142"/>
              <a:gd name="T115" fmla="*/ 1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2" name="Rectangle 895"/>
          <p:cNvSpPr>
            <a:spLocks noChangeArrowheads="1"/>
          </p:cNvSpPr>
          <p:nvPr/>
        </p:nvSpPr>
        <p:spPr bwMode="auto">
          <a:xfrm rot="21334256">
            <a:off x="5598431" y="355291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" name="Rectangle 862"/>
          <p:cNvSpPr>
            <a:spLocks noChangeArrowheads="1"/>
          </p:cNvSpPr>
          <p:nvPr/>
        </p:nvSpPr>
        <p:spPr bwMode="auto">
          <a:xfrm rot="21334256">
            <a:off x="6249765" y="3721993"/>
            <a:ext cx="58408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Rectangle 953"/>
          <p:cNvSpPr>
            <a:spLocks noChangeArrowheads="1"/>
          </p:cNvSpPr>
          <p:nvPr/>
        </p:nvSpPr>
        <p:spPr bwMode="auto">
          <a:xfrm>
            <a:off x="2570792" y="4459415"/>
            <a:ext cx="67778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" name="Rectangle 647"/>
          <p:cNvSpPr>
            <a:spLocks noChangeArrowheads="1"/>
          </p:cNvSpPr>
          <p:nvPr/>
        </p:nvSpPr>
        <p:spPr bwMode="auto">
          <a:xfrm rot="21334256">
            <a:off x="3481811" y="1889798"/>
            <a:ext cx="28706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Rectangle 696"/>
          <p:cNvSpPr>
            <a:spLocks noChangeArrowheads="1"/>
          </p:cNvSpPr>
          <p:nvPr/>
        </p:nvSpPr>
        <p:spPr bwMode="auto">
          <a:xfrm>
            <a:off x="4321749" y="5306360"/>
            <a:ext cx="5103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Rectangle 806"/>
          <p:cNvSpPr>
            <a:spLocks noChangeArrowheads="1"/>
          </p:cNvSpPr>
          <p:nvPr/>
        </p:nvSpPr>
        <p:spPr bwMode="auto">
          <a:xfrm rot="21334256">
            <a:off x="5084093" y="314651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6" name="Rectangle 707"/>
          <p:cNvSpPr>
            <a:spLocks noChangeArrowheads="1"/>
          </p:cNvSpPr>
          <p:nvPr/>
        </p:nvSpPr>
        <p:spPr bwMode="auto">
          <a:xfrm rot="21334256">
            <a:off x="5648753" y="2931969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Rectangle 847"/>
          <p:cNvSpPr>
            <a:spLocks noChangeArrowheads="1"/>
          </p:cNvSpPr>
          <p:nvPr/>
        </p:nvSpPr>
        <p:spPr bwMode="auto">
          <a:xfrm>
            <a:off x="4308486" y="2902536"/>
            <a:ext cx="53225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ectangle 904"/>
          <p:cNvSpPr>
            <a:spLocks noChangeArrowheads="1"/>
          </p:cNvSpPr>
          <p:nvPr/>
        </p:nvSpPr>
        <p:spPr bwMode="auto">
          <a:xfrm>
            <a:off x="3387822" y="4885447"/>
            <a:ext cx="5661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2" name="Freeform 282"/>
          <p:cNvSpPr>
            <a:spLocks/>
          </p:cNvSpPr>
          <p:nvPr/>
        </p:nvSpPr>
        <p:spPr bwMode="auto">
          <a:xfrm>
            <a:off x="3947333" y="2995145"/>
            <a:ext cx="909425" cy="779974"/>
          </a:xfrm>
          <a:custGeom>
            <a:avLst/>
            <a:gdLst>
              <a:gd name="T0" fmla="*/ 17 w 243"/>
              <a:gd name="T1" fmla="*/ 10 h 174"/>
              <a:gd name="T2" fmla="*/ 20 w 243"/>
              <a:gd name="T3" fmla="*/ 9 h 174"/>
              <a:gd name="T4" fmla="*/ 25 w 243"/>
              <a:gd name="T5" fmla="*/ 6 h 174"/>
              <a:gd name="T6" fmla="*/ 28 w 243"/>
              <a:gd name="T7" fmla="*/ 6 h 174"/>
              <a:gd name="T8" fmla="*/ 29 w 243"/>
              <a:gd name="T9" fmla="*/ 12 h 174"/>
              <a:gd name="T10" fmla="*/ 36 w 243"/>
              <a:gd name="T11" fmla="*/ 10 h 174"/>
              <a:gd name="T12" fmla="*/ 38 w 243"/>
              <a:gd name="T13" fmla="*/ 12 h 174"/>
              <a:gd name="T14" fmla="*/ 41 w 243"/>
              <a:gd name="T15" fmla="*/ 12 h 174"/>
              <a:gd name="T16" fmla="*/ 42 w 243"/>
              <a:gd name="T17" fmla="*/ 4 h 174"/>
              <a:gd name="T18" fmla="*/ 50 w 243"/>
              <a:gd name="T19" fmla="*/ 6 h 174"/>
              <a:gd name="T20" fmla="*/ 50 w 243"/>
              <a:gd name="T21" fmla="*/ 9 h 174"/>
              <a:gd name="T22" fmla="*/ 51 w 243"/>
              <a:gd name="T23" fmla="*/ 13 h 174"/>
              <a:gd name="T24" fmla="*/ 55 w 243"/>
              <a:gd name="T25" fmla="*/ 0 h 174"/>
              <a:gd name="T26" fmla="*/ 102 w 243"/>
              <a:gd name="T27" fmla="*/ 25 h 174"/>
              <a:gd name="T28" fmla="*/ 143 w 243"/>
              <a:gd name="T29" fmla="*/ 26 h 174"/>
              <a:gd name="T30" fmla="*/ 149 w 243"/>
              <a:gd name="T31" fmla="*/ 32 h 174"/>
              <a:gd name="T32" fmla="*/ 168 w 243"/>
              <a:gd name="T33" fmla="*/ 28 h 174"/>
              <a:gd name="T34" fmla="*/ 165 w 243"/>
              <a:gd name="T35" fmla="*/ 15 h 174"/>
              <a:gd name="T36" fmla="*/ 174 w 243"/>
              <a:gd name="T37" fmla="*/ 21 h 174"/>
              <a:gd name="T38" fmla="*/ 201 w 243"/>
              <a:gd name="T39" fmla="*/ 26 h 174"/>
              <a:gd name="T40" fmla="*/ 230 w 243"/>
              <a:gd name="T41" fmla="*/ 28 h 174"/>
              <a:gd name="T42" fmla="*/ 242 w 243"/>
              <a:gd name="T43" fmla="*/ 34 h 174"/>
              <a:gd name="T44" fmla="*/ 239 w 243"/>
              <a:gd name="T45" fmla="*/ 48 h 174"/>
              <a:gd name="T46" fmla="*/ 242 w 243"/>
              <a:gd name="T47" fmla="*/ 56 h 174"/>
              <a:gd name="T48" fmla="*/ 231 w 243"/>
              <a:gd name="T49" fmla="*/ 63 h 174"/>
              <a:gd name="T50" fmla="*/ 220 w 243"/>
              <a:gd name="T51" fmla="*/ 60 h 174"/>
              <a:gd name="T52" fmla="*/ 198 w 243"/>
              <a:gd name="T53" fmla="*/ 57 h 174"/>
              <a:gd name="T54" fmla="*/ 196 w 243"/>
              <a:gd name="T55" fmla="*/ 63 h 174"/>
              <a:gd name="T56" fmla="*/ 192 w 243"/>
              <a:gd name="T57" fmla="*/ 67 h 174"/>
              <a:gd name="T58" fmla="*/ 187 w 243"/>
              <a:gd name="T59" fmla="*/ 69 h 174"/>
              <a:gd name="T60" fmla="*/ 186 w 243"/>
              <a:gd name="T61" fmla="*/ 70 h 174"/>
              <a:gd name="T62" fmla="*/ 182 w 243"/>
              <a:gd name="T63" fmla="*/ 73 h 174"/>
              <a:gd name="T64" fmla="*/ 177 w 243"/>
              <a:gd name="T65" fmla="*/ 76 h 174"/>
              <a:gd name="T66" fmla="*/ 176 w 243"/>
              <a:gd name="T67" fmla="*/ 73 h 174"/>
              <a:gd name="T68" fmla="*/ 173 w 243"/>
              <a:gd name="T69" fmla="*/ 73 h 174"/>
              <a:gd name="T70" fmla="*/ 170 w 243"/>
              <a:gd name="T71" fmla="*/ 79 h 174"/>
              <a:gd name="T72" fmla="*/ 171 w 243"/>
              <a:gd name="T73" fmla="*/ 86 h 174"/>
              <a:gd name="T74" fmla="*/ 167 w 243"/>
              <a:gd name="T75" fmla="*/ 86 h 174"/>
              <a:gd name="T76" fmla="*/ 164 w 243"/>
              <a:gd name="T77" fmla="*/ 86 h 174"/>
              <a:gd name="T78" fmla="*/ 155 w 243"/>
              <a:gd name="T79" fmla="*/ 123 h 174"/>
              <a:gd name="T80" fmla="*/ 158 w 243"/>
              <a:gd name="T81" fmla="*/ 169 h 174"/>
              <a:gd name="T82" fmla="*/ 145 w 243"/>
              <a:gd name="T83" fmla="*/ 169 h 174"/>
              <a:gd name="T84" fmla="*/ 139 w 243"/>
              <a:gd name="T85" fmla="*/ 171 h 174"/>
              <a:gd name="T86" fmla="*/ 104 w 243"/>
              <a:gd name="T87" fmla="*/ 170 h 174"/>
              <a:gd name="T88" fmla="*/ 80 w 243"/>
              <a:gd name="T89" fmla="*/ 157 h 174"/>
              <a:gd name="T90" fmla="*/ 80 w 243"/>
              <a:gd name="T91" fmla="*/ 147 h 174"/>
              <a:gd name="T92" fmla="*/ 66 w 243"/>
              <a:gd name="T93" fmla="*/ 144 h 174"/>
              <a:gd name="T94" fmla="*/ 55 w 243"/>
              <a:gd name="T95" fmla="*/ 107 h 174"/>
              <a:gd name="T96" fmla="*/ 6 w 243"/>
              <a:gd name="T97" fmla="*/ 75 h 174"/>
              <a:gd name="T98" fmla="*/ 22 w 243"/>
              <a:gd name="T99" fmla="*/ 53 h 174"/>
              <a:gd name="T100" fmla="*/ 25 w 243"/>
              <a:gd name="T101" fmla="*/ 40 h 174"/>
              <a:gd name="T102" fmla="*/ 23 w 243"/>
              <a:gd name="T103" fmla="*/ 35 h 174"/>
              <a:gd name="T104" fmla="*/ 14 w 243"/>
              <a:gd name="T105" fmla="*/ 28 h 174"/>
              <a:gd name="T106" fmla="*/ 13 w 243"/>
              <a:gd name="T107" fmla="*/ 26 h 174"/>
              <a:gd name="T108" fmla="*/ 7 w 243"/>
              <a:gd name="T109" fmla="*/ 22 h 174"/>
              <a:gd name="T110" fmla="*/ 4 w 243"/>
              <a:gd name="T111" fmla="*/ 13 h 174"/>
              <a:gd name="T112" fmla="*/ 0 w 243"/>
              <a:gd name="T113" fmla="*/ 7 h 174"/>
              <a:gd name="T114" fmla="*/ 4 w 243"/>
              <a:gd name="T115" fmla="*/ 3 h 174"/>
              <a:gd name="T116" fmla="*/ 7 w 243"/>
              <a:gd name="T117" fmla="*/ 6 h 174"/>
              <a:gd name="T118" fmla="*/ 13 w 243"/>
              <a:gd name="T119" fmla="*/ 3 h 174"/>
              <a:gd name="T120" fmla="*/ 14 w 243"/>
              <a:gd name="T121" fmla="*/ 3 h 174"/>
              <a:gd name="T122" fmla="*/ 14 w 243"/>
              <a:gd name="T123" fmla="*/ 6 h 174"/>
              <a:gd name="T124" fmla="*/ 16 w 243"/>
              <a:gd name="T125" fmla="*/ 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6" name="Rectangle 821"/>
          <p:cNvSpPr>
            <a:spLocks noChangeArrowheads="1"/>
          </p:cNvSpPr>
          <p:nvPr/>
        </p:nvSpPr>
        <p:spPr bwMode="auto">
          <a:xfrm rot="21334256">
            <a:off x="4116502" y="3258131"/>
            <a:ext cx="54820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5" name="Rectangle 704"/>
          <p:cNvSpPr>
            <a:spLocks noChangeArrowheads="1"/>
          </p:cNvSpPr>
          <p:nvPr/>
        </p:nvSpPr>
        <p:spPr bwMode="auto">
          <a:xfrm rot="21334256">
            <a:off x="4458217" y="3825257"/>
            <a:ext cx="3388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Rectangle 845"/>
          <p:cNvSpPr>
            <a:spLocks noChangeArrowheads="1"/>
          </p:cNvSpPr>
          <p:nvPr/>
        </p:nvSpPr>
        <p:spPr bwMode="auto">
          <a:xfrm>
            <a:off x="2363775" y="4129269"/>
            <a:ext cx="334903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Rectangle 708"/>
          <p:cNvSpPr>
            <a:spLocks noChangeArrowheads="1"/>
          </p:cNvSpPr>
          <p:nvPr/>
        </p:nvSpPr>
        <p:spPr bwMode="auto">
          <a:xfrm>
            <a:off x="3469292" y="4310214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Freeform 266"/>
          <p:cNvSpPr>
            <a:spLocks/>
          </p:cNvSpPr>
          <p:nvPr/>
        </p:nvSpPr>
        <p:spPr bwMode="auto">
          <a:xfrm rot="21301192">
            <a:off x="5937153" y="4608606"/>
            <a:ext cx="723337" cy="1845849"/>
          </a:xfrm>
          <a:custGeom>
            <a:avLst/>
            <a:gdLst>
              <a:gd name="T0" fmla="*/ 76 w 187"/>
              <a:gd name="T1" fmla="*/ 0 h 517"/>
              <a:gd name="T2" fmla="*/ 89 w 187"/>
              <a:gd name="T3" fmla="*/ 10 h 517"/>
              <a:gd name="T4" fmla="*/ 88 w 187"/>
              <a:gd name="T5" fmla="*/ 45 h 517"/>
              <a:gd name="T6" fmla="*/ 107 w 187"/>
              <a:gd name="T7" fmla="*/ 52 h 517"/>
              <a:gd name="T8" fmla="*/ 111 w 187"/>
              <a:gd name="T9" fmla="*/ 79 h 517"/>
              <a:gd name="T10" fmla="*/ 111 w 187"/>
              <a:gd name="T11" fmla="*/ 96 h 517"/>
              <a:gd name="T12" fmla="*/ 114 w 187"/>
              <a:gd name="T13" fmla="*/ 110 h 517"/>
              <a:gd name="T14" fmla="*/ 115 w 187"/>
              <a:gd name="T15" fmla="*/ 114 h 517"/>
              <a:gd name="T16" fmla="*/ 99 w 187"/>
              <a:gd name="T17" fmla="*/ 118 h 517"/>
              <a:gd name="T18" fmla="*/ 117 w 187"/>
              <a:gd name="T19" fmla="*/ 126 h 517"/>
              <a:gd name="T20" fmla="*/ 143 w 187"/>
              <a:gd name="T21" fmla="*/ 133 h 517"/>
              <a:gd name="T22" fmla="*/ 152 w 187"/>
              <a:gd name="T23" fmla="*/ 148 h 517"/>
              <a:gd name="T24" fmla="*/ 162 w 187"/>
              <a:gd name="T25" fmla="*/ 167 h 517"/>
              <a:gd name="T26" fmla="*/ 165 w 187"/>
              <a:gd name="T27" fmla="*/ 183 h 517"/>
              <a:gd name="T28" fmla="*/ 177 w 187"/>
              <a:gd name="T29" fmla="*/ 202 h 517"/>
              <a:gd name="T30" fmla="*/ 170 w 187"/>
              <a:gd name="T31" fmla="*/ 236 h 517"/>
              <a:gd name="T32" fmla="*/ 178 w 187"/>
              <a:gd name="T33" fmla="*/ 265 h 517"/>
              <a:gd name="T34" fmla="*/ 174 w 187"/>
              <a:gd name="T35" fmla="*/ 283 h 517"/>
              <a:gd name="T36" fmla="*/ 187 w 187"/>
              <a:gd name="T37" fmla="*/ 284 h 517"/>
              <a:gd name="T38" fmla="*/ 177 w 187"/>
              <a:gd name="T39" fmla="*/ 287 h 517"/>
              <a:gd name="T40" fmla="*/ 181 w 187"/>
              <a:gd name="T41" fmla="*/ 302 h 517"/>
              <a:gd name="T42" fmla="*/ 180 w 187"/>
              <a:gd name="T43" fmla="*/ 321 h 517"/>
              <a:gd name="T44" fmla="*/ 168 w 187"/>
              <a:gd name="T45" fmla="*/ 338 h 517"/>
              <a:gd name="T46" fmla="*/ 156 w 187"/>
              <a:gd name="T47" fmla="*/ 348 h 517"/>
              <a:gd name="T48" fmla="*/ 134 w 187"/>
              <a:gd name="T49" fmla="*/ 367 h 517"/>
              <a:gd name="T50" fmla="*/ 120 w 187"/>
              <a:gd name="T51" fmla="*/ 400 h 517"/>
              <a:gd name="T52" fmla="*/ 123 w 187"/>
              <a:gd name="T53" fmla="*/ 426 h 517"/>
              <a:gd name="T54" fmla="*/ 102 w 187"/>
              <a:gd name="T55" fmla="*/ 436 h 517"/>
              <a:gd name="T56" fmla="*/ 105 w 187"/>
              <a:gd name="T57" fmla="*/ 467 h 517"/>
              <a:gd name="T58" fmla="*/ 112 w 187"/>
              <a:gd name="T59" fmla="*/ 491 h 517"/>
              <a:gd name="T60" fmla="*/ 108 w 187"/>
              <a:gd name="T61" fmla="*/ 511 h 517"/>
              <a:gd name="T62" fmla="*/ 104 w 187"/>
              <a:gd name="T63" fmla="*/ 514 h 517"/>
              <a:gd name="T64" fmla="*/ 89 w 187"/>
              <a:gd name="T65" fmla="*/ 499 h 517"/>
              <a:gd name="T66" fmla="*/ 58 w 187"/>
              <a:gd name="T67" fmla="*/ 477 h 517"/>
              <a:gd name="T68" fmla="*/ 33 w 187"/>
              <a:gd name="T69" fmla="*/ 464 h 517"/>
              <a:gd name="T70" fmla="*/ 29 w 187"/>
              <a:gd name="T71" fmla="*/ 444 h 517"/>
              <a:gd name="T72" fmla="*/ 4 w 187"/>
              <a:gd name="T73" fmla="*/ 425 h 517"/>
              <a:gd name="T74" fmla="*/ 7 w 187"/>
              <a:gd name="T75" fmla="*/ 411 h 517"/>
              <a:gd name="T76" fmla="*/ 20 w 187"/>
              <a:gd name="T77" fmla="*/ 373 h 517"/>
              <a:gd name="T78" fmla="*/ 42 w 187"/>
              <a:gd name="T79" fmla="*/ 328 h 517"/>
              <a:gd name="T80" fmla="*/ 30 w 187"/>
              <a:gd name="T81" fmla="*/ 303 h 517"/>
              <a:gd name="T82" fmla="*/ 32 w 187"/>
              <a:gd name="T83" fmla="*/ 269 h 517"/>
              <a:gd name="T84" fmla="*/ 27 w 187"/>
              <a:gd name="T85" fmla="*/ 243 h 517"/>
              <a:gd name="T86" fmla="*/ 27 w 187"/>
              <a:gd name="T87" fmla="*/ 230 h 517"/>
              <a:gd name="T88" fmla="*/ 19 w 187"/>
              <a:gd name="T89" fmla="*/ 219 h 517"/>
              <a:gd name="T90" fmla="*/ 20 w 187"/>
              <a:gd name="T91" fmla="*/ 208 h 517"/>
              <a:gd name="T92" fmla="*/ 48 w 187"/>
              <a:gd name="T93" fmla="*/ 189 h 517"/>
              <a:gd name="T94" fmla="*/ 47 w 187"/>
              <a:gd name="T95" fmla="*/ 156 h 517"/>
              <a:gd name="T96" fmla="*/ 36 w 187"/>
              <a:gd name="T97" fmla="*/ 136 h 517"/>
              <a:gd name="T98" fmla="*/ 32 w 187"/>
              <a:gd name="T99" fmla="*/ 118 h 517"/>
              <a:gd name="T100" fmla="*/ 33 w 187"/>
              <a:gd name="T101" fmla="*/ 110 h 517"/>
              <a:gd name="T102" fmla="*/ 38 w 187"/>
              <a:gd name="T103" fmla="*/ 95 h 517"/>
              <a:gd name="T104" fmla="*/ 26 w 187"/>
              <a:gd name="T105" fmla="*/ 76 h 517"/>
              <a:gd name="T106" fmla="*/ 23 w 187"/>
              <a:gd name="T107" fmla="*/ 64 h 517"/>
              <a:gd name="T108" fmla="*/ 19 w 187"/>
              <a:gd name="T109" fmla="*/ 50 h 517"/>
              <a:gd name="T110" fmla="*/ 26 w 187"/>
              <a:gd name="T111" fmla="*/ 39 h 517"/>
              <a:gd name="T112" fmla="*/ 33 w 187"/>
              <a:gd name="T113" fmla="*/ 33 h 517"/>
              <a:gd name="T114" fmla="*/ 27 w 187"/>
              <a:gd name="T115" fmla="*/ 26 h 517"/>
              <a:gd name="T116" fmla="*/ 30 w 187"/>
              <a:gd name="T117" fmla="*/ 17 h 517"/>
              <a:gd name="T118" fmla="*/ 42 w 187"/>
              <a:gd name="T119" fmla="*/ 11 h 517"/>
              <a:gd name="T120" fmla="*/ 5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18"/>
          <p:cNvSpPr>
            <a:spLocks noChangeArrowheads="1"/>
          </p:cNvSpPr>
          <p:nvPr/>
        </p:nvSpPr>
        <p:spPr bwMode="auto">
          <a:xfrm>
            <a:off x="5973070" y="5349785"/>
            <a:ext cx="691194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" name="Rectangle 766"/>
          <p:cNvSpPr>
            <a:spLocks noChangeArrowheads="1"/>
          </p:cNvSpPr>
          <p:nvPr/>
        </p:nvSpPr>
        <p:spPr bwMode="auto">
          <a:xfrm rot="21334256">
            <a:off x="6102731" y="415006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Rectangle 703"/>
          <p:cNvSpPr>
            <a:spLocks noChangeArrowheads="1"/>
          </p:cNvSpPr>
          <p:nvPr/>
        </p:nvSpPr>
        <p:spPr bwMode="auto">
          <a:xfrm>
            <a:off x="2249362" y="3835252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sp>
        <p:nvSpPr>
          <p:cNvPr id="407" name="Rectangle 860"/>
          <p:cNvSpPr>
            <a:spLocks noChangeArrowheads="1"/>
          </p:cNvSpPr>
          <p:nvPr/>
        </p:nvSpPr>
        <p:spPr bwMode="auto">
          <a:xfrm rot="21334256">
            <a:off x="3847056" y="1748129"/>
            <a:ext cx="66762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6E2832D7-E51F-488F-9A4C-96046FB84C54}"/>
              </a:ext>
            </a:extLst>
          </p:cNvPr>
          <p:cNvSpPr txBox="1"/>
          <p:nvPr/>
        </p:nvSpPr>
        <p:spPr>
          <a:xfrm>
            <a:off x="6646169" y="5970575"/>
            <a:ext cx="1762632" cy="369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КАРАЧАЕВО-ЧЕРКЕССКАЯ</a:t>
            </a:r>
          </a:p>
          <a:p>
            <a:pPr algn="ctr"/>
            <a:r>
              <a:rPr lang="ru-RU" sz="900" dirty="0"/>
              <a:t>РЕСПУБЛИКА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882C0ECD-3995-45E2-A2FC-4A6B65633E71}"/>
              </a:ext>
            </a:extLst>
          </p:cNvPr>
          <p:cNvSpPr txBox="1"/>
          <p:nvPr/>
        </p:nvSpPr>
        <p:spPr>
          <a:xfrm>
            <a:off x="5873478" y="6435223"/>
            <a:ext cx="787822" cy="231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АБХАЗИЯ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2739920" y="7708563"/>
            <a:ext cx="4103129" cy="893934"/>
          </a:xfrm>
          <a:prstGeom prst="roundRect">
            <a:avLst>
              <a:gd name="adj" fmla="val 12565"/>
            </a:avLst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вероятность возникновения происшествий, связанных с: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конструкций,  повреждением  кровли зданий;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0A5F44ED-24B1-4D06-BABC-26B4BAAC7434}"/>
              </a:ext>
            </a:extLst>
          </p:cNvPr>
          <p:cNvSpPr txBox="1"/>
          <p:nvPr/>
        </p:nvSpPr>
        <p:spPr>
          <a:xfrm>
            <a:off x="7657473" y="5481275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/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8001001" y="-1611313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6180090" y="6613989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6003002" y="3932256"/>
            <a:ext cx="624483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6306203" y="3751901"/>
            <a:ext cx="624483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5624726" y="3807235"/>
            <a:ext cx="601099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4663481" y="3801563"/>
            <a:ext cx="687757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6826820" y="4608206"/>
            <a:ext cx="768912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17945320" y="2098722"/>
            <a:ext cx="703986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7017996" y="3945528"/>
            <a:ext cx="507564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6198342" y="2543485"/>
            <a:ext cx="845941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7046938" y="2698721"/>
            <a:ext cx="581842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17690799" y="3425088"/>
            <a:ext cx="740026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6265490" y="3428431"/>
            <a:ext cx="782666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5366468" y="1245189"/>
            <a:ext cx="810177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17683576" y="3038075"/>
            <a:ext cx="6781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5617256" y="2870929"/>
            <a:ext cx="825308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6132680" y="1947692"/>
            <a:ext cx="892708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5985594" y="3022209"/>
            <a:ext cx="504814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5697226" y="3159902"/>
            <a:ext cx="6781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7146457" y="1663707"/>
            <a:ext cx="689132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5188060" y="3785627"/>
            <a:ext cx="702887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17587500" y="3731366"/>
            <a:ext cx="832186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6772947" y="1308134"/>
            <a:ext cx="801925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18135749" y="4379624"/>
            <a:ext cx="49656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6644124" y="1874361"/>
            <a:ext cx="6066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17811988" y="4434955"/>
            <a:ext cx="579092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18186036" y="3674937"/>
            <a:ext cx="631360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17688591" y="2125261"/>
            <a:ext cx="658871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18490907" y="4614944"/>
            <a:ext cx="643740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7004581" y="2154573"/>
            <a:ext cx="793670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5427879" y="2180717"/>
            <a:ext cx="888581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5282133" y="2958206"/>
            <a:ext cx="547454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6332355" y="1548931"/>
            <a:ext cx="528197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18320319" y="3967854"/>
            <a:ext cx="33562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5531059" y="4376305"/>
            <a:ext cx="748279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6457891" y="4294077"/>
            <a:ext cx="694634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5120594" y="4068829"/>
            <a:ext cx="420907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17415228" y="3186201"/>
            <a:ext cx="44016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4326860" y="3360859"/>
            <a:ext cx="1061896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6196231" y="2905837"/>
            <a:ext cx="751030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17319076" y="2430924"/>
            <a:ext cx="654744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6226440" y="4816201"/>
            <a:ext cx="889957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18572429" y="3981623"/>
            <a:ext cx="448418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6911792" y="3416200"/>
            <a:ext cx="690508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6040592" y="1228433"/>
            <a:ext cx="493810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7158826" y="5936946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5823665" y="1756244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6246855" y="4473995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6358808" y="2323823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7046386" y="1595878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6572963" y="5146882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4788283" y="3698719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6613425" y="3657440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17617380" y="2796856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5468980" y="3952122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7227679" y="2385452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18018039" y="5308358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5396260" y="3273827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7100213" y="4892006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5879462" y="4206775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17809545" y="2465587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7214544" y="3011082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18368213" y="3795478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6417274" y="3122530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6871879" y="3244470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5926943" y="3036396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17483353" y="1929726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17968230" y="3226314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18740423" y="4231674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5799211" y="3551218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18450899" y="2795562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4894876" y="4025606"/>
            <a:ext cx="4087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6451773" y="2786676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5707816" y="2670444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6162377" y="1589966"/>
            <a:ext cx="4857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18049444" y="3585697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6814433" y="2137134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7202606" y="3609386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6654962" y="4582590"/>
            <a:ext cx="6732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17601688" y="3432671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5839156" y="4798610"/>
            <a:ext cx="5754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6545165" y="1770487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4875862" y="4295669"/>
            <a:ext cx="6652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6401408" y="3988581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18390450" y="4047418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18270804" y="4792642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17931207" y="4013130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7169313" y="4394663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18679953" y="5068915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6741889" y="5389795"/>
            <a:ext cx="1371387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00" y="8946"/>
            <a:ext cx="560027" cy="679199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31" y="3"/>
            <a:ext cx="732698" cy="747277"/>
          </a:xfrm>
          <a:prstGeom prst="rect">
            <a:avLst/>
          </a:prstGeom>
        </p:spPr>
      </p:pic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7159572" y="5202084"/>
            <a:ext cx="1995378" cy="1661764"/>
            <a:chOff x="3881366" y="6161619"/>
            <a:chExt cx="1921164" cy="656433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6161619"/>
              <a:ext cx="1921164" cy="65643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264" tIns="28633" rIns="57264" bIns="28633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675" dirty="0">
                <a:solidFill>
                  <a:schemeClr val="tx1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3" y="6175847"/>
              <a:ext cx="1290132" cy="665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65054" tIns="32528" rIns="65054" bIns="32528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6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36" name="Прямоугольник 435"/>
          <p:cNvSpPr/>
          <p:nvPr/>
        </p:nvSpPr>
        <p:spPr>
          <a:xfrm>
            <a:off x="3388049" y="631183"/>
            <a:ext cx="5771038" cy="161582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 </a:t>
            </a: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Краснодарскому краю: </a:t>
            </a:r>
            <a:r>
              <a:rPr lang="ru-RU" sz="900" dirty="0">
                <a:latin typeface="Times New Roman"/>
                <a:ea typeface="Times New Roman"/>
              </a:rPr>
              <a:t>переменная облачность. В начале периода местами небольшой дождь. Ветер восточной четверти 7-12 м/с, местами порывы 15-20 м/с. Температура воздуха ночью 4…9°, днем 10…15°.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На Черноморском побережье:</a:t>
            </a:r>
            <a:r>
              <a:rPr lang="ru-RU" sz="9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900" dirty="0">
                <a:latin typeface="Times New Roman"/>
                <a:ea typeface="Times New Roman"/>
              </a:rPr>
              <a:t>переменная облачность. Преимущественно без осадков, в Туапсинском районе вечером 05.10 и во второй половине дня 06.10 кратковременный дождь. Ветер северо-восточный 14-19 м/с, в Новороссийске 17-22 м/с, местами порывы 22-27 м/с, в Новороссийске 28-33 м/с; в Туапсинском районе 12-17 м/с. Температура воздуха ночью 7…12°, днем 12…17°.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В горных районах:</a:t>
            </a:r>
            <a:r>
              <a:rPr lang="ru-RU" sz="9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900" dirty="0">
                <a:latin typeface="Times New Roman"/>
                <a:ea typeface="Times New Roman"/>
              </a:rPr>
              <a:t>облачно с прояснениями. Местами небольшие осадки в виде дождя и мокрого снега. Ночью и утром местами туман. Ветер восточной четверти 4-9 м/с, местами порывы 11-14 м/с. Температура воздуха ночью 0…+5°, днем 4…9°.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По г. Краснодару:</a:t>
            </a:r>
            <a:r>
              <a:rPr lang="ru-RU" sz="900" dirty="0">
                <a:solidFill>
                  <a:srgbClr val="000000"/>
                </a:solidFill>
                <a:latin typeface="Times New Roman"/>
                <a:ea typeface="Times New Roman"/>
              </a:rPr>
              <a:t> переменная облачность</a:t>
            </a:r>
            <a:r>
              <a:rPr lang="ru-RU" sz="900" dirty="0">
                <a:latin typeface="Times New Roman"/>
                <a:ea typeface="Times New Roman"/>
              </a:rPr>
              <a:t> Без существенных осадков. Ветер восточной четверти 5-10 м/с, временами порывы 15-18 м/с. Температура воздуха ночью 6…8°, днем 12…14°.</a:t>
            </a:r>
            <a:endParaRPr lang="ru-RU" sz="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-9557" y="-2"/>
            <a:ext cx="9168644" cy="628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</a:p>
        </p:txBody>
      </p:sp>
      <p:sp>
        <p:nvSpPr>
          <p:cNvPr id="217" name="Полилиния 4"/>
          <p:cNvSpPr>
            <a:spLocks/>
          </p:cNvSpPr>
          <p:nvPr/>
        </p:nvSpPr>
        <p:spPr bwMode="auto">
          <a:xfrm>
            <a:off x="7227297" y="5353368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18" name="Rectangle 656"/>
          <p:cNvSpPr>
            <a:spLocks noChangeArrowheads="1"/>
          </p:cNvSpPr>
          <p:nvPr/>
        </p:nvSpPr>
        <p:spPr bwMode="auto">
          <a:xfrm>
            <a:off x="7273351" y="5577166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TextBox 5"/>
          <p:cNvSpPr txBox="1">
            <a:spLocks noChangeArrowheads="1"/>
          </p:cNvSpPr>
          <p:nvPr/>
        </p:nvSpPr>
        <p:spPr bwMode="auto">
          <a:xfrm>
            <a:off x="7642000" y="5393802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6-12 м/с</a:t>
            </a:r>
          </a:p>
        </p:txBody>
      </p:sp>
      <p:sp>
        <p:nvSpPr>
          <p:cNvPr id="221" name="Полилиния 4"/>
          <p:cNvSpPr>
            <a:spLocks/>
          </p:cNvSpPr>
          <p:nvPr/>
        </p:nvSpPr>
        <p:spPr bwMode="auto">
          <a:xfrm>
            <a:off x="7234922" y="5842411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2" name="Rectangle 656"/>
          <p:cNvSpPr>
            <a:spLocks noChangeArrowheads="1"/>
          </p:cNvSpPr>
          <p:nvPr/>
        </p:nvSpPr>
        <p:spPr bwMode="auto">
          <a:xfrm>
            <a:off x="7290884" y="6046199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5"/>
          <p:cNvSpPr txBox="1">
            <a:spLocks noChangeArrowheads="1"/>
          </p:cNvSpPr>
          <p:nvPr/>
        </p:nvSpPr>
        <p:spPr bwMode="auto">
          <a:xfrm>
            <a:off x="7666447" y="588276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13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4" name="Полилиния 4"/>
          <p:cNvSpPr>
            <a:spLocks/>
          </p:cNvSpPr>
          <p:nvPr/>
        </p:nvSpPr>
        <p:spPr bwMode="auto">
          <a:xfrm>
            <a:off x="7257675" y="6335942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5" name="TextBox 5"/>
          <p:cNvSpPr txBox="1">
            <a:spLocks noChangeArrowheads="1"/>
          </p:cNvSpPr>
          <p:nvPr/>
        </p:nvSpPr>
        <p:spPr bwMode="auto">
          <a:xfrm>
            <a:off x="7684150" y="642631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18-25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9" name="Rectangle 656"/>
          <p:cNvSpPr>
            <a:spLocks noChangeArrowheads="1"/>
          </p:cNvSpPr>
          <p:nvPr/>
        </p:nvSpPr>
        <p:spPr bwMode="auto">
          <a:xfrm>
            <a:off x="7285859" y="6556413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13673707" y="-2371701"/>
            <a:ext cx="5063222" cy="18967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6858282" y="2246062"/>
            <a:ext cx="2335829" cy="223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0" y="4861300"/>
            <a:ext cx="2163630" cy="25478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</a:t>
            </a:r>
          </a:p>
        </p:txBody>
      </p:sp>
      <p:pic>
        <p:nvPicPr>
          <p:cNvPr id="24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04" y="4887218"/>
            <a:ext cx="214785" cy="1984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0742" y="629556"/>
            <a:ext cx="221131" cy="209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6" name="TextBox 225"/>
          <p:cNvSpPr txBox="1"/>
          <p:nvPr/>
        </p:nvSpPr>
        <p:spPr>
          <a:xfrm>
            <a:off x="2252" y="622678"/>
            <a:ext cx="2024202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температуры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-13937" y="2696794"/>
            <a:ext cx="2002344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pic>
        <p:nvPicPr>
          <p:cNvPr id="25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267" y="2727704"/>
            <a:ext cx="209575" cy="2147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0" name="Рисунок 2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5645" y="2454829"/>
            <a:ext cx="2278568" cy="13572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82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Рисунок 1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3001"/>
            <a:ext cx="9135902" cy="62049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6" name="Рисунок 1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443" y="670616"/>
            <a:ext cx="2869120" cy="2068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-11945" y="-10137"/>
            <a:ext cx="9164412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КРАСНОДАРСКОГО КРАЯ</a:t>
            </a:r>
          </a:p>
          <a:p>
            <a:r>
              <a:rPr lang="ru-RU" sz="1200" dirty="0"/>
              <a:t>(с использованием информационных ресурсов </a:t>
            </a:r>
            <a:r>
              <a:rPr lang="en-US" sz="1200" dirty="0" err="1"/>
              <a:t>Ventusky</a:t>
            </a:r>
            <a:r>
              <a:rPr lang="ru-RU" sz="1200" dirty="0"/>
              <a:t>,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64" name="TextBox 263"/>
          <p:cNvSpPr txBox="1"/>
          <p:nvPr/>
        </p:nvSpPr>
        <p:spPr>
          <a:xfrm>
            <a:off x="-1058" y="663001"/>
            <a:ext cx="2318085" cy="461663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Порывы ветра, м/с</a:t>
            </a:r>
          </a:p>
          <a:p>
            <a:r>
              <a:rPr lang="ru-RU" dirty="0"/>
              <a:t>18.00 </a:t>
            </a:r>
            <a:r>
              <a:rPr lang="ru-RU" dirty="0" smtClean="0"/>
              <a:t>06.10.2021</a:t>
            </a:r>
            <a:endParaRPr lang="ru-RU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6918902" y="2796679"/>
            <a:ext cx="2224404" cy="1267843"/>
            <a:chOff x="6479405" y="5002833"/>
            <a:chExt cx="2565631" cy="1261527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79405" y="5291456"/>
              <a:ext cx="2557090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5 620 688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87944" y="5002833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740727" y="2882229"/>
            <a:ext cx="1185312" cy="685703"/>
            <a:chOff x="3732924" y="3092263"/>
            <a:chExt cx="1185312" cy="685703"/>
          </a:xfrm>
        </p:grpSpPr>
        <p:sp>
          <p:nvSpPr>
            <p:cNvPr id="197" name="Прямоугольник 196"/>
            <p:cNvSpPr/>
            <p:nvPr/>
          </p:nvSpPr>
          <p:spPr bwMode="auto">
            <a:xfrm>
              <a:off x="4125548" y="3428216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4130841" y="3609302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4134016" y="3265781"/>
              <a:ext cx="259904" cy="16333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 bwMode="auto">
            <a:xfrm>
              <a:off x="4362346" y="3265890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Прямоугольник 200"/>
            <p:cNvSpPr/>
            <p:nvPr/>
          </p:nvSpPr>
          <p:spPr bwMode="auto">
            <a:xfrm>
              <a:off x="4583056" y="3266023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Text Box 182"/>
            <p:cNvSpPr txBox="1">
              <a:spLocks noChangeArrowheads="1"/>
            </p:cNvSpPr>
            <p:nvPr/>
          </p:nvSpPr>
          <p:spPr bwMode="auto">
            <a:xfrm>
              <a:off x="3732924" y="3092263"/>
              <a:ext cx="1185312" cy="16505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Выселковский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3785506" y="3265782"/>
              <a:ext cx="336655" cy="160911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253284" y="4256887"/>
            <a:ext cx="1095800" cy="642744"/>
            <a:chOff x="1981645" y="4246490"/>
            <a:chExt cx="1095800" cy="642744"/>
          </a:xfrm>
        </p:grpSpPr>
        <p:sp>
          <p:nvSpPr>
            <p:cNvPr id="116" name="Прямоугольник 115"/>
            <p:cNvSpPr/>
            <p:nvPr/>
          </p:nvSpPr>
          <p:spPr bwMode="auto">
            <a:xfrm>
              <a:off x="2329675" y="455472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2329675" y="4727343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8" name="Прямоугольник 117"/>
            <p:cNvSpPr/>
            <p:nvPr/>
          </p:nvSpPr>
          <p:spPr bwMode="auto">
            <a:xfrm>
              <a:off x="2284391" y="4386716"/>
              <a:ext cx="272828" cy="17713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Прямоугольник 118"/>
            <p:cNvSpPr/>
            <p:nvPr/>
          </p:nvSpPr>
          <p:spPr bwMode="auto">
            <a:xfrm>
              <a:off x="2558006" y="4386716"/>
              <a:ext cx="220710" cy="1772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Прямоугольник 120"/>
            <p:cNvSpPr/>
            <p:nvPr/>
          </p:nvSpPr>
          <p:spPr bwMode="auto">
            <a:xfrm>
              <a:off x="2778716" y="4392503"/>
              <a:ext cx="298729" cy="17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Text Box 182"/>
            <p:cNvSpPr txBox="1">
              <a:spLocks noChangeArrowheads="1"/>
            </p:cNvSpPr>
            <p:nvPr/>
          </p:nvSpPr>
          <p:spPr bwMode="auto">
            <a:xfrm>
              <a:off x="1992353" y="4246490"/>
              <a:ext cx="1079537" cy="15158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1981645" y="4388712"/>
              <a:ext cx="305196" cy="1660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450030" y="5667113"/>
            <a:ext cx="1064017" cy="657089"/>
            <a:chOff x="4186410" y="5968885"/>
            <a:chExt cx="1064017" cy="657089"/>
          </a:xfrm>
        </p:grpSpPr>
        <p:sp>
          <p:nvSpPr>
            <p:cNvPr id="84" name="Text Box 182"/>
            <p:cNvSpPr txBox="1">
              <a:spLocks noChangeArrowheads="1"/>
            </p:cNvSpPr>
            <p:nvPr/>
          </p:nvSpPr>
          <p:spPr bwMode="auto">
            <a:xfrm>
              <a:off x="4186410" y="5968885"/>
              <a:ext cx="1034193" cy="14368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Сочи</a:t>
              </a:r>
            </a:p>
          </p:txBody>
        </p:sp>
        <p:sp>
          <p:nvSpPr>
            <p:cNvPr id="111" name="Прямоугольник 110"/>
            <p:cNvSpPr/>
            <p:nvPr/>
          </p:nvSpPr>
          <p:spPr bwMode="auto">
            <a:xfrm>
              <a:off x="4502657" y="6309052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4502657" y="6481672"/>
              <a:ext cx="747770" cy="14430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3" name="Прямоугольник 112"/>
            <p:cNvSpPr/>
            <p:nvPr/>
          </p:nvSpPr>
          <p:spPr bwMode="auto">
            <a:xfrm>
              <a:off x="4501962" y="613338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Прямоугольник 113"/>
            <p:cNvSpPr/>
            <p:nvPr/>
          </p:nvSpPr>
          <p:spPr bwMode="auto">
            <a:xfrm>
              <a:off x="4730988" y="6128199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 bwMode="auto">
            <a:xfrm>
              <a:off x="4951698" y="612780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 bwMode="auto">
            <a:xfrm>
              <a:off x="4191496" y="6129256"/>
              <a:ext cx="308690" cy="180697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782195" y="2837843"/>
            <a:ext cx="1623725" cy="693466"/>
            <a:chOff x="1710372" y="2460200"/>
            <a:chExt cx="1486227" cy="693466"/>
          </a:xfrm>
        </p:grpSpPr>
        <p:sp>
          <p:nvSpPr>
            <p:cNvPr id="81" name="Text Box 182"/>
            <p:cNvSpPr txBox="1">
              <a:spLocks noChangeArrowheads="1"/>
            </p:cNvSpPr>
            <p:nvPr/>
          </p:nvSpPr>
          <p:spPr bwMode="auto">
            <a:xfrm>
              <a:off x="1710372" y="2460200"/>
              <a:ext cx="1486227" cy="16833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Приморско-Ахтарский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01" name="Прямоугольник 100"/>
            <p:cNvSpPr/>
            <p:nvPr/>
          </p:nvSpPr>
          <p:spPr bwMode="auto">
            <a:xfrm>
              <a:off x="2054312" y="281068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054312" y="2991775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3" name="Прямоугольник 102"/>
            <p:cNvSpPr/>
            <p:nvPr/>
          </p:nvSpPr>
          <p:spPr bwMode="auto">
            <a:xfrm>
              <a:off x="2054313" y="2643493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04" name="Прямоугольник 103"/>
            <p:cNvSpPr/>
            <p:nvPr/>
          </p:nvSpPr>
          <p:spPr bwMode="auto">
            <a:xfrm>
              <a:off x="2288211" y="264008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 bwMode="auto">
            <a:xfrm>
              <a:off x="2503353" y="2647438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Прямоугольник 144"/>
            <p:cNvSpPr/>
            <p:nvPr/>
          </p:nvSpPr>
          <p:spPr bwMode="auto">
            <a:xfrm>
              <a:off x="1736928" y="2640449"/>
              <a:ext cx="313575" cy="1538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060733" y="1933153"/>
            <a:ext cx="1240105" cy="670399"/>
            <a:chOff x="3942299" y="1859568"/>
            <a:chExt cx="1240105" cy="670399"/>
          </a:xfrm>
        </p:grpSpPr>
        <p:sp>
          <p:nvSpPr>
            <p:cNvPr id="134" name="Прямоугольник 133"/>
            <p:cNvSpPr/>
            <p:nvPr/>
          </p:nvSpPr>
          <p:spPr bwMode="auto">
            <a:xfrm>
              <a:off x="4434012" y="217925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4422697" y="2361303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36" name="Прямоугольник 135"/>
            <p:cNvSpPr/>
            <p:nvPr/>
          </p:nvSpPr>
          <p:spPr bwMode="auto">
            <a:xfrm>
              <a:off x="4425546" y="2037248"/>
              <a:ext cx="220710" cy="132694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37" name="Прямоугольник 136"/>
            <p:cNvSpPr/>
            <p:nvPr/>
          </p:nvSpPr>
          <p:spPr bwMode="auto">
            <a:xfrm>
              <a:off x="4652818" y="2042332"/>
              <a:ext cx="220710" cy="1371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Прямоугольник 137"/>
            <p:cNvSpPr/>
            <p:nvPr/>
          </p:nvSpPr>
          <p:spPr bwMode="auto">
            <a:xfrm>
              <a:off x="4881996" y="2042466"/>
              <a:ext cx="294942" cy="137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 Box 182"/>
            <p:cNvSpPr txBox="1">
              <a:spLocks noChangeArrowheads="1"/>
            </p:cNvSpPr>
            <p:nvPr/>
          </p:nvSpPr>
          <p:spPr bwMode="auto">
            <a:xfrm>
              <a:off x="3942299" y="1859568"/>
              <a:ext cx="1240105" cy="1611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Ленинградский район</a:t>
              </a:r>
            </a:p>
          </p:txBody>
        </p:sp>
        <p:sp>
          <p:nvSpPr>
            <p:cNvPr id="146" name="Прямоугольник 145"/>
            <p:cNvSpPr/>
            <p:nvPr/>
          </p:nvSpPr>
          <p:spPr bwMode="auto">
            <a:xfrm>
              <a:off x="4077100" y="2037248"/>
              <a:ext cx="339832" cy="132693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99657" y="3278848"/>
            <a:ext cx="1134458" cy="673114"/>
            <a:chOff x="1030210" y="3471688"/>
            <a:chExt cx="1134458" cy="673114"/>
          </a:xfrm>
        </p:grpSpPr>
        <p:sp>
          <p:nvSpPr>
            <p:cNvPr id="82" name="Text Box 182"/>
            <p:cNvSpPr txBox="1">
              <a:spLocks noChangeArrowheads="1"/>
            </p:cNvSpPr>
            <p:nvPr/>
          </p:nvSpPr>
          <p:spPr bwMode="auto">
            <a:xfrm>
              <a:off x="1030210" y="3471688"/>
              <a:ext cx="1134457" cy="17359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Темрюкский район</a:t>
              </a:r>
            </a:p>
          </p:txBody>
        </p:sp>
        <p:sp>
          <p:nvSpPr>
            <p:cNvPr id="96" name="Прямоугольник 95"/>
            <p:cNvSpPr/>
            <p:nvPr/>
          </p:nvSpPr>
          <p:spPr bwMode="auto">
            <a:xfrm>
              <a:off x="1416898" y="380351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416898" y="3976138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8" name="Прямоугольник 97"/>
            <p:cNvSpPr/>
            <p:nvPr/>
          </p:nvSpPr>
          <p:spPr bwMode="auto">
            <a:xfrm>
              <a:off x="1426421" y="3637381"/>
              <a:ext cx="228332" cy="148132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99" name="Прямоугольник 98"/>
            <p:cNvSpPr/>
            <p:nvPr/>
          </p:nvSpPr>
          <p:spPr bwMode="auto">
            <a:xfrm>
              <a:off x="1645229" y="3631668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Прямоугольник 99"/>
            <p:cNvSpPr/>
            <p:nvPr/>
          </p:nvSpPr>
          <p:spPr bwMode="auto">
            <a:xfrm>
              <a:off x="1865939" y="3631801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59%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 bwMode="auto">
            <a:xfrm>
              <a:off x="1039737" y="3635761"/>
              <a:ext cx="386685" cy="165020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753226" y="1503112"/>
            <a:ext cx="1073658" cy="678325"/>
            <a:chOff x="2471157" y="1318339"/>
            <a:chExt cx="1073658" cy="678325"/>
          </a:xfrm>
        </p:grpSpPr>
        <p:sp>
          <p:nvSpPr>
            <p:cNvPr id="80" name="Text Box 182"/>
            <p:cNvSpPr txBox="1">
              <a:spLocks noChangeArrowheads="1"/>
            </p:cNvSpPr>
            <p:nvPr/>
          </p:nvSpPr>
          <p:spPr bwMode="auto">
            <a:xfrm>
              <a:off x="2611181" y="1318339"/>
              <a:ext cx="93363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Ейский район</a:t>
              </a:r>
            </a:p>
          </p:txBody>
        </p:sp>
        <p:sp>
          <p:nvSpPr>
            <p:cNvPr id="91" name="Прямоугольник 90"/>
            <p:cNvSpPr/>
            <p:nvPr/>
          </p:nvSpPr>
          <p:spPr bwMode="auto">
            <a:xfrm>
              <a:off x="2796879" y="166215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800863" y="1834773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3" name="Прямоугольник 92"/>
            <p:cNvSpPr/>
            <p:nvPr/>
          </p:nvSpPr>
          <p:spPr bwMode="auto">
            <a:xfrm>
              <a:off x="2761699" y="1486492"/>
              <a:ext cx="274941" cy="16818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94" name="Прямоугольник 93"/>
            <p:cNvSpPr/>
            <p:nvPr/>
          </p:nvSpPr>
          <p:spPr bwMode="auto">
            <a:xfrm>
              <a:off x="3025210" y="1489174"/>
              <a:ext cx="222842" cy="1656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 bwMode="auto">
            <a:xfrm>
              <a:off x="3248052" y="1489174"/>
              <a:ext cx="296597" cy="165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Прямоугольник 153"/>
            <p:cNvSpPr/>
            <p:nvPr/>
          </p:nvSpPr>
          <p:spPr bwMode="auto">
            <a:xfrm>
              <a:off x="2471157" y="1489174"/>
              <a:ext cx="325721" cy="165505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596402" y="3575634"/>
            <a:ext cx="1233749" cy="681253"/>
            <a:chOff x="3380457" y="3892964"/>
            <a:chExt cx="1233749" cy="681253"/>
          </a:xfrm>
        </p:grpSpPr>
        <p:sp>
          <p:nvSpPr>
            <p:cNvPr id="85" name="Text Box 182"/>
            <p:cNvSpPr txBox="1">
              <a:spLocks noChangeArrowheads="1"/>
            </p:cNvSpPr>
            <p:nvPr/>
          </p:nvSpPr>
          <p:spPr bwMode="auto">
            <a:xfrm>
              <a:off x="3566244" y="3892964"/>
              <a:ext cx="1034193" cy="15901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Краснодар</a:t>
              </a:r>
            </a:p>
          </p:txBody>
        </p:sp>
        <p:sp>
          <p:nvSpPr>
            <p:cNvPr id="106" name="Прямоугольник 105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8" name="Прямоугольник 107"/>
            <p:cNvSpPr/>
            <p:nvPr/>
          </p:nvSpPr>
          <p:spPr bwMode="auto">
            <a:xfrm>
              <a:off x="3828336" y="4064044"/>
              <a:ext cx="311597" cy="183880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Прямоугольник 108"/>
            <p:cNvSpPr/>
            <p:nvPr/>
          </p:nvSpPr>
          <p:spPr bwMode="auto">
            <a:xfrm>
              <a:off x="4094767" y="4064044"/>
              <a:ext cx="220710" cy="18489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Прямоугольник 109"/>
            <p:cNvSpPr/>
            <p:nvPr/>
          </p:nvSpPr>
          <p:spPr bwMode="auto">
            <a:xfrm>
              <a:off x="4315477" y="4060470"/>
              <a:ext cx="298729" cy="1884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 bwMode="auto">
            <a:xfrm>
              <a:off x="3380457" y="4060470"/>
              <a:ext cx="472096" cy="187454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891015" y="4485490"/>
            <a:ext cx="2605321" cy="2380378"/>
            <a:chOff x="6897577" y="4113555"/>
            <a:chExt cx="2605321" cy="2380378"/>
          </a:xfrm>
        </p:grpSpPr>
        <p:grpSp>
          <p:nvGrpSpPr>
            <p:cNvPr id="214" name="Группа 1145"/>
            <p:cNvGrpSpPr/>
            <p:nvPr/>
          </p:nvGrpSpPr>
          <p:grpSpPr>
            <a:xfrm>
              <a:off x="6897577" y="4113555"/>
              <a:ext cx="2249979" cy="2380378"/>
              <a:chOff x="6759625" y="4893992"/>
              <a:chExt cx="2096871" cy="1946188"/>
            </a:xfrm>
          </p:grpSpPr>
          <p:sp>
            <p:nvSpPr>
              <p:cNvPr id="243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45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166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5" name="Полилиния 214"/>
            <p:cNvSpPr/>
            <p:nvPr/>
          </p:nvSpPr>
          <p:spPr>
            <a:xfrm>
              <a:off x="7094516" y="5372791"/>
              <a:ext cx="170970" cy="164598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6" name="Text Box 97"/>
            <p:cNvSpPr txBox="1">
              <a:spLocks noChangeArrowheads="1"/>
            </p:cNvSpPr>
            <p:nvPr/>
          </p:nvSpPr>
          <p:spPr bwMode="auto">
            <a:xfrm>
              <a:off x="7506917" y="5379180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0–7 м/с</a:t>
              </a:r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7067820" y="5588434"/>
              <a:ext cx="224362" cy="144551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8" name="Text Box 97"/>
            <p:cNvSpPr txBox="1">
              <a:spLocks noChangeArrowheads="1"/>
            </p:cNvSpPr>
            <p:nvPr/>
          </p:nvSpPr>
          <p:spPr bwMode="auto">
            <a:xfrm>
              <a:off x="7514537" y="5592383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8–12 м/с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7072285" y="5787921"/>
              <a:ext cx="246245" cy="187349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7119354" y="6011628"/>
              <a:ext cx="199533" cy="114057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1" name="Text Box 97"/>
            <p:cNvSpPr txBox="1">
              <a:spLocks noChangeArrowheads="1"/>
            </p:cNvSpPr>
            <p:nvPr/>
          </p:nvSpPr>
          <p:spPr bwMode="auto">
            <a:xfrm>
              <a:off x="7518951" y="578762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13–17 м/с</a:t>
              </a:r>
            </a:p>
          </p:txBody>
        </p:sp>
        <p:sp>
          <p:nvSpPr>
            <p:cNvPr id="226" name="Text Box 97"/>
            <p:cNvSpPr txBox="1">
              <a:spLocks noChangeArrowheads="1"/>
            </p:cNvSpPr>
            <p:nvPr/>
          </p:nvSpPr>
          <p:spPr bwMode="auto">
            <a:xfrm>
              <a:off x="7525553" y="600755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18-25 м/с</a:t>
              </a:r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7133396" y="6230633"/>
              <a:ext cx="199533" cy="130571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8" name="Text Box 97"/>
            <p:cNvSpPr txBox="1">
              <a:spLocks noChangeArrowheads="1"/>
            </p:cNvSpPr>
            <p:nvPr/>
          </p:nvSpPr>
          <p:spPr bwMode="auto">
            <a:xfrm>
              <a:off x="7526066" y="6205139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свыше 25 м/с</a:t>
              </a:r>
            </a:p>
          </p:txBody>
        </p:sp>
        <p:sp>
          <p:nvSpPr>
            <p:cNvPr id="233" name="Text Box 97"/>
            <p:cNvSpPr txBox="1">
              <a:spLocks noChangeArrowheads="1"/>
            </p:cNvSpPr>
            <p:nvPr/>
          </p:nvSpPr>
          <p:spPr bwMode="auto">
            <a:xfrm>
              <a:off x="7511331" y="4978430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234" name="Text Box 97"/>
            <p:cNvSpPr txBox="1">
              <a:spLocks noChangeArrowheads="1"/>
            </p:cNvSpPr>
            <p:nvPr/>
          </p:nvSpPr>
          <p:spPr bwMode="auto">
            <a:xfrm>
              <a:off x="7511331" y="5183978"/>
              <a:ext cx="1018906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6965654" y="4791916"/>
              <a:ext cx="422408" cy="104536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36" name="Text Box 97"/>
            <p:cNvSpPr txBox="1">
              <a:spLocks noChangeArrowheads="1"/>
            </p:cNvSpPr>
            <p:nvPr/>
          </p:nvSpPr>
          <p:spPr bwMode="auto">
            <a:xfrm>
              <a:off x="7470662" y="4729588"/>
              <a:ext cx="1440241" cy="234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6965654" y="4606377"/>
              <a:ext cx="415956" cy="12321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238" name="Text Box 97"/>
            <p:cNvSpPr txBox="1">
              <a:spLocks noChangeArrowheads="1"/>
            </p:cNvSpPr>
            <p:nvPr/>
          </p:nvSpPr>
          <p:spPr bwMode="auto">
            <a:xfrm>
              <a:off x="7496091" y="4376243"/>
              <a:ext cx="1788099" cy="185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39" name="Text Box 97"/>
            <p:cNvSpPr txBox="1">
              <a:spLocks noChangeArrowheads="1"/>
            </p:cNvSpPr>
            <p:nvPr/>
          </p:nvSpPr>
          <p:spPr bwMode="auto">
            <a:xfrm>
              <a:off x="7465611" y="4541638"/>
              <a:ext cx="2037287" cy="234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latin typeface="Times New Roman" pitchFamily="18" charset="0"/>
                </a:rPr>
                <a:t>- </a:t>
              </a:r>
              <a:r>
                <a:rPr lang="ru-RU" altLang="ru-RU" sz="675" dirty="0"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240" name="Прямоугольник 239"/>
            <p:cNvSpPr/>
            <p:nvPr/>
          </p:nvSpPr>
          <p:spPr bwMode="auto">
            <a:xfrm>
              <a:off x="7074960" y="4938732"/>
              <a:ext cx="220710" cy="173373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Прямоугольник 240"/>
            <p:cNvSpPr/>
            <p:nvPr/>
          </p:nvSpPr>
          <p:spPr bwMode="auto">
            <a:xfrm>
              <a:off x="7060796" y="5149470"/>
              <a:ext cx="220710" cy="1733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Прямоугольник 241"/>
            <p:cNvSpPr/>
            <p:nvPr/>
          </p:nvSpPr>
          <p:spPr bwMode="auto">
            <a:xfrm>
              <a:off x="7020158" y="4378614"/>
              <a:ext cx="298729" cy="1809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4655998" y="4692231"/>
            <a:ext cx="1105474" cy="701122"/>
            <a:chOff x="3518256" y="3873095"/>
            <a:chExt cx="1105474" cy="701122"/>
          </a:xfrm>
        </p:grpSpPr>
        <p:sp>
          <p:nvSpPr>
            <p:cNvPr id="159" name="Text Box 182"/>
            <p:cNvSpPr txBox="1">
              <a:spLocks noChangeArrowheads="1"/>
            </p:cNvSpPr>
            <p:nvPr/>
          </p:nvSpPr>
          <p:spPr bwMode="auto">
            <a:xfrm>
              <a:off x="3518256" y="3873095"/>
              <a:ext cx="1105474" cy="16832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Мостовский район</a:t>
              </a:r>
            </a:p>
          </p:txBody>
        </p:sp>
        <p:sp>
          <p:nvSpPr>
            <p:cNvPr id="160" name="Прямоугольник 159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62" name="Прямоугольник 161"/>
            <p:cNvSpPr/>
            <p:nvPr/>
          </p:nvSpPr>
          <p:spPr bwMode="auto">
            <a:xfrm>
              <a:off x="3874057" y="406397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4094767" y="4067856"/>
              <a:ext cx="220710" cy="1727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315477" y="4060471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3523795" y="4073170"/>
              <a:ext cx="341457" cy="171719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807" y="868431"/>
            <a:ext cx="243737" cy="185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263442" y="648078"/>
            <a:ext cx="2894739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06.00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06.10.2021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-32038" y="5081185"/>
            <a:ext cx="2696797" cy="284691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Новороссийск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260002" y="4884716"/>
            <a:ext cx="1408394" cy="685082"/>
            <a:chOff x="2688842" y="5168325"/>
            <a:chExt cx="1408394" cy="685082"/>
          </a:xfrm>
        </p:grpSpPr>
        <p:sp>
          <p:nvSpPr>
            <p:cNvPr id="83" name="Text Box 182"/>
            <p:cNvSpPr txBox="1">
              <a:spLocks noChangeArrowheads="1"/>
            </p:cNvSpPr>
            <p:nvPr/>
          </p:nvSpPr>
          <p:spPr bwMode="auto">
            <a:xfrm>
              <a:off x="2688842" y="5168325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>
                  <a:solidFill>
                    <a:schemeClr val="tx1"/>
                  </a:solidFill>
                </a:rPr>
                <a:t>Туапсинский район</a:t>
              </a:r>
            </a:p>
          </p:txBody>
        </p:sp>
        <p:sp>
          <p:nvSpPr>
            <p:cNvPr id="86" name="Прямоугольник 85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88" name="Прямоугольник 87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90" name="Прямоугольник 89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025242" y="5344877"/>
              <a:ext cx="306526" cy="174886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Рисунок 1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37" y="5324360"/>
            <a:ext cx="2674496" cy="15336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062"/>
            <a:ext cx="9144036" cy="61919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МЕТЕООБСТАНОВКЕ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КРАСНОДАРСКОГО КРАЯ</a:t>
            </a:r>
          </a:p>
          <a:p>
            <a:r>
              <a:rPr lang="ru-RU" sz="1200" dirty="0"/>
              <a:t>(использовались данные, представленные в информационном ресурсе погоды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30" name="Text Box 182"/>
          <p:cNvSpPr txBox="1">
            <a:spLocks noChangeArrowheads="1"/>
          </p:cNvSpPr>
          <p:nvPr/>
        </p:nvSpPr>
        <p:spPr bwMode="auto">
          <a:xfrm>
            <a:off x="3081864" y="4108470"/>
            <a:ext cx="1118870" cy="247376"/>
          </a:xfrm>
          <a:prstGeom prst="rect">
            <a:avLst/>
          </a:prstGeom>
          <a:solidFill>
            <a:srgbClr val="4ADFE6">
              <a:alpha val="76000"/>
            </a:srgbClr>
          </a:solidFill>
          <a:ln w="6350"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/>
              <a:t>Черное море</a:t>
            </a:r>
          </a:p>
        </p:txBody>
      </p:sp>
      <p:sp>
        <p:nvSpPr>
          <p:cNvPr id="33" name="Text Box 182"/>
          <p:cNvSpPr txBox="1">
            <a:spLocks noChangeArrowheads="1"/>
          </p:cNvSpPr>
          <p:nvPr/>
        </p:nvSpPr>
        <p:spPr bwMode="auto">
          <a:xfrm>
            <a:off x="4318042" y="4090271"/>
            <a:ext cx="507952" cy="141887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Сочи</a:t>
            </a:r>
          </a:p>
        </p:txBody>
      </p:sp>
      <p:sp>
        <p:nvSpPr>
          <p:cNvPr id="229" name="Text Box 182"/>
          <p:cNvSpPr txBox="1">
            <a:spLocks noChangeArrowheads="1"/>
          </p:cNvSpPr>
          <p:nvPr/>
        </p:nvSpPr>
        <p:spPr bwMode="auto">
          <a:xfrm>
            <a:off x="4097810" y="3762030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Краснодар</a:t>
            </a:r>
          </a:p>
        </p:txBody>
      </p:sp>
      <p:sp>
        <p:nvSpPr>
          <p:cNvPr id="236" name="Text Box 182"/>
          <p:cNvSpPr txBox="1">
            <a:spLocks noChangeArrowheads="1"/>
          </p:cNvSpPr>
          <p:nvPr/>
        </p:nvSpPr>
        <p:spPr bwMode="auto">
          <a:xfrm>
            <a:off x="4200734" y="3355649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Ростов-на-Дону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0" y="6566942"/>
            <a:ext cx="2221900" cy="276997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4302337" y="651441"/>
            <a:ext cx="2351360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41" name="Полилиния 40"/>
          <p:cNvSpPr/>
          <p:nvPr/>
        </p:nvSpPr>
        <p:spPr>
          <a:xfrm rot="5669296" flipV="1">
            <a:off x="2683308" y="1042314"/>
            <a:ext cx="622782" cy="125980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 rot="17596491" flipH="1">
            <a:off x="5444671" y="4454202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rot="8207368" flipH="1">
            <a:off x="8168861" y="1658749"/>
            <a:ext cx="386340" cy="65345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194096" y="1574269"/>
            <a:ext cx="2351360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24" name="Полилиния 23"/>
          <p:cNvSpPr/>
          <p:nvPr/>
        </p:nvSpPr>
        <p:spPr>
          <a:xfrm rot="10800000" flipH="1" flipV="1">
            <a:off x="2531730" y="2963467"/>
            <a:ext cx="943784" cy="360462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flipV="1">
            <a:off x="2579690" y="3608990"/>
            <a:ext cx="655688" cy="496375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 rot="16589891" flipV="1">
            <a:off x="129497" y="4705254"/>
            <a:ext cx="408277" cy="414531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 rot="16632562" flipH="1">
            <a:off x="4605847" y="5544533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 rot="473331" flipH="1">
            <a:off x="113603" y="2201750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 rot="5400000" flipH="1">
            <a:off x="3105122" y="5839296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 rot="11504539" flipH="1" flipV="1">
            <a:off x="2489866" y="1938028"/>
            <a:ext cx="672306" cy="621180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 rot="19770707">
            <a:off x="6498032" y="3721399"/>
            <a:ext cx="1227291" cy="279159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 rot="7921143" flipH="1">
            <a:off x="6968055" y="1530293"/>
            <a:ext cx="386340" cy="65345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 rot="18471087" flipH="1">
            <a:off x="5077351" y="6300399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 rot="19657405" flipH="1">
            <a:off x="1316858" y="1125320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сац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8"/>
          <a:stretch/>
        </p:blipFill>
        <p:spPr bwMode="auto">
          <a:xfrm>
            <a:off x="-6631" y="655250"/>
            <a:ext cx="9154603" cy="62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сац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47" y="643303"/>
            <a:ext cx="3124067" cy="187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олилиния 1"/>
          <p:cNvSpPr/>
          <p:nvPr/>
        </p:nvSpPr>
        <p:spPr>
          <a:xfrm>
            <a:off x="2413205" y="683741"/>
            <a:ext cx="4646622" cy="4588475"/>
          </a:xfrm>
          <a:custGeom>
            <a:avLst/>
            <a:gdLst>
              <a:gd name="connsiteX0" fmla="*/ 8719 w 4646622"/>
              <a:gd name="connsiteY0" fmla="*/ 0 h 4588475"/>
              <a:gd name="connsiteX1" fmla="*/ 8719 w 4646622"/>
              <a:gd name="connsiteY1" fmla="*/ 57664 h 4588475"/>
              <a:gd name="connsiteX2" fmla="*/ 99336 w 4646622"/>
              <a:gd name="connsiteY2" fmla="*/ 123567 h 4588475"/>
              <a:gd name="connsiteX3" fmla="*/ 91098 w 4646622"/>
              <a:gd name="connsiteY3" fmla="*/ 255373 h 4588475"/>
              <a:gd name="connsiteX4" fmla="*/ 132287 w 4646622"/>
              <a:gd name="connsiteY4" fmla="*/ 370702 h 4588475"/>
              <a:gd name="connsiteX5" fmla="*/ 148763 w 4646622"/>
              <a:gd name="connsiteY5" fmla="*/ 494270 h 4588475"/>
              <a:gd name="connsiteX6" fmla="*/ 222903 w 4646622"/>
              <a:gd name="connsiteY6" fmla="*/ 593124 h 4588475"/>
              <a:gd name="connsiteX7" fmla="*/ 329995 w 4646622"/>
              <a:gd name="connsiteY7" fmla="*/ 724929 h 4588475"/>
              <a:gd name="connsiteX8" fmla="*/ 420611 w 4646622"/>
              <a:gd name="connsiteY8" fmla="*/ 782594 h 4588475"/>
              <a:gd name="connsiteX9" fmla="*/ 552417 w 4646622"/>
              <a:gd name="connsiteY9" fmla="*/ 881448 h 4588475"/>
              <a:gd name="connsiteX10" fmla="*/ 585368 w 4646622"/>
              <a:gd name="connsiteY10" fmla="*/ 996778 h 4588475"/>
              <a:gd name="connsiteX11" fmla="*/ 618319 w 4646622"/>
              <a:gd name="connsiteY11" fmla="*/ 1087394 h 4588475"/>
              <a:gd name="connsiteX12" fmla="*/ 684222 w 4646622"/>
              <a:gd name="connsiteY12" fmla="*/ 1186248 h 4588475"/>
              <a:gd name="connsiteX13" fmla="*/ 816027 w 4646622"/>
              <a:gd name="connsiteY13" fmla="*/ 1276864 h 4588475"/>
              <a:gd name="connsiteX14" fmla="*/ 873692 w 4646622"/>
              <a:gd name="connsiteY14" fmla="*/ 1367481 h 4588475"/>
              <a:gd name="connsiteX15" fmla="*/ 939595 w 4646622"/>
              <a:gd name="connsiteY15" fmla="*/ 1515762 h 4588475"/>
              <a:gd name="connsiteX16" fmla="*/ 1054925 w 4646622"/>
              <a:gd name="connsiteY16" fmla="*/ 1581664 h 4588475"/>
              <a:gd name="connsiteX17" fmla="*/ 1145541 w 4646622"/>
              <a:gd name="connsiteY17" fmla="*/ 1729945 h 4588475"/>
              <a:gd name="connsiteX18" fmla="*/ 1293822 w 4646622"/>
              <a:gd name="connsiteY18" fmla="*/ 1762897 h 4588475"/>
              <a:gd name="connsiteX19" fmla="*/ 1409152 w 4646622"/>
              <a:gd name="connsiteY19" fmla="*/ 1828800 h 4588475"/>
              <a:gd name="connsiteX20" fmla="*/ 1532719 w 4646622"/>
              <a:gd name="connsiteY20" fmla="*/ 1977081 h 4588475"/>
              <a:gd name="connsiteX21" fmla="*/ 1623336 w 4646622"/>
              <a:gd name="connsiteY21" fmla="*/ 2108886 h 4588475"/>
              <a:gd name="connsiteX22" fmla="*/ 1672763 w 4646622"/>
              <a:gd name="connsiteY22" fmla="*/ 2232454 h 4588475"/>
              <a:gd name="connsiteX23" fmla="*/ 1648049 w 4646622"/>
              <a:gd name="connsiteY23" fmla="*/ 2388973 h 4588475"/>
              <a:gd name="connsiteX24" fmla="*/ 1639811 w 4646622"/>
              <a:gd name="connsiteY24" fmla="*/ 2520778 h 4588475"/>
              <a:gd name="connsiteX25" fmla="*/ 1681000 w 4646622"/>
              <a:gd name="connsiteY25" fmla="*/ 2594918 h 4588475"/>
              <a:gd name="connsiteX26" fmla="*/ 1895184 w 4646622"/>
              <a:gd name="connsiteY26" fmla="*/ 2718486 h 4588475"/>
              <a:gd name="connsiteX27" fmla="*/ 2051703 w 4646622"/>
              <a:gd name="connsiteY27" fmla="*/ 2899718 h 4588475"/>
              <a:gd name="connsiteX28" fmla="*/ 2397692 w 4646622"/>
              <a:gd name="connsiteY28" fmla="*/ 3155091 h 4588475"/>
              <a:gd name="connsiteX29" fmla="*/ 2414168 w 4646622"/>
              <a:gd name="connsiteY29" fmla="*/ 3056237 h 4588475"/>
              <a:gd name="connsiteX30" fmla="*/ 2504784 w 4646622"/>
              <a:gd name="connsiteY30" fmla="*/ 2916194 h 4588475"/>
              <a:gd name="connsiteX31" fmla="*/ 2554211 w 4646622"/>
              <a:gd name="connsiteY31" fmla="*/ 2940908 h 4588475"/>
              <a:gd name="connsiteX32" fmla="*/ 2669541 w 4646622"/>
              <a:gd name="connsiteY32" fmla="*/ 2907956 h 4588475"/>
              <a:gd name="connsiteX33" fmla="*/ 2743681 w 4646622"/>
              <a:gd name="connsiteY33" fmla="*/ 2850291 h 4588475"/>
              <a:gd name="connsiteX34" fmla="*/ 2784871 w 4646622"/>
              <a:gd name="connsiteY34" fmla="*/ 2702010 h 4588475"/>
              <a:gd name="connsiteX35" fmla="*/ 2784871 w 4646622"/>
              <a:gd name="connsiteY35" fmla="*/ 2619632 h 4588475"/>
              <a:gd name="connsiteX36" fmla="*/ 2916676 w 4646622"/>
              <a:gd name="connsiteY36" fmla="*/ 2660821 h 4588475"/>
              <a:gd name="connsiteX37" fmla="*/ 2982579 w 4646622"/>
              <a:gd name="connsiteY37" fmla="*/ 2767913 h 4588475"/>
              <a:gd name="connsiteX38" fmla="*/ 3106146 w 4646622"/>
              <a:gd name="connsiteY38" fmla="*/ 2825578 h 4588475"/>
              <a:gd name="connsiteX39" fmla="*/ 3237952 w 4646622"/>
              <a:gd name="connsiteY39" fmla="*/ 2932670 h 4588475"/>
              <a:gd name="connsiteX40" fmla="*/ 3443898 w 4646622"/>
              <a:gd name="connsiteY40" fmla="*/ 3097427 h 4588475"/>
              <a:gd name="connsiteX41" fmla="*/ 3592179 w 4646622"/>
              <a:gd name="connsiteY41" fmla="*/ 3188043 h 4588475"/>
              <a:gd name="connsiteX42" fmla="*/ 3682795 w 4646622"/>
              <a:gd name="connsiteY42" fmla="*/ 3319848 h 4588475"/>
              <a:gd name="connsiteX43" fmla="*/ 3798125 w 4646622"/>
              <a:gd name="connsiteY43" fmla="*/ 3369275 h 4588475"/>
              <a:gd name="connsiteX44" fmla="*/ 3839314 w 4646622"/>
              <a:gd name="connsiteY44" fmla="*/ 3451654 h 4588475"/>
              <a:gd name="connsiteX45" fmla="*/ 3938168 w 4646622"/>
              <a:gd name="connsiteY45" fmla="*/ 3550508 h 4588475"/>
              <a:gd name="connsiteX46" fmla="*/ 3971119 w 4646622"/>
              <a:gd name="connsiteY46" fmla="*/ 3649362 h 4588475"/>
              <a:gd name="connsiteX47" fmla="*/ 4004071 w 4646622"/>
              <a:gd name="connsiteY47" fmla="*/ 3772929 h 4588475"/>
              <a:gd name="connsiteX48" fmla="*/ 4028784 w 4646622"/>
              <a:gd name="connsiteY48" fmla="*/ 3814118 h 4588475"/>
              <a:gd name="connsiteX49" fmla="*/ 4094687 w 4646622"/>
              <a:gd name="connsiteY49" fmla="*/ 3838832 h 4588475"/>
              <a:gd name="connsiteX50" fmla="*/ 4102925 w 4646622"/>
              <a:gd name="connsiteY50" fmla="*/ 3863545 h 4588475"/>
              <a:gd name="connsiteX51" fmla="*/ 4177065 w 4646622"/>
              <a:gd name="connsiteY51" fmla="*/ 3814118 h 4588475"/>
              <a:gd name="connsiteX52" fmla="*/ 4193541 w 4646622"/>
              <a:gd name="connsiteY52" fmla="*/ 3847070 h 4588475"/>
              <a:gd name="connsiteX53" fmla="*/ 4152352 w 4646622"/>
              <a:gd name="connsiteY53" fmla="*/ 3962400 h 4588475"/>
              <a:gd name="connsiteX54" fmla="*/ 4193541 w 4646622"/>
              <a:gd name="connsiteY54" fmla="*/ 3954162 h 4588475"/>
              <a:gd name="connsiteX55" fmla="*/ 4275919 w 4646622"/>
              <a:gd name="connsiteY55" fmla="*/ 3921210 h 4588475"/>
              <a:gd name="connsiteX56" fmla="*/ 4267681 w 4646622"/>
              <a:gd name="connsiteY56" fmla="*/ 4003589 h 4588475"/>
              <a:gd name="connsiteX57" fmla="*/ 4251206 w 4646622"/>
              <a:gd name="connsiteY57" fmla="*/ 4077729 h 4588475"/>
              <a:gd name="connsiteX58" fmla="*/ 4300633 w 4646622"/>
              <a:gd name="connsiteY58" fmla="*/ 4044778 h 4588475"/>
              <a:gd name="connsiteX59" fmla="*/ 4341822 w 4646622"/>
              <a:gd name="connsiteY59" fmla="*/ 4053016 h 4588475"/>
              <a:gd name="connsiteX60" fmla="*/ 4317109 w 4646622"/>
              <a:gd name="connsiteY60" fmla="*/ 4160108 h 4588475"/>
              <a:gd name="connsiteX61" fmla="*/ 4374773 w 4646622"/>
              <a:gd name="connsiteY61" fmla="*/ 4135394 h 4588475"/>
              <a:gd name="connsiteX62" fmla="*/ 4383011 w 4646622"/>
              <a:gd name="connsiteY62" fmla="*/ 4151870 h 4588475"/>
              <a:gd name="connsiteX63" fmla="*/ 4383011 w 4646622"/>
              <a:gd name="connsiteY63" fmla="*/ 4250724 h 4588475"/>
              <a:gd name="connsiteX64" fmla="*/ 4391249 w 4646622"/>
              <a:gd name="connsiteY64" fmla="*/ 4283675 h 4588475"/>
              <a:gd name="connsiteX65" fmla="*/ 4465390 w 4646622"/>
              <a:gd name="connsiteY65" fmla="*/ 4308389 h 4588475"/>
              <a:gd name="connsiteX66" fmla="*/ 4572481 w 4646622"/>
              <a:gd name="connsiteY66" fmla="*/ 4489621 h 4588475"/>
              <a:gd name="connsiteX67" fmla="*/ 4646622 w 4646622"/>
              <a:gd name="connsiteY67" fmla="*/ 4588475 h 458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646622" h="4588475">
                <a:moveTo>
                  <a:pt x="8719" y="0"/>
                </a:moveTo>
                <a:cubicBezTo>
                  <a:pt x="1167" y="18534"/>
                  <a:pt x="-6384" y="37069"/>
                  <a:pt x="8719" y="57664"/>
                </a:cubicBezTo>
                <a:cubicBezTo>
                  <a:pt x="23822" y="78259"/>
                  <a:pt x="85606" y="90616"/>
                  <a:pt x="99336" y="123567"/>
                </a:cubicBezTo>
                <a:cubicBezTo>
                  <a:pt x="113066" y="156518"/>
                  <a:pt x="85606" y="214184"/>
                  <a:pt x="91098" y="255373"/>
                </a:cubicBezTo>
                <a:cubicBezTo>
                  <a:pt x="96590" y="296562"/>
                  <a:pt x="122676" y="330886"/>
                  <a:pt x="132287" y="370702"/>
                </a:cubicBezTo>
                <a:cubicBezTo>
                  <a:pt x="141898" y="410518"/>
                  <a:pt x="133660" y="457200"/>
                  <a:pt x="148763" y="494270"/>
                </a:cubicBezTo>
                <a:cubicBezTo>
                  <a:pt x="163866" y="531340"/>
                  <a:pt x="192698" y="554681"/>
                  <a:pt x="222903" y="593124"/>
                </a:cubicBezTo>
                <a:cubicBezTo>
                  <a:pt x="253108" y="631567"/>
                  <a:pt x="297044" y="693351"/>
                  <a:pt x="329995" y="724929"/>
                </a:cubicBezTo>
                <a:cubicBezTo>
                  <a:pt x="362946" y="756507"/>
                  <a:pt x="383541" y="756508"/>
                  <a:pt x="420611" y="782594"/>
                </a:cubicBezTo>
                <a:cubicBezTo>
                  <a:pt x="457681" y="808680"/>
                  <a:pt x="524958" y="845751"/>
                  <a:pt x="552417" y="881448"/>
                </a:cubicBezTo>
                <a:cubicBezTo>
                  <a:pt x="579877" y="917145"/>
                  <a:pt x="574384" y="962454"/>
                  <a:pt x="585368" y="996778"/>
                </a:cubicBezTo>
                <a:cubicBezTo>
                  <a:pt x="596352" y="1031102"/>
                  <a:pt x="601843" y="1055816"/>
                  <a:pt x="618319" y="1087394"/>
                </a:cubicBezTo>
                <a:cubicBezTo>
                  <a:pt x="634795" y="1118972"/>
                  <a:pt x="651271" y="1154670"/>
                  <a:pt x="684222" y="1186248"/>
                </a:cubicBezTo>
                <a:cubicBezTo>
                  <a:pt x="717173" y="1217826"/>
                  <a:pt x="784449" y="1246659"/>
                  <a:pt x="816027" y="1276864"/>
                </a:cubicBezTo>
                <a:cubicBezTo>
                  <a:pt x="847605" y="1307069"/>
                  <a:pt x="853097" y="1327665"/>
                  <a:pt x="873692" y="1367481"/>
                </a:cubicBezTo>
                <a:cubicBezTo>
                  <a:pt x="894287" y="1407297"/>
                  <a:pt x="909390" y="1480065"/>
                  <a:pt x="939595" y="1515762"/>
                </a:cubicBezTo>
                <a:cubicBezTo>
                  <a:pt x="969801" y="1551459"/>
                  <a:pt x="1020601" y="1545967"/>
                  <a:pt x="1054925" y="1581664"/>
                </a:cubicBezTo>
                <a:cubicBezTo>
                  <a:pt x="1089249" y="1617361"/>
                  <a:pt x="1105725" y="1699739"/>
                  <a:pt x="1145541" y="1729945"/>
                </a:cubicBezTo>
                <a:cubicBezTo>
                  <a:pt x="1185357" y="1760151"/>
                  <a:pt x="1249887" y="1746421"/>
                  <a:pt x="1293822" y="1762897"/>
                </a:cubicBezTo>
                <a:cubicBezTo>
                  <a:pt x="1337757" y="1779373"/>
                  <a:pt x="1369336" y="1793103"/>
                  <a:pt x="1409152" y="1828800"/>
                </a:cubicBezTo>
                <a:cubicBezTo>
                  <a:pt x="1448968" y="1864497"/>
                  <a:pt x="1497022" y="1930400"/>
                  <a:pt x="1532719" y="1977081"/>
                </a:cubicBezTo>
                <a:cubicBezTo>
                  <a:pt x="1568416" y="2023762"/>
                  <a:pt x="1599995" y="2066324"/>
                  <a:pt x="1623336" y="2108886"/>
                </a:cubicBezTo>
                <a:cubicBezTo>
                  <a:pt x="1646677" y="2151448"/>
                  <a:pt x="1668644" y="2185773"/>
                  <a:pt x="1672763" y="2232454"/>
                </a:cubicBezTo>
                <a:cubicBezTo>
                  <a:pt x="1676882" y="2279135"/>
                  <a:pt x="1653541" y="2340919"/>
                  <a:pt x="1648049" y="2388973"/>
                </a:cubicBezTo>
                <a:cubicBezTo>
                  <a:pt x="1642557" y="2437027"/>
                  <a:pt x="1634319" y="2486454"/>
                  <a:pt x="1639811" y="2520778"/>
                </a:cubicBezTo>
                <a:cubicBezTo>
                  <a:pt x="1645303" y="2555102"/>
                  <a:pt x="1638438" y="2561967"/>
                  <a:pt x="1681000" y="2594918"/>
                </a:cubicBezTo>
                <a:cubicBezTo>
                  <a:pt x="1723562" y="2627869"/>
                  <a:pt x="1833400" y="2667686"/>
                  <a:pt x="1895184" y="2718486"/>
                </a:cubicBezTo>
                <a:cubicBezTo>
                  <a:pt x="1956968" y="2769286"/>
                  <a:pt x="1967952" y="2826951"/>
                  <a:pt x="2051703" y="2899718"/>
                </a:cubicBezTo>
                <a:cubicBezTo>
                  <a:pt x="2135454" y="2972486"/>
                  <a:pt x="2337281" y="3129004"/>
                  <a:pt x="2397692" y="3155091"/>
                </a:cubicBezTo>
                <a:cubicBezTo>
                  <a:pt x="2458103" y="3181178"/>
                  <a:pt x="2396319" y="3096053"/>
                  <a:pt x="2414168" y="3056237"/>
                </a:cubicBezTo>
                <a:cubicBezTo>
                  <a:pt x="2432017" y="3016421"/>
                  <a:pt x="2481444" y="2935415"/>
                  <a:pt x="2504784" y="2916194"/>
                </a:cubicBezTo>
                <a:cubicBezTo>
                  <a:pt x="2528124" y="2896973"/>
                  <a:pt x="2526752" y="2942281"/>
                  <a:pt x="2554211" y="2940908"/>
                </a:cubicBezTo>
                <a:cubicBezTo>
                  <a:pt x="2581670" y="2939535"/>
                  <a:pt x="2637963" y="2923059"/>
                  <a:pt x="2669541" y="2907956"/>
                </a:cubicBezTo>
                <a:cubicBezTo>
                  <a:pt x="2701119" y="2892853"/>
                  <a:pt x="2724459" y="2884615"/>
                  <a:pt x="2743681" y="2850291"/>
                </a:cubicBezTo>
                <a:cubicBezTo>
                  <a:pt x="2762903" y="2815967"/>
                  <a:pt x="2778006" y="2740453"/>
                  <a:pt x="2784871" y="2702010"/>
                </a:cubicBezTo>
                <a:cubicBezTo>
                  <a:pt x="2791736" y="2663567"/>
                  <a:pt x="2762903" y="2626497"/>
                  <a:pt x="2784871" y="2619632"/>
                </a:cubicBezTo>
                <a:cubicBezTo>
                  <a:pt x="2806839" y="2612767"/>
                  <a:pt x="2883725" y="2636108"/>
                  <a:pt x="2916676" y="2660821"/>
                </a:cubicBezTo>
                <a:cubicBezTo>
                  <a:pt x="2949627" y="2685534"/>
                  <a:pt x="2951001" y="2740454"/>
                  <a:pt x="2982579" y="2767913"/>
                </a:cubicBezTo>
                <a:cubicBezTo>
                  <a:pt x="3014157" y="2795372"/>
                  <a:pt x="3063584" y="2798119"/>
                  <a:pt x="3106146" y="2825578"/>
                </a:cubicBezTo>
                <a:cubicBezTo>
                  <a:pt x="3148708" y="2853037"/>
                  <a:pt x="3237952" y="2932670"/>
                  <a:pt x="3237952" y="2932670"/>
                </a:cubicBezTo>
                <a:cubicBezTo>
                  <a:pt x="3294244" y="2977978"/>
                  <a:pt x="3384860" y="3054865"/>
                  <a:pt x="3443898" y="3097427"/>
                </a:cubicBezTo>
                <a:cubicBezTo>
                  <a:pt x="3502936" y="3139989"/>
                  <a:pt x="3552363" y="3150973"/>
                  <a:pt x="3592179" y="3188043"/>
                </a:cubicBezTo>
                <a:cubicBezTo>
                  <a:pt x="3631995" y="3225113"/>
                  <a:pt x="3648471" y="3289643"/>
                  <a:pt x="3682795" y="3319848"/>
                </a:cubicBezTo>
                <a:cubicBezTo>
                  <a:pt x="3717119" y="3350053"/>
                  <a:pt x="3772039" y="3347307"/>
                  <a:pt x="3798125" y="3369275"/>
                </a:cubicBezTo>
                <a:cubicBezTo>
                  <a:pt x="3824211" y="3391243"/>
                  <a:pt x="3815974" y="3421449"/>
                  <a:pt x="3839314" y="3451654"/>
                </a:cubicBezTo>
                <a:cubicBezTo>
                  <a:pt x="3862654" y="3481859"/>
                  <a:pt x="3916201" y="3517557"/>
                  <a:pt x="3938168" y="3550508"/>
                </a:cubicBezTo>
                <a:cubicBezTo>
                  <a:pt x="3960135" y="3583459"/>
                  <a:pt x="3960135" y="3612292"/>
                  <a:pt x="3971119" y="3649362"/>
                </a:cubicBezTo>
                <a:cubicBezTo>
                  <a:pt x="3982103" y="3686432"/>
                  <a:pt x="3994460" y="3745470"/>
                  <a:pt x="4004071" y="3772929"/>
                </a:cubicBezTo>
                <a:cubicBezTo>
                  <a:pt x="4013682" y="3800388"/>
                  <a:pt x="4013682" y="3803134"/>
                  <a:pt x="4028784" y="3814118"/>
                </a:cubicBezTo>
                <a:cubicBezTo>
                  <a:pt x="4043886" y="3825102"/>
                  <a:pt x="4082330" y="3830594"/>
                  <a:pt x="4094687" y="3838832"/>
                </a:cubicBezTo>
                <a:cubicBezTo>
                  <a:pt x="4107044" y="3847070"/>
                  <a:pt x="4089195" y="3867664"/>
                  <a:pt x="4102925" y="3863545"/>
                </a:cubicBezTo>
                <a:cubicBezTo>
                  <a:pt x="4116655" y="3859426"/>
                  <a:pt x="4161962" y="3816864"/>
                  <a:pt x="4177065" y="3814118"/>
                </a:cubicBezTo>
                <a:cubicBezTo>
                  <a:pt x="4192168" y="3811372"/>
                  <a:pt x="4197660" y="3822356"/>
                  <a:pt x="4193541" y="3847070"/>
                </a:cubicBezTo>
                <a:cubicBezTo>
                  <a:pt x="4189422" y="3871784"/>
                  <a:pt x="4152352" y="3944551"/>
                  <a:pt x="4152352" y="3962400"/>
                </a:cubicBezTo>
                <a:cubicBezTo>
                  <a:pt x="4152352" y="3980249"/>
                  <a:pt x="4172947" y="3961027"/>
                  <a:pt x="4193541" y="3954162"/>
                </a:cubicBezTo>
                <a:cubicBezTo>
                  <a:pt x="4214136" y="3947297"/>
                  <a:pt x="4263562" y="3912972"/>
                  <a:pt x="4275919" y="3921210"/>
                </a:cubicBezTo>
                <a:cubicBezTo>
                  <a:pt x="4288276" y="3929448"/>
                  <a:pt x="4271800" y="3977503"/>
                  <a:pt x="4267681" y="4003589"/>
                </a:cubicBezTo>
                <a:cubicBezTo>
                  <a:pt x="4263562" y="4029675"/>
                  <a:pt x="4245714" y="4070864"/>
                  <a:pt x="4251206" y="4077729"/>
                </a:cubicBezTo>
                <a:cubicBezTo>
                  <a:pt x="4256698" y="4084594"/>
                  <a:pt x="4285530" y="4048897"/>
                  <a:pt x="4300633" y="4044778"/>
                </a:cubicBezTo>
                <a:cubicBezTo>
                  <a:pt x="4315736" y="4040659"/>
                  <a:pt x="4339076" y="4033794"/>
                  <a:pt x="4341822" y="4053016"/>
                </a:cubicBezTo>
                <a:cubicBezTo>
                  <a:pt x="4344568" y="4072238"/>
                  <a:pt x="4311617" y="4146378"/>
                  <a:pt x="4317109" y="4160108"/>
                </a:cubicBezTo>
                <a:cubicBezTo>
                  <a:pt x="4322601" y="4173838"/>
                  <a:pt x="4363789" y="4136767"/>
                  <a:pt x="4374773" y="4135394"/>
                </a:cubicBezTo>
                <a:cubicBezTo>
                  <a:pt x="4385757" y="4134021"/>
                  <a:pt x="4381638" y="4132648"/>
                  <a:pt x="4383011" y="4151870"/>
                </a:cubicBezTo>
                <a:cubicBezTo>
                  <a:pt x="4384384" y="4171092"/>
                  <a:pt x="4381638" y="4228757"/>
                  <a:pt x="4383011" y="4250724"/>
                </a:cubicBezTo>
                <a:cubicBezTo>
                  <a:pt x="4384384" y="4272691"/>
                  <a:pt x="4377519" y="4274064"/>
                  <a:pt x="4391249" y="4283675"/>
                </a:cubicBezTo>
                <a:cubicBezTo>
                  <a:pt x="4404979" y="4293286"/>
                  <a:pt x="4435185" y="4274065"/>
                  <a:pt x="4465390" y="4308389"/>
                </a:cubicBezTo>
                <a:cubicBezTo>
                  <a:pt x="4495595" y="4342713"/>
                  <a:pt x="4542276" y="4442940"/>
                  <a:pt x="4572481" y="4489621"/>
                </a:cubicBezTo>
                <a:cubicBezTo>
                  <a:pt x="4602686" y="4536302"/>
                  <a:pt x="4624654" y="4562388"/>
                  <a:pt x="4646622" y="4588475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НОВОРОССИЙСК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23" name="Text Box 182"/>
          <p:cNvSpPr txBox="1">
            <a:spLocks noChangeArrowheads="1"/>
          </p:cNvSpPr>
          <p:nvPr/>
        </p:nvSpPr>
        <p:spPr bwMode="auto">
          <a:xfrm>
            <a:off x="5125715" y="3877006"/>
            <a:ext cx="1122683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Новороссийск</a:t>
            </a:r>
          </a:p>
        </p:txBody>
      </p:sp>
      <p:sp>
        <p:nvSpPr>
          <p:cNvPr id="124" name="Text Box 182"/>
          <p:cNvSpPr txBox="1">
            <a:spLocks noChangeArrowheads="1"/>
          </p:cNvSpPr>
          <p:nvPr/>
        </p:nvSpPr>
        <p:spPr bwMode="auto">
          <a:xfrm>
            <a:off x="5329692" y="3185038"/>
            <a:ext cx="918706" cy="15956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Мефодиевка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Text Box 182"/>
          <p:cNvSpPr txBox="1">
            <a:spLocks noChangeArrowheads="1"/>
          </p:cNvSpPr>
          <p:nvPr/>
        </p:nvSpPr>
        <p:spPr bwMode="auto">
          <a:xfrm>
            <a:off x="1926260" y="473726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Северная </a:t>
            </a:r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Text Box 182"/>
          <p:cNvSpPr txBox="1">
            <a:spLocks noChangeArrowheads="1"/>
          </p:cNvSpPr>
          <p:nvPr/>
        </p:nvSpPr>
        <p:spPr bwMode="auto">
          <a:xfrm>
            <a:off x="1991008" y="4265621"/>
            <a:ext cx="847078" cy="1434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Глебовское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Text Box 182"/>
          <p:cNvSpPr txBox="1">
            <a:spLocks noChangeArrowheads="1"/>
          </p:cNvSpPr>
          <p:nvPr/>
        </p:nvSpPr>
        <p:spPr bwMode="auto">
          <a:xfrm>
            <a:off x="2152268" y="349931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Васильевка</a:t>
            </a:r>
          </a:p>
        </p:txBody>
      </p:sp>
      <p:sp>
        <p:nvSpPr>
          <p:cNvPr id="130" name="Text Box 182"/>
          <p:cNvSpPr txBox="1">
            <a:spLocks noChangeArrowheads="1"/>
          </p:cNvSpPr>
          <p:nvPr/>
        </p:nvSpPr>
        <p:spPr bwMode="auto">
          <a:xfrm>
            <a:off x="3653059" y="2906275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Цемдолина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sp>
        <p:nvSpPr>
          <p:cNvPr id="132" name="Text Box 182"/>
          <p:cNvSpPr txBox="1">
            <a:spLocks noChangeArrowheads="1"/>
          </p:cNvSpPr>
          <p:nvPr/>
        </p:nvSpPr>
        <p:spPr bwMode="auto">
          <a:xfrm>
            <a:off x="2609336" y="286413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Борисовка</a:t>
            </a:r>
          </a:p>
        </p:txBody>
      </p:sp>
      <p:sp>
        <p:nvSpPr>
          <p:cNvPr id="133" name="Text Box 182"/>
          <p:cNvSpPr txBox="1">
            <a:spLocks noChangeArrowheads="1"/>
          </p:cNvSpPr>
          <p:nvPr/>
        </p:nvSpPr>
        <p:spPr bwMode="auto">
          <a:xfrm>
            <a:off x="3448622" y="1673164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Симоновка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 Box 182"/>
          <p:cNvSpPr txBox="1">
            <a:spLocks noChangeArrowheads="1"/>
          </p:cNvSpPr>
          <p:nvPr/>
        </p:nvSpPr>
        <p:spPr bwMode="auto">
          <a:xfrm>
            <a:off x="2893386" y="2276121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Кирилловка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Text Box 182"/>
          <p:cNvSpPr txBox="1">
            <a:spLocks noChangeArrowheads="1"/>
          </p:cNvSpPr>
          <p:nvPr/>
        </p:nvSpPr>
        <p:spPr bwMode="auto">
          <a:xfrm>
            <a:off x="3528277" y="1398722"/>
            <a:ext cx="1029625" cy="18058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Владимировка</a:t>
            </a:r>
          </a:p>
        </p:txBody>
      </p:sp>
      <p:grpSp>
        <p:nvGrpSpPr>
          <p:cNvPr id="40" name="Group 151"/>
          <p:cNvGrpSpPr>
            <a:grpSpLocks/>
          </p:cNvGrpSpPr>
          <p:nvPr/>
        </p:nvGrpSpPr>
        <p:grpSpPr bwMode="auto">
          <a:xfrm>
            <a:off x="8268937" y="2219637"/>
            <a:ext cx="392060" cy="185467"/>
            <a:chOff x="7296" y="1248"/>
            <a:chExt cx="2672" cy="960"/>
          </a:xfrm>
        </p:grpSpPr>
        <p:sp>
          <p:nvSpPr>
            <p:cNvPr id="41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4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45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60" name="Group 1944"/>
          <p:cNvGrpSpPr>
            <a:grpSpLocks/>
          </p:cNvGrpSpPr>
          <p:nvPr/>
        </p:nvGrpSpPr>
        <p:grpSpPr bwMode="auto">
          <a:xfrm rot="21408882" flipH="1">
            <a:off x="5458137" y="4075484"/>
            <a:ext cx="532449" cy="475401"/>
            <a:chOff x="354" y="4639"/>
            <a:chExt cx="637" cy="528"/>
          </a:xfrm>
        </p:grpSpPr>
        <p:grpSp>
          <p:nvGrpSpPr>
            <p:cNvPr id="61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142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2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4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121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136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139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0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1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8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2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5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6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71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109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4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6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7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8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9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72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73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96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107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8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97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98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99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100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1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2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3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4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5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6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74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75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86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91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2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3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4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5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87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8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9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0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6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77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79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81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82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83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4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5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80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78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67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68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48" name="Группа 147"/>
          <p:cNvGrpSpPr/>
          <p:nvPr/>
        </p:nvGrpSpPr>
        <p:grpSpPr>
          <a:xfrm>
            <a:off x="5608723" y="3463741"/>
            <a:ext cx="168841" cy="200804"/>
            <a:chOff x="7198893" y="6400559"/>
            <a:chExt cx="168841" cy="200804"/>
          </a:xfrm>
        </p:grpSpPr>
        <p:sp>
          <p:nvSpPr>
            <p:cNvPr id="150" name="Скругленный прямоугольник 149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3" name="Text Box 182"/>
          <p:cNvSpPr txBox="1">
            <a:spLocks noChangeArrowheads="1"/>
          </p:cNvSpPr>
          <p:nvPr/>
        </p:nvSpPr>
        <p:spPr bwMode="auto">
          <a:xfrm>
            <a:off x="207724" y="5242257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Дюрсо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" name="Text Box 182"/>
          <p:cNvSpPr txBox="1">
            <a:spLocks noChangeArrowheads="1"/>
          </p:cNvSpPr>
          <p:nvPr/>
        </p:nvSpPr>
        <p:spPr bwMode="auto">
          <a:xfrm>
            <a:off x="395021" y="4557557"/>
            <a:ext cx="1088214" cy="16468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Абрау-Дюрсо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62538" y="1022422"/>
            <a:ext cx="612536" cy="2039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А-290</a:t>
            </a:r>
          </a:p>
        </p:txBody>
      </p:sp>
      <p:grpSp>
        <p:nvGrpSpPr>
          <p:cNvPr id="137" name="Группа 1145"/>
          <p:cNvGrpSpPr/>
          <p:nvPr/>
        </p:nvGrpSpPr>
        <p:grpSpPr>
          <a:xfrm>
            <a:off x="6897577" y="5151121"/>
            <a:ext cx="2249979" cy="1694946"/>
            <a:chOff x="6759625" y="4893992"/>
            <a:chExt cx="2096871" cy="1946188"/>
          </a:xfrm>
        </p:grpSpPr>
        <p:sp>
          <p:nvSpPr>
            <p:cNvPr id="162" name="Rectangle 93"/>
            <p:cNvSpPr>
              <a:spLocks noChangeArrowheads="1"/>
            </p:cNvSpPr>
            <p:nvPr/>
          </p:nvSpPr>
          <p:spPr bwMode="auto">
            <a:xfrm>
              <a:off x="6759625" y="4918615"/>
              <a:ext cx="2096871" cy="19215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Text Box 97"/>
            <p:cNvSpPr txBox="1">
              <a:spLocks noChangeArrowheads="1"/>
            </p:cNvSpPr>
            <p:nvPr/>
          </p:nvSpPr>
          <p:spPr bwMode="auto">
            <a:xfrm>
              <a:off x="7197788" y="4893992"/>
              <a:ext cx="1606383" cy="179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64" name="Text Box 97"/>
            <p:cNvSpPr txBox="1">
              <a:spLocks noChangeArrowheads="1"/>
            </p:cNvSpPr>
            <p:nvPr/>
          </p:nvSpPr>
          <p:spPr bwMode="auto">
            <a:xfrm>
              <a:off x="7187581" y="6232909"/>
              <a:ext cx="1609849" cy="262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49" name="Text Box 97"/>
          <p:cNvSpPr txBox="1">
            <a:spLocks noChangeArrowheads="1"/>
          </p:cNvSpPr>
          <p:nvPr/>
        </p:nvSpPr>
        <p:spPr bwMode="auto">
          <a:xfrm>
            <a:off x="7463224" y="6343008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Трансформаторные подстанции</a:t>
            </a:r>
          </a:p>
        </p:txBody>
      </p:sp>
      <p:sp>
        <p:nvSpPr>
          <p:cNvPr id="151" name="Text Box 97"/>
          <p:cNvSpPr txBox="1">
            <a:spLocks noChangeArrowheads="1"/>
          </p:cNvSpPr>
          <p:nvPr/>
        </p:nvSpPr>
        <p:spPr bwMode="auto">
          <a:xfrm>
            <a:off x="7463224" y="6583917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Электростанции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7050504" y="5742907"/>
            <a:ext cx="296779" cy="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 Box 97"/>
          <p:cNvSpPr txBox="1">
            <a:spLocks noChangeArrowheads="1"/>
          </p:cNvSpPr>
          <p:nvPr/>
        </p:nvSpPr>
        <p:spPr bwMode="auto">
          <a:xfrm>
            <a:off x="7463224" y="5642505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35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68" name="Прямая со стрелкой 167"/>
          <p:cNvCxnSpPr/>
          <p:nvPr/>
        </p:nvCxnSpPr>
        <p:spPr>
          <a:xfrm>
            <a:off x="7050504" y="5986921"/>
            <a:ext cx="296779" cy="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 Box 97"/>
          <p:cNvSpPr txBox="1">
            <a:spLocks noChangeArrowheads="1"/>
          </p:cNvSpPr>
          <p:nvPr/>
        </p:nvSpPr>
        <p:spPr bwMode="auto">
          <a:xfrm>
            <a:off x="7463224" y="5886519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220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70" name="Прямая со стрелкой 169"/>
          <p:cNvCxnSpPr/>
          <p:nvPr/>
        </p:nvCxnSpPr>
        <p:spPr>
          <a:xfrm>
            <a:off x="7050504" y="6191763"/>
            <a:ext cx="29677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 Box 97"/>
          <p:cNvSpPr txBox="1">
            <a:spLocks noChangeArrowheads="1"/>
          </p:cNvSpPr>
          <p:nvPr/>
        </p:nvSpPr>
        <p:spPr bwMode="auto">
          <a:xfrm>
            <a:off x="7463224" y="6091361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110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126704" y="6328370"/>
            <a:ext cx="168841" cy="200804"/>
            <a:chOff x="7198893" y="6400559"/>
            <a:chExt cx="168841" cy="200804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6" name="Скругленный прямоугольник 175"/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7018545" y="5437481"/>
            <a:ext cx="432644" cy="1072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Р-250</a:t>
            </a:r>
          </a:p>
        </p:txBody>
      </p:sp>
      <p:sp>
        <p:nvSpPr>
          <p:cNvPr id="156" name="Text Box 97"/>
          <p:cNvSpPr txBox="1">
            <a:spLocks noChangeArrowheads="1"/>
          </p:cNvSpPr>
          <p:nvPr/>
        </p:nvSpPr>
        <p:spPr bwMode="auto">
          <a:xfrm>
            <a:off x="7460849" y="5388354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Обозначение автодороги</a:t>
            </a:r>
          </a:p>
        </p:txBody>
      </p:sp>
      <p:sp>
        <p:nvSpPr>
          <p:cNvPr id="125" name="Text Box 182"/>
          <p:cNvSpPr txBox="1">
            <a:spLocks noChangeArrowheads="1"/>
          </p:cNvSpPr>
          <p:nvPr/>
        </p:nvSpPr>
        <p:spPr bwMode="auto">
          <a:xfrm>
            <a:off x="851487" y="3013098"/>
            <a:ext cx="113952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хутора</a:t>
            </a:r>
          </a:p>
        </p:txBody>
      </p:sp>
      <p:sp>
        <p:nvSpPr>
          <p:cNvPr id="166" name="Text Box 182"/>
          <p:cNvSpPr txBox="1">
            <a:spLocks noChangeArrowheads="1"/>
          </p:cNvSpPr>
          <p:nvPr/>
        </p:nvSpPr>
        <p:spPr bwMode="auto">
          <a:xfrm>
            <a:off x="1735396" y="511732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Южная </a:t>
            </a:r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8" name="Группа 177"/>
          <p:cNvGrpSpPr/>
          <p:nvPr/>
        </p:nvGrpSpPr>
        <p:grpSpPr>
          <a:xfrm>
            <a:off x="5653034" y="3607150"/>
            <a:ext cx="168841" cy="200804"/>
            <a:chOff x="7198893" y="6400559"/>
            <a:chExt cx="168841" cy="200804"/>
          </a:xfrm>
        </p:grpSpPr>
        <p:sp>
          <p:nvSpPr>
            <p:cNvPr id="179" name="Скругленный прямоугольник 178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1" name="Группа 180"/>
          <p:cNvGrpSpPr/>
          <p:nvPr/>
        </p:nvGrpSpPr>
        <p:grpSpPr>
          <a:xfrm>
            <a:off x="3774712" y="2703677"/>
            <a:ext cx="168841" cy="200804"/>
            <a:chOff x="7198893" y="6400559"/>
            <a:chExt cx="168841" cy="200804"/>
          </a:xfrm>
        </p:grpSpPr>
        <p:sp>
          <p:nvSpPr>
            <p:cNvPr id="182" name="Скругленный прямоугольник 181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Новороссийска</a:t>
            </a:r>
          </a:p>
        </p:txBody>
      </p:sp>
      <p:sp>
        <p:nvSpPr>
          <p:cNvPr id="258" name="Text Box 182"/>
          <p:cNvSpPr txBox="1">
            <a:spLocks noChangeArrowheads="1"/>
          </p:cNvSpPr>
          <p:nvPr/>
        </p:nvSpPr>
        <p:spPr bwMode="auto">
          <a:xfrm>
            <a:off x="4634621" y="5464961"/>
            <a:ext cx="579063" cy="177543"/>
          </a:xfrm>
          <a:prstGeom prst="rect">
            <a:avLst/>
          </a:prstGeom>
          <a:solidFill>
            <a:srgbClr val="4ADFE6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ТЭЦ</a:t>
            </a:r>
          </a:p>
        </p:txBody>
      </p:sp>
      <p:sp>
        <p:nvSpPr>
          <p:cNvPr id="259" name="Text Box 182"/>
          <p:cNvSpPr txBox="1">
            <a:spLocks noChangeArrowheads="1"/>
          </p:cNvSpPr>
          <p:nvPr/>
        </p:nvSpPr>
        <p:spPr bwMode="auto">
          <a:xfrm>
            <a:off x="3361522" y="4052920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2" name="Text Box 182"/>
          <p:cNvSpPr txBox="1">
            <a:spLocks noChangeArrowheads="1"/>
          </p:cNvSpPr>
          <p:nvPr/>
        </p:nvSpPr>
        <p:spPr bwMode="auto">
          <a:xfrm>
            <a:off x="1264608" y="4141561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12;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41 104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4 846.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4;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13 701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–1 615.</a:t>
              </a:r>
            </a:p>
          </p:txBody>
        </p:sp>
      </p:grpSp>
      <p:pic>
        <p:nvPicPr>
          <p:cNvPr id="15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29" y="212830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0" name="Группа 159"/>
          <p:cNvGrpSpPr/>
          <p:nvPr/>
        </p:nvGrpSpPr>
        <p:grpSpPr>
          <a:xfrm>
            <a:off x="40997" y="2116531"/>
            <a:ext cx="1033247" cy="458210"/>
            <a:chOff x="2309629" y="3736584"/>
            <a:chExt cx="1046000" cy="229362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2309629" y="3736584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20 м/с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7" name="Прямая со стрелкой 186"/>
            <p:cNvCxnSpPr/>
            <p:nvPr/>
          </p:nvCxnSpPr>
          <p:spPr>
            <a:xfrm flipH="1">
              <a:off x="2947537" y="3755193"/>
              <a:ext cx="393564" cy="20407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E11B42D1-1687-46F0-8952-5C38E504A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300530"/>
              </p:ext>
            </p:extLst>
          </p:nvPr>
        </p:nvGraphicFramePr>
        <p:xfrm>
          <a:off x="9799" y="671365"/>
          <a:ext cx="4664386" cy="1237833"/>
        </p:xfrm>
        <a:graphic>
          <a:graphicData uri="http://schemas.openxmlformats.org/drawingml/2006/table">
            <a:tbl>
              <a:tblPr/>
              <a:tblGrid>
                <a:gridCol w="601858">
                  <a:extLst>
                    <a:ext uri="{9D8B030D-6E8A-4147-A177-3AD203B41FA5}">
                      <a16:colId xmlns:a16="http://schemas.microsoft.com/office/drawing/2014/main" xmlns="" val="173870032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55192594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64718088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88462175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368412631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50052898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66446007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501936196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98156609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82584526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81993973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58297819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042029219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714719352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731211384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571382669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062642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80521785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589400892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402908199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40041384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67581147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420417707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50632636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73552849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24889785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239441767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14339147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2984890533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432860656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1875545150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3761815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4455987"/>
                  </a:ext>
                </a:extLst>
              </a:tr>
              <a:tr h="3598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7326965"/>
                  </a:ext>
                </a:extLst>
              </a:tr>
              <a:tr h="206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Новороссийск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7209379"/>
                  </a:ext>
                </a:extLst>
              </a:tr>
            </a:tbl>
          </a:graphicData>
        </a:graphic>
      </p:graphicFrame>
      <p:pic>
        <p:nvPicPr>
          <p:cNvPr id="158" name="Рисунок 1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133" y="2532637"/>
            <a:ext cx="2562081" cy="1531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568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E:\!!!!!!!ОММиОППМ\туапсе сх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4" y="676771"/>
            <a:ext cx="9180015" cy="61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ТУАПСЕ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886401" y="5161843"/>
            <a:ext cx="2249979" cy="1694946"/>
            <a:chOff x="6897577" y="5151121"/>
            <a:chExt cx="2249979" cy="1694946"/>
          </a:xfrm>
        </p:grpSpPr>
        <p:grpSp>
          <p:nvGrpSpPr>
            <p:cNvPr id="137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16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64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" name="Text Box 97"/>
            <p:cNvSpPr txBox="1">
              <a:spLocks noChangeArrowheads="1"/>
            </p:cNvSpPr>
            <p:nvPr/>
          </p:nvSpPr>
          <p:spPr bwMode="auto">
            <a:xfrm>
              <a:off x="7463224" y="6343008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151" name="Text Box 97"/>
            <p:cNvSpPr txBox="1">
              <a:spLocks noChangeArrowheads="1"/>
            </p:cNvSpPr>
            <p:nvPr/>
          </p:nvSpPr>
          <p:spPr bwMode="auto">
            <a:xfrm>
              <a:off x="7463224" y="658391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8" name="Прямая со стрелкой 167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0" name="Прямая со стрелкой 169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5" name="Прямоугольник 154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156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Туапсе</a:t>
            </a: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23;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63 185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19 930.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11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11 523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–3 313.</a:t>
              </a:r>
            </a:p>
          </p:txBody>
        </p:sp>
      </p:grpSp>
      <p:sp>
        <p:nvSpPr>
          <p:cNvPr id="193" name="Text Box 182"/>
          <p:cNvSpPr txBox="1">
            <a:spLocks noChangeArrowheads="1"/>
          </p:cNvSpPr>
          <p:nvPr/>
        </p:nvSpPr>
        <p:spPr bwMode="auto">
          <a:xfrm>
            <a:off x="4558861" y="230581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Красное</a:t>
            </a:r>
          </a:p>
        </p:txBody>
      </p:sp>
      <p:sp>
        <p:nvSpPr>
          <p:cNvPr id="200" name="Text Box 182"/>
          <p:cNvSpPr txBox="1">
            <a:spLocks noChangeArrowheads="1"/>
          </p:cNvSpPr>
          <p:nvPr/>
        </p:nvSpPr>
        <p:spPr bwMode="auto">
          <a:xfrm>
            <a:off x="5189306" y="4469179"/>
            <a:ext cx="437253" cy="99453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5" name="Picture 3" descr="E:\!!!!!!!ОММиОППМ\туапсе схе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46" y="957578"/>
            <a:ext cx="3128233" cy="17101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182"/>
          <p:cNvSpPr txBox="1">
            <a:spLocks noChangeArrowheads="1"/>
          </p:cNvSpPr>
          <p:nvPr/>
        </p:nvSpPr>
        <p:spPr bwMode="auto">
          <a:xfrm>
            <a:off x="4860745" y="2030397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Цыпка</a:t>
            </a:r>
          </a:p>
        </p:txBody>
      </p:sp>
      <p:sp>
        <p:nvSpPr>
          <p:cNvPr id="62" name="Text Box 182"/>
          <p:cNvSpPr txBox="1">
            <a:spLocks noChangeArrowheads="1"/>
          </p:cNvSpPr>
          <p:nvPr/>
        </p:nvSpPr>
        <p:spPr bwMode="auto">
          <a:xfrm>
            <a:off x="3402409" y="2424168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Мессажай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 Box 182"/>
          <p:cNvSpPr txBox="1">
            <a:spLocks noChangeArrowheads="1"/>
          </p:cNvSpPr>
          <p:nvPr/>
        </p:nvSpPr>
        <p:spPr bwMode="auto">
          <a:xfrm>
            <a:off x="4112529" y="307491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Пригородный</a:t>
            </a:r>
          </a:p>
        </p:txBody>
      </p:sp>
      <p:sp>
        <p:nvSpPr>
          <p:cNvPr id="64" name="Text Box 182"/>
          <p:cNvSpPr txBox="1">
            <a:spLocks noChangeArrowheads="1"/>
          </p:cNvSpPr>
          <p:nvPr/>
        </p:nvSpPr>
        <p:spPr bwMode="auto">
          <a:xfrm>
            <a:off x="3402408" y="3319979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Пролетарский городок</a:t>
            </a:r>
          </a:p>
        </p:txBody>
      </p:sp>
      <p:sp>
        <p:nvSpPr>
          <p:cNvPr id="65" name="Text Box 182"/>
          <p:cNvSpPr txBox="1">
            <a:spLocks noChangeArrowheads="1"/>
          </p:cNvSpPr>
          <p:nvPr/>
        </p:nvSpPr>
        <p:spPr bwMode="auto">
          <a:xfrm>
            <a:off x="2803877" y="387990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Туапсе</a:t>
            </a:r>
          </a:p>
        </p:txBody>
      </p:sp>
      <p:sp>
        <p:nvSpPr>
          <p:cNvPr id="66" name="Text Box 182"/>
          <p:cNvSpPr txBox="1">
            <a:spLocks noChangeArrowheads="1"/>
          </p:cNvSpPr>
          <p:nvPr/>
        </p:nvSpPr>
        <p:spPr bwMode="auto">
          <a:xfrm>
            <a:off x="3898250" y="428219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Кроянское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 Box 182"/>
          <p:cNvSpPr txBox="1">
            <a:spLocks noChangeArrowheads="1"/>
          </p:cNvSpPr>
          <p:nvPr/>
        </p:nvSpPr>
        <p:spPr bwMode="auto">
          <a:xfrm>
            <a:off x="3796211" y="4813930"/>
            <a:ext cx="1094373" cy="404718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Поселок пансионата «Южный»</a:t>
            </a:r>
          </a:p>
        </p:txBody>
      </p:sp>
      <p:sp>
        <p:nvSpPr>
          <p:cNvPr id="68" name="Text Box 182"/>
          <p:cNvSpPr txBox="1">
            <a:spLocks noChangeArrowheads="1"/>
          </p:cNvSpPr>
          <p:nvPr/>
        </p:nvSpPr>
        <p:spPr bwMode="auto">
          <a:xfrm>
            <a:off x="4011674" y="5318749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Дедеркой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AutoShape 108"/>
          <p:cNvSpPr>
            <a:spLocks noChangeArrowheads="1"/>
          </p:cNvSpPr>
          <p:nvPr/>
        </p:nvSpPr>
        <p:spPr bwMode="auto">
          <a:xfrm>
            <a:off x="4890584" y="3837669"/>
            <a:ext cx="1365929" cy="278946"/>
          </a:xfrm>
          <a:prstGeom prst="wedgeRectCallout">
            <a:avLst>
              <a:gd name="adj1" fmla="val -118550"/>
              <a:gd name="adj2" fmla="val -102532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Электростанция</a:t>
            </a:r>
            <a:endParaRPr lang="ru-RU" i="1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E84546D2-B266-4FD8-AB8C-AA504D01F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807098"/>
              </p:ext>
            </p:extLst>
          </p:nvPr>
        </p:nvGraphicFramePr>
        <p:xfrm>
          <a:off x="-7033" y="667464"/>
          <a:ext cx="4897621" cy="1336629"/>
        </p:xfrm>
        <a:graphic>
          <a:graphicData uri="http://schemas.openxmlformats.org/drawingml/2006/table">
            <a:tbl>
              <a:tblPr/>
              <a:tblGrid>
                <a:gridCol w="631951">
                  <a:extLst>
                    <a:ext uri="{9D8B030D-6E8A-4147-A177-3AD203B41FA5}">
                      <a16:colId xmlns:a16="http://schemas.microsoft.com/office/drawing/2014/main" xmlns="" val="1895791648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60583870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1884006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86482791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954909719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4245636675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651377069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28506319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233808412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846243013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409759690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68248943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412082291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48707763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70111986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414135468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76836585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59264109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26667476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984257300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3879961719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126391456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71668492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39794754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524469736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22529794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314135917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3038252502"/>
                    </a:ext>
                  </a:extLst>
                </a:gridCol>
                <a:gridCol w="192148">
                  <a:extLst>
                    <a:ext uri="{9D8B030D-6E8A-4147-A177-3AD203B41FA5}">
                      <a16:colId xmlns:a16="http://schemas.microsoft.com/office/drawing/2014/main" xmlns="" val="2175273794"/>
                    </a:ext>
                  </a:extLst>
                </a:gridCol>
                <a:gridCol w="192148">
                  <a:extLst>
                    <a:ext uri="{9D8B030D-6E8A-4147-A177-3AD203B41FA5}">
                      <a16:colId xmlns:a16="http://schemas.microsoft.com/office/drawing/2014/main" xmlns="" val="3103021748"/>
                    </a:ext>
                  </a:extLst>
                </a:gridCol>
                <a:gridCol w="192148">
                  <a:extLst>
                    <a:ext uri="{9D8B030D-6E8A-4147-A177-3AD203B41FA5}">
                      <a16:colId xmlns:a16="http://schemas.microsoft.com/office/drawing/2014/main" xmlns="" val="279039254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0175376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6594836"/>
                  </a:ext>
                </a:extLst>
              </a:tr>
              <a:tr h="369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1186749"/>
                  </a:ext>
                </a:extLst>
              </a:tr>
              <a:tr h="2954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Туапсинский 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1738127"/>
                  </a:ext>
                </a:extLst>
              </a:tr>
            </a:tbl>
          </a:graphicData>
        </a:graphic>
      </p:graphicFrame>
      <p:sp>
        <p:nvSpPr>
          <p:cNvPr id="52" name="Скругленный прямоугольник 175">
            <a:extLst>
              <a:ext uri="{FF2B5EF4-FFF2-40B4-BE49-F238E27FC236}">
                <a16:creationId xmlns:a16="http://schemas.microsoft.com/office/drawing/2014/main" xmlns="" id="{83575068-C400-474D-B210-F6F3CD9D9146}"/>
              </a:ext>
            </a:extLst>
          </p:cNvPr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ED7ECAC5-004C-407D-8AFD-136D723FE849}"/>
              </a:ext>
            </a:extLst>
          </p:cNvPr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69" y="212830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Группа 53"/>
          <p:cNvGrpSpPr/>
          <p:nvPr/>
        </p:nvGrpSpPr>
        <p:grpSpPr>
          <a:xfrm>
            <a:off x="40973" y="2116694"/>
            <a:ext cx="1262893" cy="551057"/>
            <a:chOff x="2309630" y="3736584"/>
            <a:chExt cx="1046000" cy="229362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309630" y="3736584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СВ,</a:t>
              </a:r>
              <a:r>
                <a:rPr 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 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</a:t>
              </a:r>
            </a:p>
          </p:txBody>
        </p:sp>
        <p:cxnSp>
          <p:nvCxnSpPr>
            <p:cNvPr id="56" name="Прямая со стрелкой 55"/>
            <p:cNvCxnSpPr/>
            <p:nvPr/>
          </p:nvCxnSpPr>
          <p:spPr>
            <a:xfrm flipH="1">
              <a:off x="2890410" y="3741416"/>
              <a:ext cx="465219" cy="221671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9514" y="2667752"/>
            <a:ext cx="1974486" cy="11733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486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-6352" y="0"/>
            <a:ext cx="9150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9257" y="860961"/>
            <a:ext cx="5769763" cy="91068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(происшествий),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66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программно-расчетных комплексов)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43462" y="18787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0003" y="443872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  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08D1396-4F65-4736-A42C-664F28640426}"/>
                  </a:ext>
                </a:extLst>
              </p:cNvPr>
              <p:cNvSpPr/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9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8" y="637635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7495" y="-19199"/>
            <a:ext cx="9151479" cy="6883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СИЛЬНОМУ ВЕТРУ НА ТЕРРИТОРИИ КРАСНОДАРСКОГО КРАЯ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102885"/>
            <a:ext cx="7063212" cy="38318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Довести 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Провести, при необходимости (в соответствии с прогнозной информацией), заседания комиссии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и ликвидации чрезвычайных ситуаций и обеспечению пожарной безопасности по вопросам предупреждения возможных чрезвычайных ситуаций (происшествий), обусловленных неблагоприятным прогнозом,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введением режима повышенной готовности.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Поддерживать на необходимом уровне запасы материальных и финансовых ресурсов для ликвидации чрезвычайных ситуаций;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Усилить контроль за регистрацией групп туристов, направляющихся в горные районы, и обеспечить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достоверной информацией о метеоусловиях на маршрутах;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Организовать подготовительные работы по проведению эвакуации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Другие мероприятия с учетом особенностей территории, прогнозной информации и складывающейся оперативной обстановки.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859315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1578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550166</TotalTime>
  <Words>1430</Words>
  <Application>Microsoft Office PowerPoint</Application>
  <PresentationFormat>Экран (4:3)</PresentationFormat>
  <Paragraphs>476</Paragraphs>
  <Slides>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25580</cp:revision>
  <cp:lastPrinted>2021-09-19T17:11:09Z</cp:lastPrinted>
  <dcterms:created xsi:type="dcterms:W3CDTF">2014-09-08T13:21:12Z</dcterms:created>
  <dcterms:modified xsi:type="dcterms:W3CDTF">2021-10-05T14:41:03Z</dcterms:modified>
</cp:coreProperties>
</file>