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998" r:id="rId2"/>
    <p:sldId id="9065" r:id="rId3"/>
    <p:sldId id="9075" r:id="rId4"/>
    <p:sldId id="9074" r:id="rId5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98"/>
            <p14:sldId id="9065"/>
            <p14:sldId id="9075"/>
            <p14:sldId id="9074"/>
          </p14:sldIdLst>
        </p14:section>
      </p14:sectionLst>
    </p:ext>
    <p:ext uri="{EFAFB233-063F-42B5-8137-9DF3F51BA10A}">
      <p15:sldGuideLst xmlns:p15="http://schemas.microsoft.com/office/powerpoint/2012/main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1DF8"/>
    <a:srgbClr val="00FF00"/>
    <a:srgbClr val="FF9999"/>
    <a:srgbClr val="FF0000"/>
    <a:srgbClr val="4ADFE6"/>
    <a:srgbClr val="0070C0"/>
    <a:srgbClr val="FFFF00"/>
    <a:srgbClr val="FF33CC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6586" autoAdjust="0"/>
  </p:normalViewPr>
  <p:slideViewPr>
    <p:cSldViewPr snapToGrid="0">
      <p:cViewPr>
        <p:scale>
          <a:sx n="100" d="100"/>
          <a:sy n="100" d="100"/>
        </p:scale>
        <p:origin x="1272" y="450"/>
      </p:cViewPr>
      <p:guideLst>
        <p:guide pos="3636"/>
        <p:guide orient="horz" pos="4320"/>
        <p:guide pos="2727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30891" y="6467167"/>
            <a:ext cx="4307734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5187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094" y="3235357"/>
            <a:ext cx="7955042" cy="3065136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3875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ОБСТАНОВКИ В СООТВЕТСТВИИ С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9083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48721"/>
            <a:ext cx="9143999" cy="68092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</p:pic>
      <p:grpSp>
        <p:nvGrpSpPr>
          <p:cNvPr id="640" name="Group 43"/>
          <p:cNvGrpSpPr>
            <a:grpSpLocks/>
          </p:cNvGrpSpPr>
          <p:nvPr/>
        </p:nvGrpSpPr>
        <p:grpSpPr bwMode="auto">
          <a:xfrm>
            <a:off x="8873301" y="44888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7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9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0" y="-1"/>
            <a:ext cx="9144000" cy="4830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</a:t>
            </a:r>
          </a:p>
        </p:txBody>
      </p:sp>
      <p:sp>
        <p:nvSpPr>
          <p:cNvPr id="419" name="Прямоугольник 418"/>
          <p:cNvSpPr/>
          <p:nvPr/>
        </p:nvSpPr>
        <p:spPr>
          <a:xfrm>
            <a:off x="346944" y="6213779"/>
            <a:ext cx="865110" cy="20867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Черное море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Прямоугольник 419"/>
          <p:cNvSpPr/>
          <p:nvPr/>
        </p:nvSpPr>
        <p:spPr>
          <a:xfrm>
            <a:off x="-22638" y="4887672"/>
            <a:ext cx="947348" cy="21040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922" y="5261439"/>
            <a:ext cx="173443" cy="1583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637" y="480567"/>
            <a:ext cx="9166638" cy="6364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" y="2549301"/>
            <a:ext cx="2520374" cy="2080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7" name="TextBox 396"/>
          <p:cNvSpPr txBox="1"/>
          <p:nvPr/>
        </p:nvSpPr>
        <p:spPr>
          <a:xfrm>
            <a:off x="536756" y="2632408"/>
            <a:ext cx="1744473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Видимость, км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6" name="Рисунок 4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73677"/>
            <a:ext cx="2521326" cy="2195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8" name="TextBox 417"/>
          <p:cNvSpPr txBox="1"/>
          <p:nvPr/>
        </p:nvSpPr>
        <p:spPr>
          <a:xfrm>
            <a:off x="156471" y="4673678"/>
            <a:ext cx="219087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волн, м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8284"/>
            <a:ext cx="1612598" cy="1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" name="Прямоугольник 414"/>
          <p:cNvSpPr/>
          <p:nvPr/>
        </p:nvSpPr>
        <p:spPr>
          <a:xfrm>
            <a:off x="4297100" y="2306090"/>
            <a:ext cx="897881" cy="21095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" name="Скругленный прямоугольник 407"/>
          <p:cNvSpPr/>
          <p:nvPr/>
        </p:nvSpPr>
        <p:spPr>
          <a:xfrm>
            <a:off x="1612598" y="493058"/>
            <a:ext cx="5838069" cy="1547409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(0,4)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происшествий, связанных с порывами линий связи и электропередачи, повалом деревьев; обрушением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конструкций, потерей устойчивости строительных кранов и их падением, повреждением кровли зданий; повреждением причальных сооружений, нарушением работы дорожных и коммунальных служб, нарушением систем жизнеобеспечения населения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происшествий – сильный ветер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(0,4) возникновения происшествий, связанных с повреждением морских судов; маломореходных судов, потерей устойчивости, возможным опрокидыванием судов и возможной гибелью людей, находящихся на них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происшествий – волнение моря).</a:t>
            </a:r>
          </a:p>
        </p:txBody>
      </p:sp>
      <p:grpSp>
        <p:nvGrpSpPr>
          <p:cNvPr id="399" name="Группа 2"/>
          <p:cNvGrpSpPr>
            <a:grpSpLocks/>
          </p:cNvGrpSpPr>
          <p:nvPr/>
        </p:nvGrpSpPr>
        <p:grpSpPr bwMode="auto">
          <a:xfrm>
            <a:off x="3909858" y="5658178"/>
            <a:ext cx="1820336" cy="1122048"/>
            <a:chOff x="3881365" y="5911947"/>
            <a:chExt cx="1996910" cy="906106"/>
          </a:xfrm>
          <a:solidFill>
            <a:schemeClr val="bg1"/>
          </a:solidFill>
        </p:grpSpPr>
        <p:sp>
          <p:nvSpPr>
            <p:cNvPr id="400" name="Прямоугольник 399"/>
            <p:cNvSpPr/>
            <p:nvPr/>
          </p:nvSpPr>
          <p:spPr bwMode="auto">
            <a:xfrm>
              <a:off x="3881365" y="5911947"/>
              <a:ext cx="1996910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5"/>
            <p:cNvSpPr txBox="1">
              <a:spLocks noChangeArrowheads="1"/>
            </p:cNvSpPr>
            <p:nvPr/>
          </p:nvSpPr>
          <p:spPr bwMode="auto">
            <a:xfrm>
              <a:off x="4049019" y="5936972"/>
              <a:ext cx="1682267" cy="19500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02" name="TextBox 5"/>
          <p:cNvSpPr txBox="1">
            <a:spLocks noChangeArrowheads="1"/>
          </p:cNvSpPr>
          <p:nvPr/>
        </p:nvSpPr>
        <p:spPr bwMode="auto">
          <a:xfrm>
            <a:off x="4634831" y="6174940"/>
            <a:ext cx="1064362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воздуха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TextBox 5"/>
          <p:cNvSpPr txBox="1">
            <a:spLocks noChangeArrowheads="1"/>
          </p:cNvSpPr>
          <p:nvPr/>
        </p:nvSpPr>
        <p:spPr bwMode="auto">
          <a:xfrm>
            <a:off x="4280981" y="5923801"/>
            <a:ext cx="1414071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направление ветра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31" y="5962793"/>
            <a:ext cx="19288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28" y="6163707"/>
            <a:ext cx="560152" cy="2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Прямоугольник 410"/>
          <p:cNvSpPr/>
          <p:nvPr/>
        </p:nvSpPr>
        <p:spPr>
          <a:xfrm>
            <a:off x="3959368" y="6514837"/>
            <a:ext cx="675464" cy="195988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4698042" y="6479740"/>
            <a:ext cx="1064362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708" y="2632408"/>
            <a:ext cx="2502302" cy="21121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5" name="TextBox 384"/>
          <p:cNvSpPr txBox="1"/>
          <p:nvPr/>
        </p:nvSpPr>
        <p:spPr>
          <a:xfrm>
            <a:off x="6930953" y="2714972"/>
            <a:ext cx="2165502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 мм/24 часа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11" y="3453710"/>
            <a:ext cx="88881" cy="1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6708" y="4772466"/>
            <a:ext cx="2502302" cy="208553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7" name="TextBox 386"/>
          <p:cNvSpPr txBox="1"/>
          <p:nvPr/>
        </p:nvSpPr>
        <p:spPr>
          <a:xfrm>
            <a:off x="6871842" y="4811842"/>
            <a:ext cx="219087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ветра, м/с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85" y="5575182"/>
            <a:ext cx="94941" cy="129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72" y="3695399"/>
            <a:ext cx="4592585" cy="3175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" y="3707915"/>
            <a:ext cx="4561948" cy="3156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074" y="448576"/>
            <a:ext cx="4580926" cy="3261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368"/>
            <a:ext cx="4572000" cy="3244031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46136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ВОЛНЕНИЯ МОРЯ </a:t>
            </a: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</a:t>
            </a:r>
            <a:endParaRPr lang="ru-RU" sz="12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28.01.2021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4" name="Прямая соединительная линия 813"/>
          <p:cNvCxnSpPr/>
          <p:nvPr/>
        </p:nvCxnSpPr>
        <p:spPr>
          <a:xfrm>
            <a:off x="4563074" y="466273"/>
            <a:ext cx="8926" cy="6391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10449"/>
            <a:ext cx="9144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TextBox 838"/>
          <p:cNvSpPr txBox="1"/>
          <p:nvPr/>
        </p:nvSpPr>
        <p:spPr>
          <a:xfrm>
            <a:off x="1601936" y="494660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 smtClean="0">
                <a:solidFill>
                  <a:schemeClr val="tx1"/>
                </a:solidFill>
              </a:rPr>
              <a:t>28.01.2021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0" name="TextBox 839"/>
          <p:cNvSpPr txBox="1"/>
          <p:nvPr/>
        </p:nvSpPr>
        <p:spPr>
          <a:xfrm>
            <a:off x="6336752" y="449603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 smtClean="0">
                <a:solidFill>
                  <a:schemeClr val="tx1"/>
                </a:solidFill>
              </a:rPr>
              <a:t>28.01.2021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1" name="TextBox 840"/>
          <p:cNvSpPr txBox="1"/>
          <p:nvPr/>
        </p:nvSpPr>
        <p:spPr>
          <a:xfrm>
            <a:off x="1664390" y="3739790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 smtClean="0">
                <a:solidFill>
                  <a:schemeClr val="tx1"/>
                </a:solidFill>
              </a:rPr>
              <a:t>28.01.2021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2" name="TextBox 841"/>
          <p:cNvSpPr txBox="1"/>
          <p:nvPr/>
        </p:nvSpPr>
        <p:spPr>
          <a:xfrm>
            <a:off x="6336752" y="3749824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 smtClean="0">
                <a:solidFill>
                  <a:schemeClr val="tx1"/>
                </a:solidFill>
              </a:rPr>
              <a:t>28.01.2021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1001716" y="1487789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440" name="TextBox 439"/>
          <p:cNvSpPr txBox="1"/>
          <p:nvPr/>
        </p:nvSpPr>
        <p:spPr>
          <a:xfrm>
            <a:off x="815266" y="131981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445" name="TextBox 444"/>
          <p:cNvSpPr txBox="1"/>
          <p:nvPr/>
        </p:nvSpPr>
        <p:spPr>
          <a:xfrm>
            <a:off x="1321836" y="1694439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2655721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4" y="5851100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5" y="2688499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5861118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393886" y="2546194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1915272" y="202823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633171" y="1672175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316346" y="1420348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6096064" y="1866659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7224407" y="289883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6627696" y="2281639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5750579" y="5018334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5470986" y="4769712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6213472" y="5274032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7349177" y="6139106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6853537" y="5662335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1234204" y="4868087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1027161" y="4610676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1573334" y="5058588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2583908" y="6120533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2182050" y="5483371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71634"/>
            <a:ext cx="9143999" cy="68092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376" name="Скругленная прямоугольная выноска 1375"/>
          <p:cNvSpPr/>
          <p:nvPr/>
        </p:nvSpPr>
        <p:spPr>
          <a:xfrm>
            <a:off x="3660326" y="4100785"/>
            <a:ext cx="3053899" cy="545956"/>
          </a:xfrm>
          <a:prstGeom prst="wedgeRoundRectCallout">
            <a:avLst>
              <a:gd name="adj1" fmla="val -82209"/>
              <a:gd name="adj2" fmla="val 438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Новороссийск. Даже зимой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месячная температура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положительная, 0...+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вторгается арктический воздух: ночью и утром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-20°, что для данной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территории-ОЯ-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морозы. В холодный период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с-в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«бора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его скорость до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40-60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м/с. 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0" name="Group 43"/>
          <p:cNvGrpSpPr>
            <a:grpSpLocks/>
          </p:cNvGrpSpPr>
          <p:nvPr/>
        </p:nvGrpSpPr>
        <p:grpSpPr bwMode="auto">
          <a:xfrm>
            <a:off x="8873301" y="44888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7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9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1" y="-1"/>
            <a:ext cx="9143999" cy="4830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МОРСКИХ ПОРТАХ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НА ТЕРРИТОРИИ КРАСНОДАРСКОГО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8" name="Group 1944"/>
          <p:cNvGrpSpPr>
            <a:grpSpLocks/>
          </p:cNvGrpSpPr>
          <p:nvPr/>
        </p:nvGrpSpPr>
        <p:grpSpPr bwMode="auto">
          <a:xfrm rot="368288" flipH="1">
            <a:off x="4725052" y="6217757"/>
            <a:ext cx="421445" cy="638628"/>
            <a:chOff x="354" y="4639"/>
            <a:chExt cx="637" cy="528"/>
          </a:xfrm>
        </p:grpSpPr>
        <p:grpSp>
          <p:nvGrpSpPr>
            <p:cNvPr id="58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65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5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9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59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9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64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65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65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65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65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65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65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9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9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599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637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38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39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600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601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624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635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36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25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626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627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628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9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0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1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2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3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4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602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603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614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619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0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1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2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3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15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6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7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8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04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605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607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609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610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611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12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13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608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06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59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59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9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9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808" name="Group 1944"/>
          <p:cNvGrpSpPr>
            <a:grpSpLocks/>
          </p:cNvGrpSpPr>
          <p:nvPr/>
        </p:nvGrpSpPr>
        <p:grpSpPr bwMode="auto">
          <a:xfrm rot="368288" flipH="1">
            <a:off x="2584372" y="4573410"/>
            <a:ext cx="421445" cy="638628"/>
            <a:chOff x="354" y="4639"/>
            <a:chExt cx="637" cy="528"/>
          </a:xfrm>
        </p:grpSpPr>
        <p:grpSp>
          <p:nvGrpSpPr>
            <p:cNvPr id="80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879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80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1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1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1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872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874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876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77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78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875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873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1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1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819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861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2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3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4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5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6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7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8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9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70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71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820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821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848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859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60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49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850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851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852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3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4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5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6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7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8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822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823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83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84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5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6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7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3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24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825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82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83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83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83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83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83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82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2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81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81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1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1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881" name="Group 1944"/>
          <p:cNvGrpSpPr>
            <a:grpSpLocks/>
          </p:cNvGrpSpPr>
          <p:nvPr/>
        </p:nvGrpSpPr>
        <p:grpSpPr bwMode="auto">
          <a:xfrm rot="368288" flipH="1">
            <a:off x="3858415" y="5259923"/>
            <a:ext cx="421445" cy="638628"/>
            <a:chOff x="354" y="4639"/>
            <a:chExt cx="637" cy="528"/>
          </a:xfrm>
        </p:grpSpPr>
        <p:grpSp>
          <p:nvGrpSpPr>
            <p:cNvPr id="882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298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299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83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84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85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291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293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295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296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297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294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292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86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87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892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280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1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2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3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4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5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6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7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8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9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90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893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894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267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278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79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268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269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270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271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2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3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4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5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6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7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895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896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257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262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3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4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5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6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258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59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60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61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97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898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900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902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253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254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255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256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901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99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888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889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90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91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69" name="Text Box 182"/>
          <p:cNvSpPr txBox="1">
            <a:spLocks noChangeArrowheads="1"/>
          </p:cNvSpPr>
          <p:nvPr/>
        </p:nvSpPr>
        <p:spPr bwMode="auto">
          <a:xfrm>
            <a:off x="2554284" y="4325145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" name="Text Box 182"/>
          <p:cNvSpPr txBox="1">
            <a:spLocks noChangeArrowheads="1"/>
          </p:cNvSpPr>
          <p:nvPr/>
        </p:nvSpPr>
        <p:spPr bwMode="auto">
          <a:xfrm>
            <a:off x="2268368" y="3310741"/>
            <a:ext cx="5145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Темрюк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7" name="Скругленный прямоугольник 1376"/>
          <p:cNvSpPr/>
          <p:nvPr/>
        </p:nvSpPr>
        <p:spPr>
          <a:xfrm>
            <a:off x="6454960" y="535604"/>
            <a:ext cx="2689040" cy="1306854"/>
          </a:xfrm>
          <a:prstGeom prst="roundRect">
            <a:avLst/>
          </a:prstGeom>
          <a:solidFill>
            <a:schemeClr val="accent4">
              <a:alpha val="9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порты Краснодарского края: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«Новороссийск» (МО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г.Новороссийск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«Темрюк»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«Кавказ»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«Тамань»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«Имеретинский» (МО г.Сочи);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«Анапа» (МО </a:t>
            </a:r>
            <a:r>
              <a:rPr lang="ru-RU" sz="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г.Анапа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«Туапсе» (МО Туапсинский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«Геленджик» (МО </a:t>
            </a:r>
            <a:r>
              <a:rPr lang="ru-RU" sz="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г.Геленджик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«Ейский» (МО Ейский район).</a:t>
            </a:r>
          </a:p>
        </p:txBody>
      </p:sp>
      <p:sp>
        <p:nvSpPr>
          <p:cNvPr id="1462" name="Скругленная прямоугольная выноска 1461"/>
          <p:cNvSpPr/>
          <p:nvPr/>
        </p:nvSpPr>
        <p:spPr>
          <a:xfrm>
            <a:off x="1785488" y="5063617"/>
            <a:ext cx="1098168" cy="1385988"/>
          </a:xfrm>
          <a:prstGeom prst="wedgeRoundRectCallout">
            <a:avLst>
              <a:gd name="adj1" fmla="val -2024"/>
              <a:gd name="adj2" fmla="val -65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морской терминал в России 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«Новороссийск»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круглогодично,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находится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незамерзающей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Цемесской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бухты. Грузооборот около 150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год.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3" name="Скругленная прямоугольная выноска 1462"/>
          <p:cNvSpPr/>
          <p:nvPr/>
        </p:nvSpPr>
        <p:spPr>
          <a:xfrm>
            <a:off x="30127" y="4683667"/>
            <a:ext cx="1719934" cy="924889"/>
          </a:xfrm>
          <a:prstGeom prst="wedgeRoundRectCallout">
            <a:avLst>
              <a:gd name="adj1" fmla="val 46411"/>
              <a:gd name="adj2" fmla="val -665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«Анапа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незамерзающий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Специализируется 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весенне-летний период – на перевозке пассажиров на местных и каботажных линиях;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осенне-зимний период – на обслуживании рыбопромысловых судов и ремонте небольших судов</a:t>
            </a:r>
          </a:p>
        </p:txBody>
      </p:sp>
      <p:sp>
        <p:nvSpPr>
          <p:cNvPr id="1464" name="Скругленная прямоугольная выноска 1463"/>
          <p:cNvSpPr/>
          <p:nvPr/>
        </p:nvSpPr>
        <p:spPr>
          <a:xfrm>
            <a:off x="873299" y="649206"/>
            <a:ext cx="1695398" cy="568326"/>
          </a:xfrm>
          <a:prstGeom prst="wedgeRoundRectCallout">
            <a:avLst>
              <a:gd name="adj1" fmla="val 69541"/>
              <a:gd name="adj2" fmla="val 131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«Ейск»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перевалку грузов и обслуживание судов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круглогодично.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грузовых причалов общей протяженностью 1300 м.</a:t>
            </a:r>
          </a:p>
        </p:txBody>
      </p:sp>
      <p:sp>
        <p:nvSpPr>
          <p:cNvPr id="1465" name="Скругленная прямоугольная выноска 1464"/>
          <p:cNvSpPr/>
          <p:nvPr/>
        </p:nvSpPr>
        <p:spPr>
          <a:xfrm>
            <a:off x="2904665" y="5114613"/>
            <a:ext cx="846027" cy="1379166"/>
          </a:xfrm>
          <a:prstGeom prst="wedgeRoundRectCallout">
            <a:avLst>
              <a:gd name="adj1" fmla="val -36524"/>
              <a:gd name="adj2" fmla="val -611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Геленджикский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морской порт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с круглосуточным графиком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пассажирских и грузовых судов.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6" name="Скругленная прямоугольная выноска 1465"/>
          <p:cNvSpPr/>
          <p:nvPr/>
        </p:nvSpPr>
        <p:spPr>
          <a:xfrm>
            <a:off x="3660326" y="4715426"/>
            <a:ext cx="3351442" cy="418743"/>
          </a:xfrm>
          <a:prstGeom prst="wedgeRoundRectCallout">
            <a:avLst>
              <a:gd name="adj1" fmla="val -70522"/>
              <a:gd name="adj2" fmla="val 104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Геленджикской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бухты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 ветра «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бора» характеризуется скоростями ветра свыше 14 м/с, в отдельных случаях до 40 м/с, низкими температурами воздуха и значительной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продолжительностью. Не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портом убежища. </a:t>
            </a:r>
          </a:p>
        </p:txBody>
      </p:sp>
      <p:sp>
        <p:nvSpPr>
          <p:cNvPr id="1370" name="Text Box 182"/>
          <p:cNvSpPr txBox="1">
            <a:spLocks noChangeArrowheads="1"/>
          </p:cNvSpPr>
          <p:nvPr/>
        </p:nvSpPr>
        <p:spPr bwMode="auto">
          <a:xfrm>
            <a:off x="2922827" y="4616531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0" name="Group 1944"/>
          <p:cNvGrpSpPr>
            <a:grpSpLocks/>
          </p:cNvGrpSpPr>
          <p:nvPr/>
        </p:nvGrpSpPr>
        <p:grpSpPr bwMode="auto">
          <a:xfrm rot="368288" flipH="1">
            <a:off x="1705423" y="4154667"/>
            <a:ext cx="421445" cy="638628"/>
            <a:chOff x="354" y="4639"/>
            <a:chExt cx="637" cy="528"/>
          </a:xfrm>
        </p:grpSpPr>
        <p:grpSp>
          <p:nvGrpSpPr>
            <p:cNvPr id="1301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367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68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302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303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304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360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362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36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36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36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363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361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305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306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1311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349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0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1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2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3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4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5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6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7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8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9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1312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1313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336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347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48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337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338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339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340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1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2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3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4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5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6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1314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1315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326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331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2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3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4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5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327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28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29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30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316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1317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1319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1321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322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323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324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325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1320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318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1307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1308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09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10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467" name="Скругленная прямоугольная выноска 1466"/>
          <p:cNvSpPr/>
          <p:nvPr/>
        </p:nvSpPr>
        <p:spPr>
          <a:xfrm>
            <a:off x="2807473" y="3391688"/>
            <a:ext cx="3720195" cy="573419"/>
          </a:xfrm>
          <a:prstGeom prst="wedgeRoundRectCallout">
            <a:avLst>
              <a:gd name="adj1" fmla="val -73270"/>
              <a:gd name="adj2" fmla="val 1222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Анапа. Скорость ю, ю-з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30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м/с, высота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достигать 7м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возникает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тягун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ветровые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волновые условия, интенсивные осадки;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воздействия рельефа морского дна подводные песчаные валы у берега постоянно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перемещаются. С ноября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апрель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туманы, с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по август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смерчи.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1" name="Text Box 182"/>
          <p:cNvSpPr txBox="1">
            <a:spLocks noChangeArrowheads="1"/>
          </p:cNvSpPr>
          <p:nvPr/>
        </p:nvSpPr>
        <p:spPr bwMode="auto">
          <a:xfrm>
            <a:off x="1975601" y="3977071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Анапа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9" name="Group 1944"/>
          <p:cNvGrpSpPr>
            <a:grpSpLocks/>
          </p:cNvGrpSpPr>
          <p:nvPr/>
        </p:nvGrpSpPr>
        <p:grpSpPr bwMode="auto">
          <a:xfrm rot="368288" flipH="1">
            <a:off x="1815841" y="2959634"/>
            <a:ext cx="421445" cy="638628"/>
            <a:chOff x="354" y="4639"/>
            <a:chExt cx="637" cy="528"/>
          </a:xfrm>
        </p:grpSpPr>
        <p:grpSp>
          <p:nvGrpSpPr>
            <p:cNvPr id="740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80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0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741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742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743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79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80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80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0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0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80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80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744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745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750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788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89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0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75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75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775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786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87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76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777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778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779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0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1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2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3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4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5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75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75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76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77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3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4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76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5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75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75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76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76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76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76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76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75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75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746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747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48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49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79" name="Скругленная прямоугольная выноска 1378"/>
          <p:cNvSpPr/>
          <p:nvPr/>
        </p:nvSpPr>
        <p:spPr>
          <a:xfrm>
            <a:off x="3479007" y="541587"/>
            <a:ext cx="2958549" cy="948546"/>
          </a:xfrm>
          <a:prstGeom prst="wedgeRoundRectCallout">
            <a:avLst>
              <a:gd name="adj1" fmla="val -55212"/>
              <a:gd name="adj2" fmla="val 793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Ейск. Ледовый период ноябрь (декабрь) - февраль (март). Толщина ледового покрова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40-45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мягкие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60-80 см в суровые. При нагонных ветрах обычно происходит сжатие ледового покрова, его разрушение, нагромождение льдин и образование торосов. При замерзании Азовского моря и Таганрогского залива прохождение судов в порт и выход из него обеспечивает ледокол «Капитан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8" name="Group 1944"/>
          <p:cNvGrpSpPr>
            <a:grpSpLocks/>
          </p:cNvGrpSpPr>
          <p:nvPr/>
        </p:nvGrpSpPr>
        <p:grpSpPr bwMode="auto">
          <a:xfrm rot="368288" flipH="1">
            <a:off x="2921838" y="656773"/>
            <a:ext cx="421445" cy="638628"/>
            <a:chOff x="354" y="4639"/>
            <a:chExt cx="637" cy="528"/>
          </a:xfrm>
        </p:grpSpPr>
        <p:grpSp>
          <p:nvGrpSpPr>
            <p:cNvPr id="65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737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38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66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66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66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730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732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73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73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73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733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731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66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66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674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719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0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1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2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3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4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5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6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7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8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9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68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68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706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717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18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07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708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709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710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1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2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3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4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5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6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68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68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69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70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4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5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9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8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68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68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69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69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69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9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9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68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8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66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66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6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6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75" name="Text Box 182"/>
          <p:cNvSpPr txBox="1">
            <a:spLocks noChangeArrowheads="1"/>
          </p:cNvSpPr>
          <p:nvPr/>
        </p:nvSpPr>
        <p:spPr bwMode="auto">
          <a:xfrm>
            <a:off x="2840982" y="1120269"/>
            <a:ext cx="4636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3" name="Скругленная прямоугольная выноска 1382"/>
          <p:cNvSpPr/>
          <p:nvPr/>
        </p:nvSpPr>
        <p:spPr>
          <a:xfrm>
            <a:off x="5044016" y="5681529"/>
            <a:ext cx="3935504" cy="471680"/>
          </a:xfrm>
          <a:prstGeom prst="wedgeRoundRectCallout">
            <a:avLst>
              <a:gd name="adj1" fmla="val -71824"/>
              <a:gd name="adj2" fmla="val -501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Туапсе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навигации круглый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обеспечивает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 операции с грузами, включая опасные грузы 3–5, 9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внешнеторговые перевозки нефти 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нефтепродуктов, навалочных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(угля, руды и др.), генеральных грузов, зерна, минеральных удобрений 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продукции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19" name="Group 1944"/>
          <p:cNvGrpSpPr>
            <a:grpSpLocks/>
          </p:cNvGrpSpPr>
          <p:nvPr/>
        </p:nvGrpSpPr>
        <p:grpSpPr bwMode="auto">
          <a:xfrm rot="368288" flipH="1">
            <a:off x="2306566" y="4375230"/>
            <a:ext cx="421445" cy="638628"/>
            <a:chOff x="354" y="4639"/>
            <a:chExt cx="637" cy="528"/>
          </a:xfrm>
        </p:grpSpPr>
        <p:grpSp>
          <p:nvGrpSpPr>
            <p:cNvPr id="520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58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8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21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522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23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57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58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58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58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58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58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58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24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25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530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568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69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0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53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53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555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566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67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556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557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558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559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0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1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2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3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4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5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53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53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54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55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3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4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54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53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53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53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54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54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54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54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54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53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53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526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527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28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29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1378" name="Группа 2"/>
          <p:cNvGrpSpPr>
            <a:grpSpLocks/>
          </p:cNvGrpSpPr>
          <p:nvPr/>
        </p:nvGrpSpPr>
        <p:grpSpPr bwMode="auto">
          <a:xfrm>
            <a:off x="30127" y="5681528"/>
            <a:ext cx="1686344" cy="1122048"/>
            <a:chOff x="3881365" y="5911947"/>
            <a:chExt cx="1996910" cy="906106"/>
          </a:xfrm>
          <a:solidFill>
            <a:schemeClr val="bg1"/>
          </a:solidFill>
        </p:grpSpPr>
        <p:sp>
          <p:nvSpPr>
            <p:cNvPr id="1384" name="Прямоугольник 1383"/>
            <p:cNvSpPr/>
            <p:nvPr/>
          </p:nvSpPr>
          <p:spPr bwMode="auto">
            <a:xfrm>
              <a:off x="3881365" y="5911947"/>
              <a:ext cx="1996910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00" dirty="0">
                <a:solidFill>
                  <a:prstClr val="white"/>
                </a:solidFill>
              </a:endParaRPr>
            </a:p>
          </p:txBody>
        </p:sp>
        <p:sp>
          <p:nvSpPr>
            <p:cNvPr id="1385" name="TextBox 5"/>
            <p:cNvSpPr txBox="1">
              <a:spLocks noChangeArrowheads="1"/>
            </p:cNvSpPr>
            <p:nvPr/>
          </p:nvSpPr>
          <p:spPr bwMode="auto">
            <a:xfrm>
              <a:off x="4049018" y="5936972"/>
              <a:ext cx="1682267" cy="3192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86" name="TextBox 5"/>
          <p:cNvSpPr txBox="1">
            <a:spLocks noChangeArrowheads="1"/>
          </p:cNvSpPr>
          <p:nvPr/>
        </p:nvSpPr>
        <p:spPr bwMode="auto">
          <a:xfrm>
            <a:off x="702204" y="6036669"/>
            <a:ext cx="1064362" cy="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порт</a:t>
            </a: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7" name="TextBox 5"/>
          <p:cNvSpPr txBox="1">
            <a:spLocks noChangeArrowheads="1"/>
          </p:cNvSpPr>
          <p:nvPr/>
        </p:nvSpPr>
        <p:spPr bwMode="auto">
          <a:xfrm>
            <a:off x="687827" y="6396331"/>
            <a:ext cx="1064362" cy="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</a:t>
            </a: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8" name="Text Box 182"/>
          <p:cNvSpPr txBox="1">
            <a:spLocks noChangeArrowheads="1"/>
          </p:cNvSpPr>
          <p:nvPr/>
        </p:nvSpPr>
        <p:spPr bwMode="auto">
          <a:xfrm>
            <a:off x="99608" y="6408763"/>
            <a:ext cx="486180" cy="142991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alt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2" name="Group 1944"/>
          <p:cNvGrpSpPr>
            <a:grpSpLocks/>
          </p:cNvGrpSpPr>
          <p:nvPr/>
        </p:nvGrpSpPr>
        <p:grpSpPr bwMode="auto">
          <a:xfrm rot="368288" flipH="1">
            <a:off x="234758" y="5995750"/>
            <a:ext cx="215880" cy="373966"/>
            <a:chOff x="354" y="4639"/>
            <a:chExt cx="637" cy="528"/>
          </a:xfrm>
        </p:grpSpPr>
        <p:grpSp>
          <p:nvGrpSpPr>
            <p:cNvPr id="1483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549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550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484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485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486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542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544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546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547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548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545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543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487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488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1493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531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2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3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4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5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6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7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8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9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40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41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1494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1495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518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529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30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519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520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521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522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3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4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5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6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7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8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1496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1497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508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513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4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5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6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7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509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0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1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2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498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1499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1501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1503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504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505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506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507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1502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500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1489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1490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491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492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82" name="Скругленная прямоугольная выноска 1381"/>
          <p:cNvSpPr/>
          <p:nvPr/>
        </p:nvSpPr>
        <p:spPr>
          <a:xfrm>
            <a:off x="5543439" y="6308671"/>
            <a:ext cx="2771219" cy="434639"/>
          </a:xfrm>
          <a:prstGeom prst="wedgeRoundRectCallout">
            <a:avLst>
              <a:gd name="adj1" fmla="val -64955"/>
              <a:gd name="adj2" fmla="val 7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большой пассажирский порт на Черном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Акватория порта делится на 2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части: мелководную и глубоководную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0" name="Скругленная прямоугольная выноска 1379"/>
          <p:cNvSpPr/>
          <p:nvPr/>
        </p:nvSpPr>
        <p:spPr>
          <a:xfrm>
            <a:off x="2048244" y="6594166"/>
            <a:ext cx="2532653" cy="206578"/>
          </a:xfrm>
          <a:prstGeom prst="wedgeRoundRectCallout">
            <a:avLst>
              <a:gd name="adj1" fmla="val 55168"/>
              <a:gd name="adj2" fmla="val -370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Порт не замерзающий, навигация длится круглый год. </a:t>
            </a:r>
          </a:p>
        </p:txBody>
      </p:sp>
      <p:sp>
        <p:nvSpPr>
          <p:cNvPr id="1381" name="Скругленная прямоугольная выноска 1380"/>
          <p:cNvSpPr/>
          <p:nvPr/>
        </p:nvSpPr>
        <p:spPr>
          <a:xfrm>
            <a:off x="4683740" y="5189316"/>
            <a:ext cx="3286894" cy="415578"/>
          </a:xfrm>
          <a:prstGeom prst="wedgeRoundRectCallout">
            <a:avLst>
              <a:gd name="adj1" fmla="val -63470"/>
              <a:gd name="adj2" fmla="val 504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Туапсе. Иногда  возникает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тягун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штормовые ветры ю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м/с, высота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 более 2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Не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местом убежища для судов в штормовую погоду, за исключением маломерных, спортивных парусных и прогулочных судов. </a:t>
            </a:r>
          </a:p>
        </p:txBody>
      </p:sp>
      <p:sp>
        <p:nvSpPr>
          <p:cNvPr id="1373" name="Text Box 182"/>
          <p:cNvSpPr txBox="1">
            <a:spLocks noChangeArrowheads="1"/>
          </p:cNvSpPr>
          <p:nvPr/>
        </p:nvSpPr>
        <p:spPr bwMode="auto">
          <a:xfrm>
            <a:off x="4993730" y="6202166"/>
            <a:ext cx="504696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4" name="Text Box 182"/>
          <p:cNvSpPr txBox="1">
            <a:spLocks noChangeArrowheads="1"/>
          </p:cNvSpPr>
          <p:nvPr/>
        </p:nvSpPr>
        <p:spPr bwMode="auto">
          <a:xfrm>
            <a:off x="4135245" y="5278086"/>
            <a:ext cx="4636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1" name="Скругленная прямоугольная выноска 1550"/>
          <p:cNvSpPr/>
          <p:nvPr/>
        </p:nvSpPr>
        <p:spPr>
          <a:xfrm>
            <a:off x="99609" y="1717814"/>
            <a:ext cx="2664974" cy="1412555"/>
          </a:xfrm>
          <a:prstGeom prst="wedgeRoundRectCallout">
            <a:avLst>
              <a:gd name="adj1" fmla="val 23450"/>
              <a:gd name="adj2" fmla="val 623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«Тамань»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9 действующих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причалов с физическим износом </a:t>
            </a:r>
            <a:r>
              <a:rPr lang="en-US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Порт доступен для захода судов длиной до 275 м, шириной до 48,0 м, осадкой до 14,0 м. Длина причального фронта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- 2286 погон. м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перевалки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грузов-28,1 млн. т./год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нефтепродуктов и сжиженных углеводородных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газов-19,9,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наливных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грузов-1,7,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насыпных зерновых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грузов-6,5.</a:t>
            </a:r>
          </a:p>
          <a:p>
            <a:pPr marL="228600" indent="-228600" algn="ctr">
              <a:buAutoNum type="arabicPeriod"/>
            </a:pP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«Кавказ» </a:t>
            </a:r>
          </a:p>
          <a:p>
            <a:pPr marL="228600" indent="-228600" algn="ctr">
              <a:buFontTx/>
              <a:buAutoNum type="arabicPeriod"/>
            </a:pP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«Темрюк» имеет 20 причалов, длина причального фронта 2502,08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погон.м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Пропускная способность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9400</a:t>
            </a:r>
          </a:p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0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584595</TotalTime>
  <Words>830</Words>
  <Application>Microsoft Office PowerPoint</Application>
  <PresentationFormat>Экран (4:3)</PresentationFormat>
  <Paragraphs>84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mchs</cp:lastModifiedBy>
  <cp:revision>25766</cp:revision>
  <cp:lastPrinted>2020-08-16T16:46:55Z</cp:lastPrinted>
  <dcterms:created xsi:type="dcterms:W3CDTF">2014-09-08T13:21:12Z</dcterms:created>
  <dcterms:modified xsi:type="dcterms:W3CDTF">2021-01-27T07:53:37Z</dcterms:modified>
</cp:coreProperties>
</file>