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8998" r:id="rId2"/>
    <p:sldId id="9065" r:id="rId3"/>
    <p:sldId id="9075" r:id="rId4"/>
    <p:sldId id="9074" r:id="rId5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998"/>
            <p14:sldId id="9065"/>
            <p14:sldId id="9075"/>
            <p14:sldId id="9074"/>
          </p14:sldIdLst>
        </p14:section>
      </p14:sectionLst>
    </p:ext>
    <p:ext uri="{EFAFB233-063F-42B5-8137-9DF3F51BA10A}">
      <p15:sldGuideLst xmlns:p15="http://schemas.microsoft.com/office/powerpoint/2012/main">
        <p15:guide id="2" pos="363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1DF8"/>
    <a:srgbClr val="00FF00"/>
    <a:srgbClr val="FF9999"/>
    <a:srgbClr val="FF0000"/>
    <a:srgbClr val="4ADFE6"/>
    <a:srgbClr val="0070C0"/>
    <a:srgbClr val="FFFF00"/>
    <a:srgbClr val="FF33CC"/>
    <a:srgbClr val="3D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6586" autoAdjust="0"/>
  </p:normalViewPr>
  <p:slideViewPr>
    <p:cSldViewPr snapToGrid="0">
      <p:cViewPr varScale="1">
        <p:scale>
          <a:sx n="116" d="100"/>
          <a:sy n="116" d="100"/>
        </p:scale>
        <p:origin x="1782" y="108"/>
      </p:cViewPr>
      <p:guideLst>
        <p:guide pos="3636"/>
        <p:guide orient="horz" pos="4320"/>
        <p:guide pos="2727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7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01.02.2021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7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4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01.02.2021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3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7" y="3276749"/>
            <a:ext cx="7952739" cy="268096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4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30891" y="6467167"/>
            <a:ext cx="4307734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5187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094" y="3235357"/>
            <a:ext cx="7955042" cy="3065136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3875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01.02.2021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0"/>
            <a:ext cx="9144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ОБСТАНОВКИ В СООТВЕТСТВИИ С ПРОГНОЗОМ 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НА ТЕРРИТОРИИ КРАСНОДАРСКОГО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90832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0"/>
            <a:ext cx="9143999" cy="680928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98" y="469014"/>
            <a:ext cx="9172796" cy="6396197"/>
          </a:xfrm>
          <a:prstGeom prst="rect">
            <a:avLst/>
          </a:prstGeom>
        </p:spPr>
      </p:pic>
      <p:grpSp>
        <p:nvGrpSpPr>
          <p:cNvPr id="640" name="Group 43"/>
          <p:cNvGrpSpPr>
            <a:grpSpLocks/>
          </p:cNvGrpSpPr>
          <p:nvPr/>
        </p:nvGrpSpPr>
        <p:grpSpPr bwMode="auto">
          <a:xfrm>
            <a:off x="8873301" y="44888"/>
            <a:ext cx="233356" cy="273309"/>
            <a:chOff x="695" y="1570"/>
            <a:chExt cx="2276" cy="2282"/>
          </a:xfrm>
        </p:grpSpPr>
        <p:sp>
          <p:nvSpPr>
            <p:cNvPr id="669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0" name="Oval 45"/>
            <p:cNvSpPr>
              <a:spLocks noChangeArrowheads="1"/>
            </p:cNvSpPr>
            <p:nvPr/>
          </p:nvSpPr>
          <p:spPr bwMode="auto">
            <a:xfrm>
              <a:off x="750" y="1602"/>
              <a:ext cx="2182" cy="2186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1" name="Oval 46"/>
            <p:cNvSpPr>
              <a:spLocks noChangeArrowheads="1"/>
            </p:cNvSpPr>
            <p:nvPr/>
          </p:nvSpPr>
          <p:spPr bwMode="auto">
            <a:xfrm>
              <a:off x="1026" y="1890"/>
              <a:ext cx="1648" cy="1656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2" name="Oval 47"/>
            <p:cNvSpPr>
              <a:spLocks noChangeArrowheads="1"/>
            </p:cNvSpPr>
            <p:nvPr/>
          </p:nvSpPr>
          <p:spPr bwMode="auto">
            <a:xfrm>
              <a:off x="1070" y="1934"/>
              <a:ext cx="1587" cy="159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3" name="Freeform 48"/>
            <p:cNvSpPr>
              <a:spLocks noEditPoints="1"/>
            </p:cNvSpPr>
            <p:nvPr/>
          </p:nvSpPr>
          <p:spPr bwMode="auto">
            <a:xfrm>
              <a:off x="1202" y="1666"/>
              <a:ext cx="1317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7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AutoShape 50"/>
            <p:cNvSpPr>
              <a:spLocks noChangeArrowheads="1"/>
            </p:cNvSpPr>
            <p:nvPr/>
          </p:nvSpPr>
          <p:spPr bwMode="auto">
            <a:xfrm>
              <a:off x="882" y="2069"/>
              <a:ext cx="190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6116" tIns="8059" rIns="16116" bIns="805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7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844" name="Freeform 52"/>
              <p:cNvSpPr>
                <a:spLocks/>
              </p:cNvSpPr>
              <p:nvPr/>
            </p:nvSpPr>
            <p:spPr bwMode="auto">
              <a:xfrm>
                <a:off x="3513" y="1313"/>
                <a:ext cx="314" cy="384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53"/>
              <p:cNvSpPr>
                <a:spLocks/>
              </p:cNvSpPr>
              <p:nvPr/>
            </p:nvSpPr>
            <p:spPr bwMode="auto">
              <a:xfrm>
                <a:off x="3568" y="1224"/>
                <a:ext cx="198" cy="96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54"/>
              <p:cNvSpPr>
                <a:spLocks/>
              </p:cNvSpPr>
              <p:nvPr/>
            </p:nvSpPr>
            <p:spPr bwMode="auto">
              <a:xfrm>
                <a:off x="3568" y="1179"/>
                <a:ext cx="198" cy="102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55"/>
              <p:cNvSpPr>
                <a:spLocks/>
              </p:cNvSpPr>
              <p:nvPr/>
            </p:nvSpPr>
            <p:spPr bwMode="auto">
              <a:xfrm>
                <a:off x="3563" y="1256"/>
                <a:ext cx="50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56"/>
              <p:cNvSpPr>
                <a:spLocks/>
              </p:cNvSpPr>
              <p:nvPr/>
            </p:nvSpPr>
            <p:spPr bwMode="auto">
              <a:xfrm>
                <a:off x="3717" y="1256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57"/>
              <p:cNvSpPr>
                <a:spLocks/>
              </p:cNvSpPr>
              <p:nvPr/>
            </p:nvSpPr>
            <p:spPr bwMode="auto">
              <a:xfrm>
                <a:off x="3546" y="1479"/>
                <a:ext cx="88" cy="147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58"/>
              <p:cNvSpPr>
                <a:spLocks/>
              </p:cNvSpPr>
              <p:nvPr/>
            </p:nvSpPr>
            <p:spPr bwMode="auto">
              <a:xfrm>
                <a:off x="3596" y="1524"/>
                <a:ext cx="39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59"/>
              <p:cNvSpPr>
                <a:spLocks/>
              </p:cNvSpPr>
              <p:nvPr/>
            </p:nvSpPr>
            <p:spPr bwMode="auto">
              <a:xfrm>
                <a:off x="3535" y="1428"/>
                <a:ext cx="66" cy="70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60"/>
              <p:cNvSpPr>
                <a:spLocks/>
              </p:cNvSpPr>
              <p:nvPr/>
            </p:nvSpPr>
            <p:spPr bwMode="auto">
              <a:xfrm>
                <a:off x="3546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61"/>
              <p:cNvSpPr>
                <a:spLocks/>
              </p:cNvSpPr>
              <p:nvPr/>
            </p:nvSpPr>
            <p:spPr bwMode="auto">
              <a:xfrm>
                <a:off x="3579" y="1428"/>
                <a:ext cx="55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62"/>
              <p:cNvSpPr>
                <a:spLocks/>
              </p:cNvSpPr>
              <p:nvPr/>
            </p:nvSpPr>
            <p:spPr bwMode="auto">
              <a:xfrm>
                <a:off x="3596" y="1467"/>
                <a:ext cx="39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63"/>
              <p:cNvSpPr>
                <a:spLocks/>
              </p:cNvSpPr>
              <p:nvPr/>
            </p:nvSpPr>
            <p:spPr bwMode="auto">
              <a:xfrm>
                <a:off x="3524" y="1441"/>
                <a:ext cx="55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64"/>
              <p:cNvSpPr>
                <a:spLocks/>
              </p:cNvSpPr>
              <p:nvPr/>
            </p:nvSpPr>
            <p:spPr bwMode="auto">
              <a:xfrm>
                <a:off x="3546" y="142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65"/>
              <p:cNvSpPr>
                <a:spLocks/>
              </p:cNvSpPr>
              <p:nvPr/>
            </p:nvSpPr>
            <p:spPr bwMode="auto">
              <a:xfrm>
                <a:off x="3563" y="1511"/>
                <a:ext cx="72" cy="58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66"/>
              <p:cNvSpPr>
                <a:spLocks/>
              </p:cNvSpPr>
              <p:nvPr/>
            </p:nvSpPr>
            <p:spPr bwMode="auto">
              <a:xfrm>
                <a:off x="3568" y="1556"/>
                <a:ext cx="28" cy="58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67"/>
              <p:cNvSpPr>
                <a:spLocks/>
              </p:cNvSpPr>
              <p:nvPr/>
            </p:nvSpPr>
            <p:spPr bwMode="auto">
              <a:xfrm>
                <a:off x="3601" y="1537"/>
                <a:ext cx="33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68"/>
              <p:cNvSpPr>
                <a:spLocks/>
              </p:cNvSpPr>
              <p:nvPr/>
            </p:nvSpPr>
            <p:spPr bwMode="auto">
              <a:xfrm>
                <a:off x="3601" y="1543"/>
                <a:ext cx="33" cy="12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69"/>
              <p:cNvSpPr>
                <a:spLocks/>
              </p:cNvSpPr>
              <p:nvPr/>
            </p:nvSpPr>
            <p:spPr bwMode="auto">
              <a:xfrm>
                <a:off x="3634" y="1556"/>
                <a:ext cx="39" cy="128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70"/>
              <p:cNvSpPr>
                <a:spLocks/>
              </p:cNvSpPr>
              <p:nvPr/>
            </p:nvSpPr>
            <p:spPr bwMode="auto">
              <a:xfrm>
                <a:off x="3700" y="1479"/>
                <a:ext cx="94" cy="147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71"/>
              <p:cNvSpPr>
                <a:spLocks/>
              </p:cNvSpPr>
              <p:nvPr/>
            </p:nvSpPr>
            <p:spPr bwMode="auto">
              <a:xfrm>
                <a:off x="3700" y="1524"/>
                <a:ext cx="44" cy="147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72"/>
              <p:cNvSpPr>
                <a:spLocks/>
              </p:cNvSpPr>
              <p:nvPr/>
            </p:nvSpPr>
            <p:spPr bwMode="auto">
              <a:xfrm>
                <a:off x="3733" y="1428"/>
                <a:ext cx="77" cy="70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73"/>
              <p:cNvSpPr>
                <a:spLocks/>
              </p:cNvSpPr>
              <p:nvPr/>
            </p:nvSpPr>
            <p:spPr bwMode="auto">
              <a:xfrm>
                <a:off x="3733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74"/>
              <p:cNvSpPr>
                <a:spLocks/>
              </p:cNvSpPr>
              <p:nvPr/>
            </p:nvSpPr>
            <p:spPr bwMode="auto">
              <a:xfrm>
                <a:off x="3706" y="1428"/>
                <a:ext cx="44" cy="58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75"/>
              <p:cNvSpPr>
                <a:spLocks/>
              </p:cNvSpPr>
              <p:nvPr/>
            </p:nvSpPr>
            <p:spPr bwMode="auto">
              <a:xfrm>
                <a:off x="3700" y="1467"/>
                <a:ext cx="44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76"/>
              <p:cNvSpPr>
                <a:spLocks/>
              </p:cNvSpPr>
              <p:nvPr/>
            </p:nvSpPr>
            <p:spPr bwMode="auto">
              <a:xfrm>
                <a:off x="3750" y="1441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77"/>
              <p:cNvSpPr>
                <a:spLocks/>
              </p:cNvSpPr>
              <p:nvPr/>
            </p:nvSpPr>
            <p:spPr bwMode="auto">
              <a:xfrm>
                <a:off x="3733" y="1428"/>
                <a:ext cx="55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78"/>
              <p:cNvSpPr>
                <a:spLocks/>
              </p:cNvSpPr>
              <p:nvPr/>
            </p:nvSpPr>
            <p:spPr bwMode="auto">
              <a:xfrm>
                <a:off x="3700" y="1511"/>
                <a:ext cx="77" cy="5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79"/>
              <p:cNvSpPr>
                <a:spLocks/>
              </p:cNvSpPr>
              <p:nvPr/>
            </p:nvSpPr>
            <p:spPr bwMode="auto">
              <a:xfrm>
                <a:off x="3744" y="1556"/>
                <a:ext cx="22" cy="58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80"/>
              <p:cNvSpPr>
                <a:spLocks/>
              </p:cNvSpPr>
              <p:nvPr/>
            </p:nvSpPr>
            <p:spPr bwMode="auto">
              <a:xfrm>
                <a:off x="3700" y="1537"/>
                <a:ext cx="44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81"/>
              <p:cNvSpPr>
                <a:spLocks/>
              </p:cNvSpPr>
              <p:nvPr/>
            </p:nvSpPr>
            <p:spPr bwMode="auto">
              <a:xfrm>
                <a:off x="3700" y="1543"/>
                <a:ext cx="33" cy="12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82"/>
              <p:cNvSpPr>
                <a:spLocks/>
              </p:cNvSpPr>
              <p:nvPr/>
            </p:nvSpPr>
            <p:spPr bwMode="auto">
              <a:xfrm>
                <a:off x="3673" y="1556"/>
                <a:ext cx="28" cy="128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8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8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8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8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8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8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8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9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9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9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9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9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9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9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9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9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9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0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0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0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0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0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0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06"/>
              <p:cNvSpPr>
                <a:spLocks/>
              </p:cNvSpPr>
              <p:nvPr/>
            </p:nvSpPr>
            <p:spPr bwMode="auto">
              <a:xfrm>
                <a:off x="3414" y="1383"/>
                <a:ext cx="44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07"/>
              <p:cNvSpPr>
                <a:spLocks/>
              </p:cNvSpPr>
              <p:nvPr/>
            </p:nvSpPr>
            <p:spPr bwMode="auto">
              <a:xfrm>
                <a:off x="3436" y="1371"/>
                <a:ext cx="44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08"/>
              <p:cNvSpPr>
                <a:spLocks/>
              </p:cNvSpPr>
              <p:nvPr/>
            </p:nvSpPr>
            <p:spPr bwMode="auto">
              <a:xfrm>
                <a:off x="3458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09"/>
              <p:cNvSpPr>
                <a:spLocks/>
              </p:cNvSpPr>
              <p:nvPr/>
            </p:nvSpPr>
            <p:spPr bwMode="auto">
              <a:xfrm>
                <a:off x="3491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10"/>
              <p:cNvSpPr>
                <a:spLocks/>
              </p:cNvSpPr>
              <p:nvPr/>
            </p:nvSpPr>
            <p:spPr bwMode="auto">
              <a:xfrm>
                <a:off x="3513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4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12"/>
              <p:cNvSpPr>
                <a:spLocks/>
              </p:cNvSpPr>
              <p:nvPr/>
            </p:nvSpPr>
            <p:spPr bwMode="auto">
              <a:xfrm>
                <a:off x="3563" y="1294"/>
                <a:ext cx="39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1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1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1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1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1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1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1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2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2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2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2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2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2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2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2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2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2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3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3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3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3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3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3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36"/>
              <p:cNvSpPr>
                <a:spLocks/>
              </p:cNvSpPr>
              <p:nvPr/>
            </p:nvSpPr>
            <p:spPr bwMode="auto">
              <a:xfrm>
                <a:off x="3386" y="1326"/>
                <a:ext cx="72" cy="102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37"/>
              <p:cNvSpPr>
                <a:spLocks/>
              </p:cNvSpPr>
              <p:nvPr/>
            </p:nvSpPr>
            <p:spPr bwMode="auto">
              <a:xfrm>
                <a:off x="3425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38"/>
              <p:cNvSpPr>
                <a:spLocks/>
              </p:cNvSpPr>
              <p:nvPr/>
            </p:nvSpPr>
            <p:spPr bwMode="auto">
              <a:xfrm>
                <a:off x="3469" y="1313"/>
                <a:ext cx="44" cy="96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39"/>
              <p:cNvSpPr>
                <a:spLocks/>
              </p:cNvSpPr>
              <p:nvPr/>
            </p:nvSpPr>
            <p:spPr bwMode="auto">
              <a:xfrm>
                <a:off x="3502" y="1313"/>
                <a:ext cx="33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40"/>
              <p:cNvSpPr>
                <a:spLocks/>
              </p:cNvSpPr>
              <p:nvPr/>
            </p:nvSpPr>
            <p:spPr bwMode="auto">
              <a:xfrm>
                <a:off x="3524" y="1307"/>
                <a:ext cx="39" cy="77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41"/>
              <p:cNvSpPr>
                <a:spLocks/>
              </p:cNvSpPr>
              <p:nvPr/>
            </p:nvSpPr>
            <p:spPr bwMode="auto">
              <a:xfrm>
                <a:off x="3546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42"/>
              <p:cNvSpPr>
                <a:spLocks/>
              </p:cNvSpPr>
              <p:nvPr/>
            </p:nvSpPr>
            <p:spPr bwMode="auto">
              <a:xfrm>
                <a:off x="3563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43"/>
              <p:cNvSpPr>
                <a:spLocks/>
              </p:cNvSpPr>
              <p:nvPr/>
            </p:nvSpPr>
            <p:spPr bwMode="auto">
              <a:xfrm>
                <a:off x="3579" y="1307"/>
                <a:ext cx="22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44"/>
              <p:cNvSpPr>
                <a:spLocks/>
              </p:cNvSpPr>
              <p:nvPr/>
            </p:nvSpPr>
            <p:spPr bwMode="auto">
              <a:xfrm>
                <a:off x="3596" y="1307"/>
                <a:ext cx="17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47"/>
              <p:cNvSpPr>
                <a:spLocks/>
              </p:cNvSpPr>
              <p:nvPr/>
            </p:nvSpPr>
            <p:spPr bwMode="auto">
              <a:xfrm>
                <a:off x="3629" y="1307"/>
                <a:ext cx="17" cy="45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48"/>
              <p:cNvSpPr>
                <a:spLocks/>
              </p:cNvSpPr>
              <p:nvPr/>
            </p:nvSpPr>
            <p:spPr bwMode="auto">
              <a:xfrm>
                <a:off x="3414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49"/>
              <p:cNvSpPr>
                <a:spLocks/>
              </p:cNvSpPr>
              <p:nvPr/>
            </p:nvSpPr>
            <p:spPr bwMode="auto">
              <a:xfrm>
                <a:off x="3447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50"/>
              <p:cNvSpPr>
                <a:spLocks/>
              </p:cNvSpPr>
              <p:nvPr/>
            </p:nvSpPr>
            <p:spPr bwMode="auto">
              <a:xfrm>
                <a:off x="3480" y="126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51"/>
              <p:cNvSpPr>
                <a:spLocks/>
              </p:cNvSpPr>
              <p:nvPr/>
            </p:nvSpPr>
            <p:spPr bwMode="auto">
              <a:xfrm>
                <a:off x="3502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52"/>
              <p:cNvSpPr>
                <a:spLocks/>
              </p:cNvSpPr>
              <p:nvPr/>
            </p:nvSpPr>
            <p:spPr bwMode="auto">
              <a:xfrm>
                <a:off x="3524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153"/>
              <p:cNvSpPr>
                <a:spLocks/>
              </p:cNvSpPr>
              <p:nvPr/>
            </p:nvSpPr>
            <p:spPr bwMode="auto">
              <a:xfrm>
                <a:off x="3546" y="1268"/>
                <a:ext cx="33" cy="70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154"/>
              <p:cNvSpPr>
                <a:spLocks/>
              </p:cNvSpPr>
              <p:nvPr/>
            </p:nvSpPr>
            <p:spPr bwMode="auto">
              <a:xfrm>
                <a:off x="3568" y="1281"/>
                <a:ext cx="28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155"/>
              <p:cNvSpPr>
                <a:spLocks/>
              </p:cNvSpPr>
              <p:nvPr/>
            </p:nvSpPr>
            <p:spPr bwMode="auto">
              <a:xfrm>
                <a:off x="3579" y="1281"/>
                <a:ext cx="33" cy="5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156"/>
              <p:cNvSpPr>
                <a:spLocks/>
              </p:cNvSpPr>
              <p:nvPr/>
            </p:nvSpPr>
            <p:spPr bwMode="auto">
              <a:xfrm>
                <a:off x="3596" y="1281"/>
                <a:ext cx="33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157"/>
              <p:cNvSpPr>
                <a:spLocks/>
              </p:cNvSpPr>
              <p:nvPr/>
            </p:nvSpPr>
            <p:spPr bwMode="auto">
              <a:xfrm>
                <a:off x="3601" y="1281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158"/>
              <p:cNvSpPr>
                <a:spLocks/>
              </p:cNvSpPr>
              <p:nvPr/>
            </p:nvSpPr>
            <p:spPr bwMode="auto">
              <a:xfrm>
                <a:off x="3612" y="1281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159"/>
              <p:cNvSpPr>
                <a:spLocks/>
              </p:cNvSpPr>
              <p:nvPr/>
            </p:nvSpPr>
            <p:spPr bwMode="auto">
              <a:xfrm>
                <a:off x="3629" y="1294"/>
                <a:ext cx="17" cy="32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16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16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16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16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16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16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16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16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16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16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17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17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17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17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17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17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17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17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17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17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18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18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18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183"/>
              <p:cNvSpPr>
                <a:spLocks/>
              </p:cNvSpPr>
              <p:nvPr/>
            </p:nvSpPr>
            <p:spPr bwMode="auto">
              <a:xfrm>
                <a:off x="3447" y="1224"/>
                <a:ext cx="55" cy="45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184"/>
              <p:cNvSpPr>
                <a:spLocks/>
              </p:cNvSpPr>
              <p:nvPr/>
            </p:nvSpPr>
            <p:spPr bwMode="auto">
              <a:xfrm>
                <a:off x="3469" y="1224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185"/>
              <p:cNvSpPr>
                <a:spLocks/>
              </p:cNvSpPr>
              <p:nvPr/>
            </p:nvSpPr>
            <p:spPr bwMode="auto">
              <a:xfrm>
                <a:off x="3491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186"/>
              <p:cNvSpPr>
                <a:spLocks/>
              </p:cNvSpPr>
              <p:nvPr/>
            </p:nvSpPr>
            <p:spPr bwMode="auto">
              <a:xfrm>
                <a:off x="3513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8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18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8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19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19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9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19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19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19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19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19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19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0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0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0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0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0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0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0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0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0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0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0"/>
              <p:cNvSpPr>
                <a:spLocks/>
              </p:cNvSpPr>
              <p:nvPr/>
            </p:nvSpPr>
            <p:spPr bwMode="auto">
              <a:xfrm>
                <a:off x="3480" y="1198"/>
                <a:ext cx="44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11"/>
              <p:cNvSpPr>
                <a:spLocks/>
              </p:cNvSpPr>
              <p:nvPr/>
            </p:nvSpPr>
            <p:spPr bwMode="auto">
              <a:xfrm>
                <a:off x="3502" y="1211"/>
                <a:ext cx="33" cy="26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12"/>
              <p:cNvSpPr>
                <a:spLocks/>
              </p:cNvSpPr>
              <p:nvPr/>
            </p:nvSpPr>
            <p:spPr bwMode="auto">
              <a:xfrm>
                <a:off x="3513" y="1224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13"/>
              <p:cNvSpPr>
                <a:spLocks/>
              </p:cNvSpPr>
              <p:nvPr/>
            </p:nvSpPr>
            <p:spPr bwMode="auto">
              <a:xfrm>
                <a:off x="3546" y="1256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14"/>
              <p:cNvSpPr>
                <a:spLocks/>
              </p:cNvSpPr>
              <p:nvPr/>
            </p:nvSpPr>
            <p:spPr bwMode="auto">
              <a:xfrm>
                <a:off x="3513" y="1192"/>
                <a:ext cx="66" cy="77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15"/>
              <p:cNvSpPr>
                <a:spLocks/>
              </p:cNvSpPr>
              <p:nvPr/>
            </p:nvSpPr>
            <p:spPr bwMode="auto">
              <a:xfrm>
                <a:off x="3601" y="1153"/>
                <a:ext cx="132" cy="70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1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1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1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1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2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2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2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2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2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2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2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2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2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2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3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3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3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3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3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3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3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3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3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39"/>
              <p:cNvSpPr>
                <a:spLocks/>
              </p:cNvSpPr>
              <p:nvPr/>
            </p:nvSpPr>
            <p:spPr bwMode="auto">
              <a:xfrm>
                <a:off x="3877" y="1383"/>
                <a:ext cx="50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40"/>
              <p:cNvSpPr>
                <a:spLocks/>
              </p:cNvSpPr>
              <p:nvPr/>
            </p:nvSpPr>
            <p:spPr bwMode="auto">
              <a:xfrm>
                <a:off x="3860" y="1371"/>
                <a:ext cx="3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41"/>
              <p:cNvSpPr>
                <a:spLocks/>
              </p:cNvSpPr>
              <p:nvPr/>
            </p:nvSpPr>
            <p:spPr bwMode="auto">
              <a:xfrm>
                <a:off x="3833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42"/>
              <p:cNvSpPr>
                <a:spLocks/>
              </p:cNvSpPr>
              <p:nvPr/>
            </p:nvSpPr>
            <p:spPr bwMode="auto">
              <a:xfrm>
                <a:off x="3800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43"/>
              <p:cNvSpPr>
                <a:spLocks/>
              </p:cNvSpPr>
              <p:nvPr/>
            </p:nvSpPr>
            <p:spPr bwMode="auto">
              <a:xfrm>
                <a:off x="3777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44"/>
              <p:cNvSpPr>
                <a:spLocks/>
              </p:cNvSpPr>
              <p:nvPr/>
            </p:nvSpPr>
            <p:spPr bwMode="auto">
              <a:xfrm>
                <a:off x="3750" y="1307"/>
                <a:ext cx="50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45"/>
              <p:cNvSpPr>
                <a:spLocks/>
              </p:cNvSpPr>
              <p:nvPr/>
            </p:nvSpPr>
            <p:spPr bwMode="auto">
              <a:xfrm>
                <a:off x="3733" y="1294"/>
                <a:ext cx="44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4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4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4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4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5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5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5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25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25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25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25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25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25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25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26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26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26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26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26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26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26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26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26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269"/>
              <p:cNvSpPr>
                <a:spLocks/>
              </p:cNvSpPr>
              <p:nvPr/>
            </p:nvSpPr>
            <p:spPr bwMode="auto">
              <a:xfrm>
                <a:off x="3877" y="1326"/>
                <a:ext cx="72" cy="102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270"/>
              <p:cNvSpPr>
                <a:spLocks/>
              </p:cNvSpPr>
              <p:nvPr/>
            </p:nvSpPr>
            <p:spPr bwMode="auto">
              <a:xfrm>
                <a:off x="3844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271"/>
              <p:cNvSpPr>
                <a:spLocks/>
              </p:cNvSpPr>
              <p:nvPr/>
            </p:nvSpPr>
            <p:spPr bwMode="auto">
              <a:xfrm>
                <a:off x="3827" y="1313"/>
                <a:ext cx="39" cy="96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272"/>
              <p:cNvSpPr>
                <a:spLocks/>
              </p:cNvSpPr>
              <p:nvPr/>
            </p:nvSpPr>
            <p:spPr bwMode="auto">
              <a:xfrm>
                <a:off x="3800" y="1313"/>
                <a:ext cx="44" cy="83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273"/>
              <p:cNvSpPr>
                <a:spLocks/>
              </p:cNvSpPr>
              <p:nvPr/>
            </p:nvSpPr>
            <p:spPr bwMode="auto">
              <a:xfrm>
                <a:off x="3777" y="1307"/>
                <a:ext cx="33" cy="77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274"/>
              <p:cNvSpPr>
                <a:spLocks/>
              </p:cNvSpPr>
              <p:nvPr/>
            </p:nvSpPr>
            <p:spPr bwMode="auto">
              <a:xfrm>
                <a:off x="3750" y="1307"/>
                <a:ext cx="39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3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2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277"/>
              <p:cNvSpPr>
                <a:spLocks/>
              </p:cNvSpPr>
              <p:nvPr/>
            </p:nvSpPr>
            <p:spPr bwMode="auto">
              <a:xfrm>
                <a:off x="3717" y="1307"/>
                <a:ext cx="28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278"/>
              <p:cNvSpPr>
                <a:spLocks/>
              </p:cNvSpPr>
              <p:nvPr/>
            </p:nvSpPr>
            <p:spPr bwMode="auto">
              <a:xfrm>
                <a:off x="3706" y="1307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279"/>
              <p:cNvSpPr>
                <a:spLocks/>
              </p:cNvSpPr>
              <p:nvPr/>
            </p:nvSpPr>
            <p:spPr bwMode="auto">
              <a:xfrm>
                <a:off x="3700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280"/>
              <p:cNvSpPr>
                <a:spLocks/>
              </p:cNvSpPr>
              <p:nvPr/>
            </p:nvSpPr>
            <p:spPr bwMode="auto">
              <a:xfrm>
                <a:off x="3684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281"/>
              <p:cNvSpPr>
                <a:spLocks/>
              </p:cNvSpPr>
              <p:nvPr/>
            </p:nvSpPr>
            <p:spPr bwMode="auto">
              <a:xfrm>
                <a:off x="3860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282"/>
              <p:cNvSpPr>
                <a:spLocks/>
              </p:cNvSpPr>
              <p:nvPr/>
            </p:nvSpPr>
            <p:spPr bwMode="auto">
              <a:xfrm>
                <a:off x="3827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283"/>
              <p:cNvSpPr>
                <a:spLocks/>
              </p:cNvSpPr>
              <p:nvPr/>
            </p:nvSpPr>
            <p:spPr bwMode="auto">
              <a:xfrm>
                <a:off x="3800" y="1268"/>
                <a:ext cx="61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284"/>
              <p:cNvSpPr>
                <a:spLocks/>
              </p:cNvSpPr>
              <p:nvPr/>
            </p:nvSpPr>
            <p:spPr bwMode="auto">
              <a:xfrm>
                <a:off x="3788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285"/>
              <p:cNvSpPr>
                <a:spLocks/>
              </p:cNvSpPr>
              <p:nvPr/>
            </p:nvSpPr>
            <p:spPr bwMode="auto">
              <a:xfrm>
                <a:off x="3766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286"/>
              <p:cNvSpPr>
                <a:spLocks/>
              </p:cNvSpPr>
              <p:nvPr/>
            </p:nvSpPr>
            <p:spPr bwMode="auto">
              <a:xfrm>
                <a:off x="3750" y="1268"/>
                <a:ext cx="39" cy="70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287"/>
              <p:cNvSpPr>
                <a:spLocks/>
              </p:cNvSpPr>
              <p:nvPr/>
            </p:nvSpPr>
            <p:spPr bwMode="auto">
              <a:xfrm>
                <a:off x="3744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288"/>
              <p:cNvSpPr>
                <a:spLocks/>
              </p:cNvSpPr>
              <p:nvPr/>
            </p:nvSpPr>
            <p:spPr bwMode="auto">
              <a:xfrm>
                <a:off x="3717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289"/>
              <p:cNvSpPr>
                <a:spLocks/>
              </p:cNvSpPr>
              <p:nvPr/>
            </p:nvSpPr>
            <p:spPr bwMode="auto">
              <a:xfrm>
                <a:off x="3706" y="1281"/>
                <a:ext cx="39" cy="45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290"/>
              <p:cNvSpPr>
                <a:spLocks/>
              </p:cNvSpPr>
              <p:nvPr/>
            </p:nvSpPr>
            <p:spPr bwMode="auto">
              <a:xfrm>
                <a:off x="3706" y="1281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291"/>
              <p:cNvSpPr>
                <a:spLocks/>
              </p:cNvSpPr>
              <p:nvPr/>
            </p:nvSpPr>
            <p:spPr bwMode="auto">
              <a:xfrm>
                <a:off x="3700" y="1281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22" cy="32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29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29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29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29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29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29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29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0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0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Freeform 30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0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0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0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0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0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0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30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1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1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1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Freeform 31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1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1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16"/>
              <p:cNvSpPr>
                <a:spLocks/>
              </p:cNvSpPr>
              <p:nvPr/>
            </p:nvSpPr>
            <p:spPr bwMode="auto">
              <a:xfrm>
                <a:off x="3833" y="1224"/>
                <a:ext cx="61" cy="45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17"/>
              <p:cNvSpPr>
                <a:spLocks/>
              </p:cNvSpPr>
              <p:nvPr/>
            </p:nvSpPr>
            <p:spPr bwMode="auto">
              <a:xfrm>
                <a:off x="3827" y="1224"/>
                <a:ext cx="39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18"/>
              <p:cNvSpPr>
                <a:spLocks/>
              </p:cNvSpPr>
              <p:nvPr/>
            </p:nvSpPr>
            <p:spPr bwMode="auto">
              <a:xfrm>
                <a:off x="3800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19"/>
              <p:cNvSpPr>
                <a:spLocks/>
              </p:cNvSpPr>
              <p:nvPr/>
            </p:nvSpPr>
            <p:spPr bwMode="auto">
              <a:xfrm>
                <a:off x="3788" y="1249"/>
                <a:ext cx="39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32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32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32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32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32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32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32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32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32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2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3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33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Freeform 33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Freeform 33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Freeform 33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3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3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3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3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3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4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4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4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43"/>
              <p:cNvSpPr>
                <a:spLocks/>
              </p:cNvSpPr>
              <p:nvPr/>
            </p:nvSpPr>
            <p:spPr bwMode="auto">
              <a:xfrm>
                <a:off x="3811" y="1198"/>
                <a:ext cx="50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44"/>
              <p:cNvSpPr>
                <a:spLocks/>
              </p:cNvSpPr>
              <p:nvPr/>
            </p:nvSpPr>
            <p:spPr bwMode="auto">
              <a:xfrm>
                <a:off x="3800" y="1211"/>
                <a:ext cx="33" cy="26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45"/>
              <p:cNvSpPr>
                <a:spLocks/>
              </p:cNvSpPr>
              <p:nvPr/>
            </p:nvSpPr>
            <p:spPr bwMode="auto">
              <a:xfrm>
                <a:off x="3788" y="1224"/>
                <a:ext cx="39" cy="13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46"/>
              <p:cNvSpPr>
                <a:spLocks/>
              </p:cNvSpPr>
              <p:nvPr/>
            </p:nvSpPr>
            <p:spPr bwMode="auto">
              <a:xfrm>
                <a:off x="3750" y="1256"/>
                <a:ext cx="39" cy="26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47"/>
              <p:cNvSpPr>
                <a:spLocks/>
              </p:cNvSpPr>
              <p:nvPr/>
            </p:nvSpPr>
            <p:spPr bwMode="auto">
              <a:xfrm>
                <a:off x="3750" y="1192"/>
                <a:ext cx="72" cy="77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48"/>
              <p:cNvSpPr>
                <a:spLocks/>
              </p:cNvSpPr>
              <p:nvPr/>
            </p:nvSpPr>
            <p:spPr bwMode="auto">
              <a:xfrm>
                <a:off x="3403" y="1364"/>
                <a:ext cx="176" cy="237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Line 349"/>
              <p:cNvSpPr>
                <a:spLocks noChangeShapeType="1"/>
              </p:cNvSpPr>
              <p:nvPr/>
            </p:nvSpPr>
            <p:spPr bwMode="auto">
              <a:xfrm flipH="1">
                <a:off x="3480" y="1524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50"/>
              <p:cNvSpPr>
                <a:spLocks/>
              </p:cNvSpPr>
              <p:nvPr/>
            </p:nvSpPr>
            <p:spPr bwMode="auto">
              <a:xfrm>
                <a:off x="3480" y="1537"/>
                <a:ext cx="33" cy="6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51"/>
              <p:cNvSpPr>
                <a:spLocks/>
              </p:cNvSpPr>
              <p:nvPr/>
            </p:nvSpPr>
            <p:spPr bwMode="auto">
              <a:xfrm>
                <a:off x="3480" y="1537"/>
                <a:ext cx="22" cy="6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52"/>
              <p:cNvSpPr>
                <a:spLocks/>
              </p:cNvSpPr>
              <p:nvPr/>
            </p:nvSpPr>
            <p:spPr bwMode="auto">
              <a:xfrm>
                <a:off x="3480" y="1543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353"/>
              <p:cNvSpPr>
                <a:spLocks/>
              </p:cNvSpPr>
              <p:nvPr/>
            </p:nvSpPr>
            <p:spPr bwMode="auto">
              <a:xfrm>
                <a:off x="3480" y="1556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Freeform 354"/>
              <p:cNvSpPr>
                <a:spLocks/>
              </p:cNvSpPr>
              <p:nvPr/>
            </p:nvSpPr>
            <p:spPr bwMode="auto">
              <a:xfrm>
                <a:off x="3491" y="1569"/>
                <a:ext cx="22" cy="13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355"/>
              <p:cNvSpPr>
                <a:spLocks/>
              </p:cNvSpPr>
              <p:nvPr/>
            </p:nvSpPr>
            <p:spPr bwMode="auto">
              <a:xfrm>
                <a:off x="3860" y="1454"/>
                <a:ext cx="11" cy="26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6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3" cy="7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7" name="Freeform 357"/>
              <p:cNvSpPr>
                <a:spLocks/>
              </p:cNvSpPr>
              <p:nvPr/>
            </p:nvSpPr>
            <p:spPr bwMode="auto">
              <a:xfrm>
                <a:off x="3811" y="1492"/>
                <a:ext cx="83" cy="32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8" name="Freeform 358"/>
              <p:cNvSpPr>
                <a:spLocks/>
              </p:cNvSpPr>
              <p:nvPr/>
            </p:nvSpPr>
            <p:spPr bwMode="auto">
              <a:xfrm>
                <a:off x="3844" y="1428"/>
                <a:ext cx="33" cy="3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9" name="Freeform 359"/>
              <p:cNvSpPr>
                <a:spLocks/>
              </p:cNvSpPr>
              <p:nvPr/>
            </p:nvSpPr>
            <p:spPr bwMode="auto">
              <a:xfrm>
                <a:off x="3750" y="1499"/>
                <a:ext cx="143" cy="58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0" name="Oval 360"/>
              <p:cNvSpPr>
                <a:spLocks noChangeArrowheads="1"/>
              </p:cNvSpPr>
              <p:nvPr/>
            </p:nvSpPr>
            <p:spPr bwMode="auto">
              <a:xfrm>
                <a:off x="3612" y="1096"/>
                <a:ext cx="105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1" name="Freeform 361"/>
              <p:cNvSpPr>
                <a:spLocks/>
              </p:cNvSpPr>
              <p:nvPr/>
            </p:nvSpPr>
            <p:spPr bwMode="auto">
              <a:xfrm>
                <a:off x="3596" y="994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2" name="Freeform 362"/>
              <p:cNvSpPr>
                <a:spLocks/>
              </p:cNvSpPr>
              <p:nvPr/>
            </p:nvSpPr>
            <p:spPr bwMode="auto">
              <a:xfrm>
                <a:off x="3645" y="923"/>
                <a:ext cx="39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3" name="Freeform 363"/>
              <p:cNvSpPr>
                <a:spLocks/>
              </p:cNvSpPr>
              <p:nvPr/>
            </p:nvSpPr>
            <p:spPr bwMode="auto">
              <a:xfrm>
                <a:off x="3596" y="1025"/>
                <a:ext cx="149" cy="58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4" name="Freeform 364"/>
              <p:cNvSpPr>
                <a:spLocks noEditPoints="1"/>
              </p:cNvSpPr>
              <p:nvPr/>
            </p:nvSpPr>
            <p:spPr bwMode="auto">
              <a:xfrm>
                <a:off x="3673" y="994"/>
                <a:ext cx="61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5" name="Freeform 365"/>
              <p:cNvSpPr>
                <a:spLocks noEditPoints="1"/>
              </p:cNvSpPr>
              <p:nvPr/>
            </p:nvSpPr>
            <p:spPr bwMode="auto">
              <a:xfrm>
                <a:off x="3596" y="994"/>
                <a:ext cx="72" cy="58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6" name="Freeform 366"/>
              <p:cNvSpPr>
                <a:spLocks/>
              </p:cNvSpPr>
              <p:nvPr/>
            </p:nvSpPr>
            <p:spPr bwMode="auto">
              <a:xfrm>
                <a:off x="3645" y="968"/>
                <a:ext cx="39" cy="10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7" name="Oval 367"/>
              <p:cNvSpPr>
                <a:spLocks noChangeArrowheads="1"/>
              </p:cNvSpPr>
              <p:nvPr/>
            </p:nvSpPr>
            <p:spPr bwMode="auto">
              <a:xfrm>
                <a:off x="3629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8" name="Oval 368"/>
              <p:cNvSpPr>
                <a:spLocks noChangeArrowheads="1"/>
              </p:cNvSpPr>
              <p:nvPr/>
            </p:nvSpPr>
            <p:spPr bwMode="auto">
              <a:xfrm>
                <a:off x="3612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684" y="1077"/>
                <a:ext cx="22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0" name="Oval 370"/>
              <p:cNvSpPr>
                <a:spLocks noChangeArrowheads="1"/>
              </p:cNvSpPr>
              <p:nvPr/>
            </p:nvSpPr>
            <p:spPr bwMode="auto">
              <a:xfrm>
                <a:off x="3706" y="1077"/>
                <a:ext cx="11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1" name="Oval 371"/>
              <p:cNvSpPr>
                <a:spLocks noChangeArrowheads="1"/>
              </p:cNvSpPr>
              <p:nvPr/>
            </p:nvSpPr>
            <p:spPr bwMode="auto">
              <a:xfrm>
                <a:off x="3667" y="1077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2" name="Oval 372"/>
              <p:cNvSpPr>
                <a:spLocks noChangeArrowheads="1"/>
              </p:cNvSpPr>
              <p:nvPr/>
            </p:nvSpPr>
            <p:spPr bwMode="auto">
              <a:xfrm>
                <a:off x="3601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3" name="Oval 373"/>
              <p:cNvSpPr>
                <a:spLocks noChangeArrowheads="1"/>
              </p:cNvSpPr>
              <p:nvPr/>
            </p:nvSpPr>
            <p:spPr bwMode="auto">
              <a:xfrm>
                <a:off x="3612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4" name="Oval 374"/>
              <p:cNvSpPr>
                <a:spLocks noChangeArrowheads="1"/>
              </p:cNvSpPr>
              <p:nvPr/>
            </p:nvSpPr>
            <p:spPr bwMode="auto">
              <a:xfrm>
                <a:off x="3717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5" name="Oval 375"/>
              <p:cNvSpPr>
                <a:spLocks noChangeArrowheads="1"/>
              </p:cNvSpPr>
              <p:nvPr/>
            </p:nvSpPr>
            <p:spPr bwMode="auto">
              <a:xfrm>
                <a:off x="3706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6" name="Freeform 376"/>
              <p:cNvSpPr>
                <a:spLocks/>
              </p:cNvSpPr>
              <p:nvPr/>
            </p:nvSpPr>
            <p:spPr bwMode="auto">
              <a:xfrm>
                <a:off x="3596" y="1038"/>
                <a:ext cx="6" cy="26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7" name="Freeform 377"/>
              <p:cNvSpPr>
                <a:spLocks/>
              </p:cNvSpPr>
              <p:nvPr/>
            </p:nvSpPr>
            <p:spPr bwMode="auto">
              <a:xfrm>
                <a:off x="3733" y="1038"/>
                <a:ext cx="11" cy="26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8" name="Oval 378"/>
              <p:cNvSpPr>
                <a:spLocks noChangeArrowheads="1"/>
              </p:cNvSpPr>
              <p:nvPr/>
            </p:nvSpPr>
            <p:spPr bwMode="auto">
              <a:xfrm>
                <a:off x="3645" y="968"/>
                <a:ext cx="39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9" name="Oval 379"/>
              <p:cNvSpPr>
                <a:spLocks noChangeArrowheads="1"/>
              </p:cNvSpPr>
              <p:nvPr/>
            </p:nvSpPr>
            <p:spPr bwMode="auto">
              <a:xfrm>
                <a:off x="3667" y="994"/>
                <a:ext cx="6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0" name="Oval 380"/>
              <p:cNvSpPr>
                <a:spLocks noChangeArrowheads="1"/>
              </p:cNvSpPr>
              <p:nvPr/>
            </p:nvSpPr>
            <p:spPr bwMode="auto">
              <a:xfrm>
                <a:off x="3667" y="1006"/>
                <a:ext cx="6" cy="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667" y="1019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2" name="Freeform 382"/>
              <p:cNvSpPr>
                <a:spLocks/>
              </p:cNvSpPr>
              <p:nvPr/>
            </p:nvSpPr>
            <p:spPr bwMode="auto">
              <a:xfrm>
                <a:off x="3458" y="1198"/>
                <a:ext cx="55" cy="26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3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5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4" name="Freeform 384"/>
              <p:cNvSpPr>
                <a:spLocks/>
              </p:cNvSpPr>
              <p:nvPr/>
            </p:nvSpPr>
            <p:spPr bwMode="auto">
              <a:xfrm>
                <a:off x="3546" y="1134"/>
                <a:ext cx="55" cy="45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5" name="Freeform 385"/>
              <p:cNvSpPr>
                <a:spLocks/>
              </p:cNvSpPr>
              <p:nvPr/>
            </p:nvSpPr>
            <p:spPr bwMode="auto">
              <a:xfrm>
                <a:off x="3563" y="1051"/>
                <a:ext cx="110" cy="77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6" name="Freeform 386"/>
              <p:cNvSpPr>
                <a:spLocks/>
              </p:cNvSpPr>
              <p:nvPr/>
            </p:nvSpPr>
            <p:spPr bwMode="auto">
              <a:xfrm>
                <a:off x="3546" y="1096"/>
                <a:ext cx="55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7" name="Freeform 387"/>
              <p:cNvSpPr>
                <a:spLocks/>
              </p:cNvSpPr>
              <p:nvPr/>
            </p:nvSpPr>
            <p:spPr bwMode="auto">
              <a:xfrm>
                <a:off x="3513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8" name="Freeform 388"/>
              <p:cNvSpPr>
                <a:spLocks/>
              </p:cNvSpPr>
              <p:nvPr/>
            </p:nvSpPr>
            <p:spPr bwMode="auto">
              <a:xfrm>
                <a:off x="3579" y="1121"/>
                <a:ext cx="88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9" name="Freeform 389"/>
              <p:cNvSpPr>
                <a:spLocks/>
              </p:cNvSpPr>
              <p:nvPr/>
            </p:nvSpPr>
            <p:spPr bwMode="auto">
              <a:xfrm>
                <a:off x="3596" y="1109"/>
                <a:ext cx="77" cy="32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0" name="Freeform 390"/>
              <p:cNvSpPr>
                <a:spLocks/>
              </p:cNvSpPr>
              <p:nvPr/>
            </p:nvSpPr>
            <p:spPr bwMode="auto">
              <a:xfrm>
                <a:off x="3568" y="1109"/>
                <a:ext cx="33" cy="26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1" name="Freeform 391"/>
              <p:cNvSpPr>
                <a:spLocks/>
              </p:cNvSpPr>
              <p:nvPr/>
            </p:nvSpPr>
            <p:spPr bwMode="auto">
              <a:xfrm>
                <a:off x="3827" y="1198"/>
                <a:ext cx="50" cy="26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2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9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3" name="Freeform 393"/>
              <p:cNvSpPr>
                <a:spLocks/>
              </p:cNvSpPr>
              <p:nvPr/>
            </p:nvSpPr>
            <p:spPr bwMode="auto">
              <a:xfrm>
                <a:off x="3733" y="1134"/>
                <a:ext cx="55" cy="45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4" name="Freeform 394"/>
              <p:cNvSpPr>
                <a:spLocks/>
              </p:cNvSpPr>
              <p:nvPr/>
            </p:nvSpPr>
            <p:spPr bwMode="auto">
              <a:xfrm>
                <a:off x="3667" y="1051"/>
                <a:ext cx="110" cy="77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5" name="Freeform 395"/>
              <p:cNvSpPr>
                <a:spLocks/>
              </p:cNvSpPr>
              <p:nvPr/>
            </p:nvSpPr>
            <p:spPr bwMode="auto">
              <a:xfrm>
                <a:off x="3733" y="1096"/>
                <a:ext cx="55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6" name="Freeform 396"/>
              <p:cNvSpPr>
                <a:spLocks/>
              </p:cNvSpPr>
              <p:nvPr/>
            </p:nvSpPr>
            <p:spPr bwMode="auto">
              <a:xfrm>
                <a:off x="3744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7" name="Freeform 397"/>
              <p:cNvSpPr>
                <a:spLocks/>
              </p:cNvSpPr>
              <p:nvPr/>
            </p:nvSpPr>
            <p:spPr bwMode="auto">
              <a:xfrm>
                <a:off x="3673" y="1121"/>
                <a:ext cx="77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" name="Freeform 398"/>
              <p:cNvSpPr>
                <a:spLocks/>
              </p:cNvSpPr>
              <p:nvPr/>
            </p:nvSpPr>
            <p:spPr bwMode="auto">
              <a:xfrm>
                <a:off x="3667" y="1109"/>
                <a:ext cx="77" cy="32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9" name="Freeform 399"/>
              <p:cNvSpPr>
                <a:spLocks/>
              </p:cNvSpPr>
              <p:nvPr/>
            </p:nvSpPr>
            <p:spPr bwMode="auto">
              <a:xfrm>
                <a:off x="3733" y="1109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0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3" cy="518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1" name="Oval 401"/>
              <p:cNvSpPr>
                <a:spLocks noChangeArrowheads="1"/>
              </p:cNvSpPr>
              <p:nvPr/>
            </p:nvSpPr>
            <p:spPr bwMode="auto">
              <a:xfrm>
                <a:off x="3601" y="1326"/>
                <a:ext cx="132" cy="128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2" name="Freeform 402"/>
              <p:cNvSpPr>
                <a:spLocks/>
              </p:cNvSpPr>
              <p:nvPr/>
            </p:nvSpPr>
            <p:spPr bwMode="auto">
              <a:xfrm>
                <a:off x="3612" y="1339"/>
                <a:ext cx="94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8" name="Freeform 403"/>
            <p:cNvSpPr>
              <a:spLocks noEditPoints="1"/>
            </p:cNvSpPr>
            <p:nvPr/>
          </p:nvSpPr>
          <p:spPr bwMode="auto">
            <a:xfrm>
              <a:off x="1202" y="3334"/>
              <a:ext cx="1323" cy="37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9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826" name="Freeform 405"/>
              <p:cNvSpPr>
                <a:spLocks noEditPoints="1"/>
              </p:cNvSpPr>
              <p:nvPr/>
            </p:nvSpPr>
            <p:spPr bwMode="auto">
              <a:xfrm>
                <a:off x="4425" y="1251"/>
                <a:ext cx="1449" cy="1125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2" name="Freeform 406"/>
              <p:cNvSpPr>
                <a:spLocks noEditPoints="1"/>
              </p:cNvSpPr>
              <p:nvPr/>
            </p:nvSpPr>
            <p:spPr bwMode="auto">
              <a:xfrm>
                <a:off x="4474" y="1328"/>
                <a:ext cx="1339" cy="1087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3" name="Freeform 407"/>
              <p:cNvSpPr>
                <a:spLocks noEditPoints="1"/>
              </p:cNvSpPr>
              <p:nvPr/>
            </p:nvSpPr>
            <p:spPr bwMode="auto">
              <a:xfrm>
                <a:off x="4541" y="1430"/>
                <a:ext cx="1201" cy="1004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2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0" name="Oval 408"/>
            <p:cNvSpPr>
              <a:spLocks noChangeArrowheads="1"/>
            </p:cNvSpPr>
            <p:nvPr/>
          </p:nvSpPr>
          <p:spPr bwMode="auto">
            <a:xfrm>
              <a:off x="2712" y="2714"/>
              <a:ext cx="121" cy="1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3" name="Oval 409"/>
            <p:cNvSpPr>
              <a:spLocks noChangeArrowheads="1"/>
            </p:cNvSpPr>
            <p:nvPr/>
          </p:nvSpPr>
          <p:spPr bwMode="auto">
            <a:xfrm>
              <a:off x="800" y="2701"/>
              <a:ext cx="116" cy="12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2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" name="Прямоугольник 347"/>
          <p:cNvSpPr/>
          <p:nvPr/>
        </p:nvSpPr>
        <p:spPr>
          <a:xfrm>
            <a:off x="0" y="-1"/>
            <a:ext cx="9144000" cy="4830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</a:t>
            </a:r>
          </a:p>
        </p:txBody>
      </p:sp>
      <p:sp>
        <p:nvSpPr>
          <p:cNvPr id="415" name="Прямоугольник 414"/>
          <p:cNvSpPr/>
          <p:nvPr/>
        </p:nvSpPr>
        <p:spPr>
          <a:xfrm>
            <a:off x="5026111" y="1860505"/>
            <a:ext cx="897881" cy="21095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28" y="6163707"/>
            <a:ext cx="560152" cy="2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" name="Скругленный прямоугольник 407"/>
          <p:cNvSpPr/>
          <p:nvPr/>
        </p:nvSpPr>
        <p:spPr>
          <a:xfrm>
            <a:off x="1612598" y="493058"/>
            <a:ext cx="5838069" cy="1547409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(0,4)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происшествий, связанных с порывами линий связи и электропередачи, повалом деревьев; обрушением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слабозакрепленных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конструкций, потерей устойчивости строительных кранов и их падением, повреждением кровли зданий; повреждением причальных сооружений, нарушением работы дорожных и коммунальных служб, нарушением систем жизнеобеспечения населения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 происшествий – сильный ветер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(0,4) возникновения происшествий, связанных с повреждением морских судов; маломореходных судов, потерей устойчивости, возможным опрокидыванием судов и возможной гибелью людей, находящихся на них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 происшествий – волнение моря).</a:t>
            </a:r>
          </a:p>
        </p:txBody>
      </p:sp>
      <p:grpSp>
        <p:nvGrpSpPr>
          <p:cNvPr id="399" name="Группа 2"/>
          <p:cNvGrpSpPr>
            <a:grpSpLocks/>
          </p:cNvGrpSpPr>
          <p:nvPr/>
        </p:nvGrpSpPr>
        <p:grpSpPr bwMode="auto">
          <a:xfrm>
            <a:off x="3909858" y="5658178"/>
            <a:ext cx="1820336" cy="1122048"/>
            <a:chOff x="3881365" y="5911947"/>
            <a:chExt cx="1996910" cy="906106"/>
          </a:xfrm>
          <a:solidFill>
            <a:schemeClr val="bg1"/>
          </a:solidFill>
        </p:grpSpPr>
        <p:sp>
          <p:nvSpPr>
            <p:cNvPr id="400" name="Прямоугольник 399"/>
            <p:cNvSpPr/>
            <p:nvPr/>
          </p:nvSpPr>
          <p:spPr bwMode="auto">
            <a:xfrm>
              <a:off x="3881365" y="5911947"/>
              <a:ext cx="1996910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401" name="TextBox 5"/>
            <p:cNvSpPr txBox="1">
              <a:spLocks noChangeArrowheads="1"/>
            </p:cNvSpPr>
            <p:nvPr/>
          </p:nvSpPr>
          <p:spPr bwMode="auto">
            <a:xfrm>
              <a:off x="4049019" y="5936972"/>
              <a:ext cx="1682267" cy="19500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402" name="TextBox 5"/>
          <p:cNvSpPr txBox="1">
            <a:spLocks noChangeArrowheads="1"/>
          </p:cNvSpPr>
          <p:nvPr/>
        </p:nvSpPr>
        <p:spPr bwMode="auto">
          <a:xfrm>
            <a:off x="4634831" y="6174940"/>
            <a:ext cx="1064362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воздуха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TextBox 5"/>
          <p:cNvSpPr txBox="1">
            <a:spLocks noChangeArrowheads="1"/>
          </p:cNvSpPr>
          <p:nvPr/>
        </p:nvSpPr>
        <p:spPr bwMode="auto">
          <a:xfrm>
            <a:off x="4280981" y="5923801"/>
            <a:ext cx="1414071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направление ветра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31" y="5962793"/>
            <a:ext cx="192881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Прямоугольник 410"/>
          <p:cNvSpPr/>
          <p:nvPr/>
        </p:nvSpPr>
        <p:spPr>
          <a:xfrm>
            <a:off x="3959368" y="6514837"/>
            <a:ext cx="675464" cy="195988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  <a:endParaRPr lang="ru-RU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4698042" y="6479740"/>
            <a:ext cx="1064362" cy="2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427" y="2724134"/>
            <a:ext cx="2507726" cy="2020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5" name="TextBox 384"/>
          <p:cNvSpPr txBox="1"/>
          <p:nvPr/>
        </p:nvSpPr>
        <p:spPr>
          <a:xfrm>
            <a:off x="6930953" y="2714972"/>
            <a:ext cx="2165502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 мм/24 часа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11" y="3453710"/>
            <a:ext cx="88881" cy="1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426" y="4757212"/>
            <a:ext cx="2500499" cy="2107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7" name="TextBox 386"/>
          <p:cNvSpPr txBox="1"/>
          <p:nvPr/>
        </p:nvSpPr>
        <p:spPr>
          <a:xfrm>
            <a:off x="6871842" y="4811842"/>
            <a:ext cx="219087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ветра, м/с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85" y="5575182"/>
            <a:ext cx="94941" cy="129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245" y="2646433"/>
            <a:ext cx="2528141" cy="1988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7" name="TextBox 396"/>
          <p:cNvSpPr txBox="1"/>
          <p:nvPr/>
        </p:nvSpPr>
        <p:spPr>
          <a:xfrm>
            <a:off x="536756" y="2632408"/>
            <a:ext cx="1744473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Видимость, км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8284"/>
            <a:ext cx="1612598" cy="1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805" y="4635155"/>
            <a:ext cx="2527701" cy="2230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9" name="Прямоугольник 418"/>
          <p:cNvSpPr/>
          <p:nvPr/>
        </p:nvSpPr>
        <p:spPr>
          <a:xfrm>
            <a:off x="346944" y="6213779"/>
            <a:ext cx="865110" cy="20867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FFFFF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Черное море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Прямоугольник 419"/>
          <p:cNvSpPr/>
          <p:nvPr/>
        </p:nvSpPr>
        <p:spPr>
          <a:xfrm>
            <a:off x="0" y="4956027"/>
            <a:ext cx="947348" cy="210401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FFFFFF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156471" y="4673678"/>
            <a:ext cx="219087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волн, м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51922" y="5261439"/>
            <a:ext cx="173443" cy="15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62" y="3724447"/>
            <a:ext cx="4561337" cy="3133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" y="3720859"/>
            <a:ext cx="4552111" cy="3137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57018"/>
            <a:ext cx="4563074" cy="3260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74" y="454063"/>
            <a:ext cx="4574074" cy="3241336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9144000" cy="46136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ВОЛНЕНИЯ МОРЯ </a:t>
            </a:r>
            <a:r>
              <a:rPr 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КРАЯ</a:t>
            </a:r>
            <a:endParaRPr lang="ru-RU" sz="12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02.02.2021</a:t>
            </a:r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4" name="Прямая соединительная линия 813"/>
          <p:cNvCxnSpPr/>
          <p:nvPr/>
        </p:nvCxnSpPr>
        <p:spPr>
          <a:xfrm>
            <a:off x="4563074" y="466273"/>
            <a:ext cx="8926" cy="6391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Прямая соединительная линия 836"/>
          <p:cNvCxnSpPr/>
          <p:nvPr/>
        </p:nvCxnSpPr>
        <p:spPr>
          <a:xfrm>
            <a:off x="0" y="3710449"/>
            <a:ext cx="9144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0" name="TextBox 839"/>
          <p:cNvSpPr txBox="1"/>
          <p:nvPr/>
        </p:nvSpPr>
        <p:spPr>
          <a:xfrm>
            <a:off x="6336752" y="449603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 smtClean="0">
                <a:solidFill>
                  <a:schemeClr val="tx1"/>
                </a:solidFill>
              </a:rPr>
              <a:t>02.02.2021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1" name="TextBox 840"/>
          <p:cNvSpPr txBox="1"/>
          <p:nvPr/>
        </p:nvSpPr>
        <p:spPr>
          <a:xfrm>
            <a:off x="1664390" y="3739790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 smtClean="0">
                <a:solidFill>
                  <a:schemeClr val="tx1"/>
                </a:solidFill>
              </a:rPr>
              <a:t>02.02.2021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2" name="TextBox 841"/>
          <p:cNvSpPr txBox="1"/>
          <p:nvPr/>
        </p:nvSpPr>
        <p:spPr>
          <a:xfrm>
            <a:off x="6336752" y="3749824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 smtClean="0">
                <a:solidFill>
                  <a:schemeClr val="tx1"/>
                </a:solidFill>
              </a:rPr>
              <a:t>02.02.2021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1013974" y="2233240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440" name="TextBox 439"/>
          <p:cNvSpPr txBox="1"/>
          <p:nvPr/>
        </p:nvSpPr>
        <p:spPr>
          <a:xfrm>
            <a:off x="686587" y="2050657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445" name="TextBox 444"/>
          <p:cNvSpPr txBox="1"/>
          <p:nvPr/>
        </p:nvSpPr>
        <p:spPr>
          <a:xfrm>
            <a:off x="1413934" y="2390735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55" y="2655721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44" y="5851100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45" y="2688499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55" y="5861118"/>
            <a:ext cx="123556" cy="1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596004" y="3026388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2164672" y="2637502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5842407" y="2093016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5547617" y="1845137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6234449" y="2361081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7088874" y="2967159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6669682" y="2545675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6450118" y="5632127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6156874" y="5386030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6790524" y="5851100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7622397" y="6529365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7275780" y="6149124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1242881" y="5484501"/>
            <a:ext cx="853214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926056" y="5278308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Анапа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1592532" y="5703415"/>
            <a:ext cx="780641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Геленджик</a:t>
            </a: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2347278" y="6238882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Сочи</a:t>
            </a:r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1997320" y="5998655"/>
            <a:ext cx="633650" cy="215444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Туапсе</a:t>
            </a:r>
            <a:endParaRPr lang="ru-RU" dirty="0"/>
          </a:p>
        </p:txBody>
      </p:sp>
      <p:sp>
        <p:nvSpPr>
          <p:cNvPr id="839" name="TextBox 838"/>
          <p:cNvSpPr txBox="1"/>
          <p:nvPr/>
        </p:nvSpPr>
        <p:spPr>
          <a:xfrm>
            <a:off x="1601936" y="494660"/>
            <a:ext cx="129951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 smtClean="0">
                <a:solidFill>
                  <a:schemeClr val="tx1"/>
                </a:solidFill>
              </a:rPr>
              <a:t>02.02.2021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71634"/>
            <a:ext cx="9143999" cy="680928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376" name="Скругленная прямоугольная выноска 1375"/>
          <p:cNvSpPr/>
          <p:nvPr/>
        </p:nvSpPr>
        <p:spPr>
          <a:xfrm>
            <a:off x="3660326" y="4100785"/>
            <a:ext cx="3053899" cy="545956"/>
          </a:xfrm>
          <a:prstGeom prst="wedgeRoundRectCallout">
            <a:avLst>
              <a:gd name="adj1" fmla="val -82209"/>
              <a:gd name="adj2" fmla="val 438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Новороссийск. Даже зимой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месячная температура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положительная, 0...+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вторгается арктический воздух: ночью и утром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-20°, что для данной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территории-ОЯ-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морозы. В холодный период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с-в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«бора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его скорость до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40-60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м/с. 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0" name="Group 43"/>
          <p:cNvGrpSpPr>
            <a:grpSpLocks/>
          </p:cNvGrpSpPr>
          <p:nvPr/>
        </p:nvGrpSpPr>
        <p:grpSpPr bwMode="auto">
          <a:xfrm>
            <a:off x="8873301" y="44888"/>
            <a:ext cx="233356" cy="273309"/>
            <a:chOff x="695" y="1570"/>
            <a:chExt cx="2276" cy="2282"/>
          </a:xfrm>
        </p:grpSpPr>
        <p:sp>
          <p:nvSpPr>
            <p:cNvPr id="669" name="Oval 44"/>
            <p:cNvSpPr>
              <a:spLocks noChangeArrowheads="1"/>
            </p:cNvSpPr>
            <p:nvPr/>
          </p:nvSpPr>
          <p:spPr bwMode="auto">
            <a:xfrm>
              <a:off x="695" y="1570"/>
              <a:ext cx="2276" cy="2282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0" name="Oval 45"/>
            <p:cNvSpPr>
              <a:spLocks noChangeArrowheads="1"/>
            </p:cNvSpPr>
            <p:nvPr/>
          </p:nvSpPr>
          <p:spPr bwMode="auto">
            <a:xfrm>
              <a:off x="750" y="1602"/>
              <a:ext cx="2182" cy="2186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1" name="Oval 46"/>
            <p:cNvSpPr>
              <a:spLocks noChangeArrowheads="1"/>
            </p:cNvSpPr>
            <p:nvPr/>
          </p:nvSpPr>
          <p:spPr bwMode="auto">
            <a:xfrm>
              <a:off x="1026" y="1890"/>
              <a:ext cx="1648" cy="1656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2" name="Oval 47"/>
            <p:cNvSpPr>
              <a:spLocks noChangeArrowheads="1"/>
            </p:cNvSpPr>
            <p:nvPr/>
          </p:nvSpPr>
          <p:spPr bwMode="auto">
            <a:xfrm>
              <a:off x="1070" y="1934"/>
              <a:ext cx="1587" cy="1598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3" name="Freeform 48"/>
            <p:cNvSpPr>
              <a:spLocks noEditPoints="1"/>
            </p:cNvSpPr>
            <p:nvPr/>
          </p:nvSpPr>
          <p:spPr bwMode="auto">
            <a:xfrm>
              <a:off x="1202" y="1666"/>
              <a:ext cx="1317" cy="364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7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" y="2393"/>
              <a:ext cx="13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" name="AutoShape 50"/>
            <p:cNvSpPr>
              <a:spLocks noChangeArrowheads="1"/>
            </p:cNvSpPr>
            <p:nvPr/>
          </p:nvSpPr>
          <p:spPr bwMode="auto">
            <a:xfrm>
              <a:off x="882" y="2069"/>
              <a:ext cx="1907" cy="17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6116" tIns="8059" rIns="16116" bIns="805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7" name="Group 51"/>
            <p:cNvGrpSpPr>
              <a:grpSpLocks/>
            </p:cNvGrpSpPr>
            <p:nvPr/>
          </p:nvGrpSpPr>
          <p:grpSpPr bwMode="auto">
            <a:xfrm>
              <a:off x="1537" y="1886"/>
              <a:ext cx="585" cy="771"/>
              <a:chOff x="3374" y="926"/>
              <a:chExt cx="585" cy="771"/>
            </a:xfrm>
          </p:grpSpPr>
          <p:sp>
            <p:nvSpPr>
              <p:cNvPr id="844" name="Freeform 52"/>
              <p:cNvSpPr>
                <a:spLocks/>
              </p:cNvSpPr>
              <p:nvPr/>
            </p:nvSpPr>
            <p:spPr bwMode="auto">
              <a:xfrm>
                <a:off x="3513" y="1313"/>
                <a:ext cx="314" cy="384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53"/>
              <p:cNvSpPr>
                <a:spLocks/>
              </p:cNvSpPr>
              <p:nvPr/>
            </p:nvSpPr>
            <p:spPr bwMode="auto">
              <a:xfrm>
                <a:off x="3568" y="1224"/>
                <a:ext cx="198" cy="96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54"/>
              <p:cNvSpPr>
                <a:spLocks/>
              </p:cNvSpPr>
              <p:nvPr/>
            </p:nvSpPr>
            <p:spPr bwMode="auto">
              <a:xfrm>
                <a:off x="3568" y="1179"/>
                <a:ext cx="198" cy="102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55"/>
              <p:cNvSpPr>
                <a:spLocks/>
              </p:cNvSpPr>
              <p:nvPr/>
            </p:nvSpPr>
            <p:spPr bwMode="auto">
              <a:xfrm>
                <a:off x="3563" y="1256"/>
                <a:ext cx="50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56"/>
              <p:cNvSpPr>
                <a:spLocks/>
              </p:cNvSpPr>
              <p:nvPr/>
            </p:nvSpPr>
            <p:spPr bwMode="auto">
              <a:xfrm>
                <a:off x="3717" y="1256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57"/>
              <p:cNvSpPr>
                <a:spLocks/>
              </p:cNvSpPr>
              <p:nvPr/>
            </p:nvSpPr>
            <p:spPr bwMode="auto">
              <a:xfrm>
                <a:off x="3546" y="1479"/>
                <a:ext cx="88" cy="147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58"/>
              <p:cNvSpPr>
                <a:spLocks/>
              </p:cNvSpPr>
              <p:nvPr/>
            </p:nvSpPr>
            <p:spPr bwMode="auto">
              <a:xfrm>
                <a:off x="3596" y="1524"/>
                <a:ext cx="39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59"/>
              <p:cNvSpPr>
                <a:spLocks/>
              </p:cNvSpPr>
              <p:nvPr/>
            </p:nvSpPr>
            <p:spPr bwMode="auto">
              <a:xfrm>
                <a:off x="3535" y="1428"/>
                <a:ext cx="66" cy="70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60"/>
              <p:cNvSpPr>
                <a:spLocks/>
              </p:cNvSpPr>
              <p:nvPr/>
            </p:nvSpPr>
            <p:spPr bwMode="auto">
              <a:xfrm>
                <a:off x="3546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61"/>
              <p:cNvSpPr>
                <a:spLocks/>
              </p:cNvSpPr>
              <p:nvPr/>
            </p:nvSpPr>
            <p:spPr bwMode="auto">
              <a:xfrm>
                <a:off x="3579" y="1428"/>
                <a:ext cx="55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62"/>
              <p:cNvSpPr>
                <a:spLocks/>
              </p:cNvSpPr>
              <p:nvPr/>
            </p:nvSpPr>
            <p:spPr bwMode="auto">
              <a:xfrm>
                <a:off x="3596" y="1467"/>
                <a:ext cx="39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63"/>
              <p:cNvSpPr>
                <a:spLocks/>
              </p:cNvSpPr>
              <p:nvPr/>
            </p:nvSpPr>
            <p:spPr bwMode="auto">
              <a:xfrm>
                <a:off x="3524" y="1441"/>
                <a:ext cx="55" cy="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64"/>
              <p:cNvSpPr>
                <a:spLocks/>
              </p:cNvSpPr>
              <p:nvPr/>
            </p:nvSpPr>
            <p:spPr bwMode="auto">
              <a:xfrm>
                <a:off x="3546" y="142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65"/>
              <p:cNvSpPr>
                <a:spLocks/>
              </p:cNvSpPr>
              <p:nvPr/>
            </p:nvSpPr>
            <p:spPr bwMode="auto">
              <a:xfrm>
                <a:off x="3563" y="1511"/>
                <a:ext cx="72" cy="58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66"/>
              <p:cNvSpPr>
                <a:spLocks/>
              </p:cNvSpPr>
              <p:nvPr/>
            </p:nvSpPr>
            <p:spPr bwMode="auto">
              <a:xfrm>
                <a:off x="3568" y="1556"/>
                <a:ext cx="28" cy="58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67"/>
              <p:cNvSpPr>
                <a:spLocks/>
              </p:cNvSpPr>
              <p:nvPr/>
            </p:nvSpPr>
            <p:spPr bwMode="auto">
              <a:xfrm>
                <a:off x="3601" y="1537"/>
                <a:ext cx="33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68"/>
              <p:cNvSpPr>
                <a:spLocks/>
              </p:cNvSpPr>
              <p:nvPr/>
            </p:nvSpPr>
            <p:spPr bwMode="auto">
              <a:xfrm>
                <a:off x="3601" y="1543"/>
                <a:ext cx="33" cy="121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69"/>
              <p:cNvSpPr>
                <a:spLocks/>
              </p:cNvSpPr>
              <p:nvPr/>
            </p:nvSpPr>
            <p:spPr bwMode="auto">
              <a:xfrm>
                <a:off x="3634" y="1556"/>
                <a:ext cx="39" cy="128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70"/>
              <p:cNvSpPr>
                <a:spLocks/>
              </p:cNvSpPr>
              <p:nvPr/>
            </p:nvSpPr>
            <p:spPr bwMode="auto">
              <a:xfrm>
                <a:off x="3700" y="1479"/>
                <a:ext cx="94" cy="147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71"/>
              <p:cNvSpPr>
                <a:spLocks/>
              </p:cNvSpPr>
              <p:nvPr/>
            </p:nvSpPr>
            <p:spPr bwMode="auto">
              <a:xfrm>
                <a:off x="3700" y="1524"/>
                <a:ext cx="44" cy="147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72"/>
              <p:cNvSpPr>
                <a:spLocks/>
              </p:cNvSpPr>
              <p:nvPr/>
            </p:nvSpPr>
            <p:spPr bwMode="auto">
              <a:xfrm>
                <a:off x="3733" y="1428"/>
                <a:ext cx="77" cy="70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73"/>
              <p:cNvSpPr>
                <a:spLocks/>
              </p:cNvSpPr>
              <p:nvPr/>
            </p:nvSpPr>
            <p:spPr bwMode="auto">
              <a:xfrm>
                <a:off x="3733" y="1428"/>
                <a:ext cx="55" cy="96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74"/>
              <p:cNvSpPr>
                <a:spLocks/>
              </p:cNvSpPr>
              <p:nvPr/>
            </p:nvSpPr>
            <p:spPr bwMode="auto">
              <a:xfrm>
                <a:off x="3706" y="1428"/>
                <a:ext cx="44" cy="58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75"/>
              <p:cNvSpPr>
                <a:spLocks/>
              </p:cNvSpPr>
              <p:nvPr/>
            </p:nvSpPr>
            <p:spPr bwMode="auto">
              <a:xfrm>
                <a:off x="3700" y="1467"/>
                <a:ext cx="44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76"/>
              <p:cNvSpPr>
                <a:spLocks/>
              </p:cNvSpPr>
              <p:nvPr/>
            </p:nvSpPr>
            <p:spPr bwMode="auto">
              <a:xfrm>
                <a:off x="3750" y="1441"/>
                <a:ext cx="61" cy="38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77"/>
              <p:cNvSpPr>
                <a:spLocks/>
              </p:cNvSpPr>
              <p:nvPr/>
            </p:nvSpPr>
            <p:spPr bwMode="auto">
              <a:xfrm>
                <a:off x="3733" y="1428"/>
                <a:ext cx="55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78"/>
              <p:cNvSpPr>
                <a:spLocks/>
              </p:cNvSpPr>
              <p:nvPr/>
            </p:nvSpPr>
            <p:spPr bwMode="auto">
              <a:xfrm>
                <a:off x="3700" y="1511"/>
                <a:ext cx="77" cy="5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79"/>
              <p:cNvSpPr>
                <a:spLocks/>
              </p:cNvSpPr>
              <p:nvPr/>
            </p:nvSpPr>
            <p:spPr bwMode="auto">
              <a:xfrm>
                <a:off x="3744" y="1556"/>
                <a:ext cx="22" cy="58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80"/>
              <p:cNvSpPr>
                <a:spLocks/>
              </p:cNvSpPr>
              <p:nvPr/>
            </p:nvSpPr>
            <p:spPr bwMode="auto">
              <a:xfrm>
                <a:off x="3700" y="1537"/>
                <a:ext cx="44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81"/>
              <p:cNvSpPr>
                <a:spLocks/>
              </p:cNvSpPr>
              <p:nvPr/>
            </p:nvSpPr>
            <p:spPr bwMode="auto">
              <a:xfrm>
                <a:off x="3700" y="1543"/>
                <a:ext cx="33" cy="121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82"/>
              <p:cNvSpPr>
                <a:spLocks/>
              </p:cNvSpPr>
              <p:nvPr/>
            </p:nvSpPr>
            <p:spPr bwMode="auto">
              <a:xfrm>
                <a:off x="3673" y="1556"/>
                <a:ext cx="28" cy="128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8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8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8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8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8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8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8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9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9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9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9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9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9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96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97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98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99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00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01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02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03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04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05"/>
              <p:cNvSpPr>
                <a:spLocks/>
              </p:cNvSpPr>
              <p:nvPr/>
            </p:nvSpPr>
            <p:spPr bwMode="auto">
              <a:xfrm>
                <a:off x="3375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06"/>
              <p:cNvSpPr>
                <a:spLocks/>
              </p:cNvSpPr>
              <p:nvPr/>
            </p:nvSpPr>
            <p:spPr bwMode="auto">
              <a:xfrm>
                <a:off x="3414" y="1383"/>
                <a:ext cx="44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07"/>
              <p:cNvSpPr>
                <a:spLocks/>
              </p:cNvSpPr>
              <p:nvPr/>
            </p:nvSpPr>
            <p:spPr bwMode="auto">
              <a:xfrm>
                <a:off x="3436" y="1371"/>
                <a:ext cx="44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08"/>
              <p:cNvSpPr>
                <a:spLocks/>
              </p:cNvSpPr>
              <p:nvPr/>
            </p:nvSpPr>
            <p:spPr bwMode="auto">
              <a:xfrm>
                <a:off x="3458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09"/>
              <p:cNvSpPr>
                <a:spLocks/>
              </p:cNvSpPr>
              <p:nvPr/>
            </p:nvSpPr>
            <p:spPr bwMode="auto">
              <a:xfrm>
                <a:off x="3491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10"/>
              <p:cNvSpPr>
                <a:spLocks/>
              </p:cNvSpPr>
              <p:nvPr/>
            </p:nvSpPr>
            <p:spPr bwMode="auto">
              <a:xfrm>
                <a:off x="3513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11"/>
              <p:cNvSpPr>
                <a:spLocks/>
              </p:cNvSpPr>
              <p:nvPr/>
            </p:nvSpPr>
            <p:spPr bwMode="auto">
              <a:xfrm>
                <a:off x="3535" y="1307"/>
                <a:ext cx="44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12"/>
              <p:cNvSpPr>
                <a:spLocks/>
              </p:cNvSpPr>
              <p:nvPr/>
            </p:nvSpPr>
            <p:spPr bwMode="auto">
              <a:xfrm>
                <a:off x="3563" y="1294"/>
                <a:ext cx="39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1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1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1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1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1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1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1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2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2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2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2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2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2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26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27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28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29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30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31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32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33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34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35"/>
              <p:cNvSpPr>
                <a:spLocks/>
              </p:cNvSpPr>
              <p:nvPr/>
            </p:nvSpPr>
            <p:spPr bwMode="auto">
              <a:xfrm>
                <a:off x="3596" y="1281"/>
                <a:ext cx="39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36"/>
              <p:cNvSpPr>
                <a:spLocks/>
              </p:cNvSpPr>
              <p:nvPr/>
            </p:nvSpPr>
            <p:spPr bwMode="auto">
              <a:xfrm>
                <a:off x="3386" y="1326"/>
                <a:ext cx="72" cy="102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37"/>
              <p:cNvSpPr>
                <a:spLocks/>
              </p:cNvSpPr>
              <p:nvPr/>
            </p:nvSpPr>
            <p:spPr bwMode="auto">
              <a:xfrm>
                <a:off x="3425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38"/>
              <p:cNvSpPr>
                <a:spLocks/>
              </p:cNvSpPr>
              <p:nvPr/>
            </p:nvSpPr>
            <p:spPr bwMode="auto">
              <a:xfrm>
                <a:off x="3469" y="1313"/>
                <a:ext cx="44" cy="96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39"/>
              <p:cNvSpPr>
                <a:spLocks/>
              </p:cNvSpPr>
              <p:nvPr/>
            </p:nvSpPr>
            <p:spPr bwMode="auto">
              <a:xfrm>
                <a:off x="3502" y="1313"/>
                <a:ext cx="33" cy="83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40"/>
              <p:cNvSpPr>
                <a:spLocks/>
              </p:cNvSpPr>
              <p:nvPr/>
            </p:nvSpPr>
            <p:spPr bwMode="auto">
              <a:xfrm>
                <a:off x="3524" y="1307"/>
                <a:ext cx="39" cy="77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41"/>
              <p:cNvSpPr>
                <a:spLocks/>
              </p:cNvSpPr>
              <p:nvPr/>
            </p:nvSpPr>
            <p:spPr bwMode="auto">
              <a:xfrm>
                <a:off x="3546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42"/>
              <p:cNvSpPr>
                <a:spLocks/>
              </p:cNvSpPr>
              <p:nvPr/>
            </p:nvSpPr>
            <p:spPr bwMode="auto">
              <a:xfrm>
                <a:off x="3563" y="1307"/>
                <a:ext cx="33" cy="64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43"/>
              <p:cNvSpPr>
                <a:spLocks/>
              </p:cNvSpPr>
              <p:nvPr/>
            </p:nvSpPr>
            <p:spPr bwMode="auto">
              <a:xfrm>
                <a:off x="3579" y="1307"/>
                <a:ext cx="22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44"/>
              <p:cNvSpPr>
                <a:spLocks/>
              </p:cNvSpPr>
              <p:nvPr/>
            </p:nvSpPr>
            <p:spPr bwMode="auto">
              <a:xfrm>
                <a:off x="3596" y="1307"/>
                <a:ext cx="17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45"/>
              <p:cNvSpPr>
                <a:spLocks/>
              </p:cNvSpPr>
              <p:nvPr/>
            </p:nvSpPr>
            <p:spPr bwMode="auto">
              <a:xfrm>
                <a:off x="3601" y="1307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46"/>
              <p:cNvSpPr>
                <a:spLocks/>
              </p:cNvSpPr>
              <p:nvPr/>
            </p:nvSpPr>
            <p:spPr bwMode="auto">
              <a:xfrm>
                <a:off x="3612" y="1307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47"/>
              <p:cNvSpPr>
                <a:spLocks/>
              </p:cNvSpPr>
              <p:nvPr/>
            </p:nvSpPr>
            <p:spPr bwMode="auto">
              <a:xfrm>
                <a:off x="3629" y="1307"/>
                <a:ext cx="17" cy="45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48"/>
              <p:cNvSpPr>
                <a:spLocks/>
              </p:cNvSpPr>
              <p:nvPr/>
            </p:nvSpPr>
            <p:spPr bwMode="auto">
              <a:xfrm>
                <a:off x="3414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49"/>
              <p:cNvSpPr>
                <a:spLocks/>
              </p:cNvSpPr>
              <p:nvPr/>
            </p:nvSpPr>
            <p:spPr bwMode="auto">
              <a:xfrm>
                <a:off x="3447" y="1256"/>
                <a:ext cx="66" cy="83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50"/>
              <p:cNvSpPr>
                <a:spLocks/>
              </p:cNvSpPr>
              <p:nvPr/>
            </p:nvSpPr>
            <p:spPr bwMode="auto">
              <a:xfrm>
                <a:off x="3480" y="1268"/>
                <a:ext cx="55" cy="70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51"/>
              <p:cNvSpPr>
                <a:spLocks/>
              </p:cNvSpPr>
              <p:nvPr/>
            </p:nvSpPr>
            <p:spPr bwMode="auto">
              <a:xfrm>
                <a:off x="3502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52"/>
              <p:cNvSpPr>
                <a:spLocks/>
              </p:cNvSpPr>
              <p:nvPr/>
            </p:nvSpPr>
            <p:spPr bwMode="auto">
              <a:xfrm>
                <a:off x="3524" y="1268"/>
                <a:ext cx="44" cy="70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153"/>
              <p:cNvSpPr>
                <a:spLocks/>
              </p:cNvSpPr>
              <p:nvPr/>
            </p:nvSpPr>
            <p:spPr bwMode="auto">
              <a:xfrm>
                <a:off x="3546" y="1268"/>
                <a:ext cx="33" cy="70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154"/>
              <p:cNvSpPr>
                <a:spLocks/>
              </p:cNvSpPr>
              <p:nvPr/>
            </p:nvSpPr>
            <p:spPr bwMode="auto">
              <a:xfrm>
                <a:off x="3568" y="1281"/>
                <a:ext cx="28" cy="5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155"/>
              <p:cNvSpPr>
                <a:spLocks/>
              </p:cNvSpPr>
              <p:nvPr/>
            </p:nvSpPr>
            <p:spPr bwMode="auto">
              <a:xfrm>
                <a:off x="3579" y="1281"/>
                <a:ext cx="33" cy="5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156"/>
              <p:cNvSpPr>
                <a:spLocks/>
              </p:cNvSpPr>
              <p:nvPr/>
            </p:nvSpPr>
            <p:spPr bwMode="auto">
              <a:xfrm>
                <a:off x="3596" y="1281"/>
                <a:ext cx="33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157"/>
              <p:cNvSpPr>
                <a:spLocks/>
              </p:cNvSpPr>
              <p:nvPr/>
            </p:nvSpPr>
            <p:spPr bwMode="auto">
              <a:xfrm>
                <a:off x="3601" y="1281"/>
                <a:ext cx="28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158"/>
              <p:cNvSpPr>
                <a:spLocks/>
              </p:cNvSpPr>
              <p:nvPr/>
            </p:nvSpPr>
            <p:spPr bwMode="auto">
              <a:xfrm>
                <a:off x="3612" y="1281"/>
                <a:ext cx="22" cy="45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159"/>
              <p:cNvSpPr>
                <a:spLocks/>
              </p:cNvSpPr>
              <p:nvPr/>
            </p:nvSpPr>
            <p:spPr bwMode="auto">
              <a:xfrm>
                <a:off x="3629" y="1294"/>
                <a:ext cx="17" cy="32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16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16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16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16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16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16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16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16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16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16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17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17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17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173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174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175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176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177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178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179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180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181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182"/>
              <p:cNvSpPr>
                <a:spLocks/>
              </p:cNvSpPr>
              <p:nvPr/>
            </p:nvSpPr>
            <p:spPr bwMode="auto">
              <a:xfrm>
                <a:off x="3436" y="1211"/>
                <a:ext cx="44" cy="58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183"/>
              <p:cNvSpPr>
                <a:spLocks/>
              </p:cNvSpPr>
              <p:nvPr/>
            </p:nvSpPr>
            <p:spPr bwMode="auto">
              <a:xfrm>
                <a:off x="3447" y="1224"/>
                <a:ext cx="55" cy="45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184"/>
              <p:cNvSpPr>
                <a:spLocks/>
              </p:cNvSpPr>
              <p:nvPr/>
            </p:nvSpPr>
            <p:spPr bwMode="auto">
              <a:xfrm>
                <a:off x="3469" y="1224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185"/>
              <p:cNvSpPr>
                <a:spLocks/>
              </p:cNvSpPr>
              <p:nvPr/>
            </p:nvSpPr>
            <p:spPr bwMode="auto">
              <a:xfrm>
                <a:off x="3491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186"/>
              <p:cNvSpPr>
                <a:spLocks/>
              </p:cNvSpPr>
              <p:nvPr/>
            </p:nvSpPr>
            <p:spPr bwMode="auto">
              <a:xfrm>
                <a:off x="3513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8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18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18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19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19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9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19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19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19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19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19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19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00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01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02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03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04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05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06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07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08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09"/>
              <p:cNvSpPr>
                <a:spLocks/>
              </p:cNvSpPr>
              <p:nvPr/>
            </p:nvSpPr>
            <p:spPr bwMode="auto">
              <a:xfrm>
                <a:off x="3535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10"/>
              <p:cNvSpPr>
                <a:spLocks/>
              </p:cNvSpPr>
              <p:nvPr/>
            </p:nvSpPr>
            <p:spPr bwMode="auto">
              <a:xfrm>
                <a:off x="3480" y="1198"/>
                <a:ext cx="44" cy="26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11"/>
              <p:cNvSpPr>
                <a:spLocks/>
              </p:cNvSpPr>
              <p:nvPr/>
            </p:nvSpPr>
            <p:spPr bwMode="auto">
              <a:xfrm>
                <a:off x="3502" y="1211"/>
                <a:ext cx="33" cy="26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12"/>
              <p:cNvSpPr>
                <a:spLocks/>
              </p:cNvSpPr>
              <p:nvPr/>
            </p:nvSpPr>
            <p:spPr bwMode="auto">
              <a:xfrm>
                <a:off x="3513" y="1224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13"/>
              <p:cNvSpPr>
                <a:spLocks/>
              </p:cNvSpPr>
              <p:nvPr/>
            </p:nvSpPr>
            <p:spPr bwMode="auto">
              <a:xfrm>
                <a:off x="3546" y="1256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14"/>
              <p:cNvSpPr>
                <a:spLocks/>
              </p:cNvSpPr>
              <p:nvPr/>
            </p:nvSpPr>
            <p:spPr bwMode="auto">
              <a:xfrm>
                <a:off x="3513" y="1192"/>
                <a:ext cx="66" cy="77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15"/>
              <p:cNvSpPr>
                <a:spLocks/>
              </p:cNvSpPr>
              <p:nvPr/>
            </p:nvSpPr>
            <p:spPr bwMode="auto">
              <a:xfrm>
                <a:off x="3601" y="1153"/>
                <a:ext cx="132" cy="70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1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1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1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1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2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2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2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2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2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2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2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2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2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29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30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31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32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33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34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35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36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37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38"/>
              <p:cNvSpPr>
                <a:spLocks/>
              </p:cNvSpPr>
              <p:nvPr/>
            </p:nvSpPr>
            <p:spPr bwMode="auto">
              <a:xfrm>
                <a:off x="3910" y="1396"/>
                <a:ext cx="50" cy="198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39"/>
              <p:cNvSpPr>
                <a:spLocks/>
              </p:cNvSpPr>
              <p:nvPr/>
            </p:nvSpPr>
            <p:spPr bwMode="auto">
              <a:xfrm>
                <a:off x="3877" y="1383"/>
                <a:ext cx="50" cy="185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40"/>
              <p:cNvSpPr>
                <a:spLocks/>
              </p:cNvSpPr>
              <p:nvPr/>
            </p:nvSpPr>
            <p:spPr bwMode="auto">
              <a:xfrm>
                <a:off x="3860" y="1371"/>
                <a:ext cx="39" cy="173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41"/>
              <p:cNvSpPr>
                <a:spLocks/>
              </p:cNvSpPr>
              <p:nvPr/>
            </p:nvSpPr>
            <p:spPr bwMode="auto">
              <a:xfrm>
                <a:off x="3833" y="1351"/>
                <a:ext cx="44" cy="153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42"/>
              <p:cNvSpPr>
                <a:spLocks/>
              </p:cNvSpPr>
              <p:nvPr/>
            </p:nvSpPr>
            <p:spPr bwMode="auto">
              <a:xfrm>
                <a:off x="3800" y="1339"/>
                <a:ext cx="44" cy="147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43"/>
              <p:cNvSpPr>
                <a:spLocks/>
              </p:cNvSpPr>
              <p:nvPr/>
            </p:nvSpPr>
            <p:spPr bwMode="auto">
              <a:xfrm>
                <a:off x="3777" y="1326"/>
                <a:ext cx="50" cy="141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44"/>
              <p:cNvSpPr>
                <a:spLocks/>
              </p:cNvSpPr>
              <p:nvPr/>
            </p:nvSpPr>
            <p:spPr bwMode="auto">
              <a:xfrm>
                <a:off x="3750" y="1307"/>
                <a:ext cx="50" cy="121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45"/>
              <p:cNvSpPr>
                <a:spLocks/>
              </p:cNvSpPr>
              <p:nvPr/>
            </p:nvSpPr>
            <p:spPr bwMode="auto">
              <a:xfrm>
                <a:off x="3733" y="1294"/>
                <a:ext cx="44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4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4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4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4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5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5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5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25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25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25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25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25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25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259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260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261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262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263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264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265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266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267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268"/>
              <p:cNvSpPr>
                <a:spLocks/>
              </p:cNvSpPr>
              <p:nvPr/>
            </p:nvSpPr>
            <p:spPr bwMode="auto">
              <a:xfrm>
                <a:off x="3700" y="1281"/>
                <a:ext cx="44" cy="102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269"/>
              <p:cNvSpPr>
                <a:spLocks/>
              </p:cNvSpPr>
              <p:nvPr/>
            </p:nvSpPr>
            <p:spPr bwMode="auto">
              <a:xfrm>
                <a:off x="3877" y="1326"/>
                <a:ext cx="72" cy="102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270"/>
              <p:cNvSpPr>
                <a:spLocks/>
              </p:cNvSpPr>
              <p:nvPr/>
            </p:nvSpPr>
            <p:spPr bwMode="auto">
              <a:xfrm>
                <a:off x="3844" y="1313"/>
                <a:ext cx="66" cy="109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271"/>
              <p:cNvSpPr>
                <a:spLocks/>
              </p:cNvSpPr>
              <p:nvPr/>
            </p:nvSpPr>
            <p:spPr bwMode="auto">
              <a:xfrm>
                <a:off x="3827" y="1313"/>
                <a:ext cx="39" cy="96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272"/>
              <p:cNvSpPr>
                <a:spLocks/>
              </p:cNvSpPr>
              <p:nvPr/>
            </p:nvSpPr>
            <p:spPr bwMode="auto">
              <a:xfrm>
                <a:off x="3800" y="1313"/>
                <a:ext cx="44" cy="83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273"/>
              <p:cNvSpPr>
                <a:spLocks/>
              </p:cNvSpPr>
              <p:nvPr/>
            </p:nvSpPr>
            <p:spPr bwMode="auto">
              <a:xfrm>
                <a:off x="3777" y="1307"/>
                <a:ext cx="33" cy="77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274"/>
              <p:cNvSpPr>
                <a:spLocks/>
              </p:cNvSpPr>
              <p:nvPr/>
            </p:nvSpPr>
            <p:spPr bwMode="auto">
              <a:xfrm>
                <a:off x="3750" y="1307"/>
                <a:ext cx="39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275"/>
              <p:cNvSpPr>
                <a:spLocks/>
              </p:cNvSpPr>
              <p:nvPr/>
            </p:nvSpPr>
            <p:spPr bwMode="auto">
              <a:xfrm>
                <a:off x="3744" y="1307"/>
                <a:ext cx="33" cy="6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276"/>
              <p:cNvSpPr>
                <a:spLocks/>
              </p:cNvSpPr>
              <p:nvPr/>
            </p:nvSpPr>
            <p:spPr bwMode="auto">
              <a:xfrm>
                <a:off x="3733" y="1307"/>
                <a:ext cx="22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277"/>
              <p:cNvSpPr>
                <a:spLocks/>
              </p:cNvSpPr>
              <p:nvPr/>
            </p:nvSpPr>
            <p:spPr bwMode="auto">
              <a:xfrm>
                <a:off x="3717" y="1307"/>
                <a:ext cx="28" cy="5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278"/>
              <p:cNvSpPr>
                <a:spLocks/>
              </p:cNvSpPr>
              <p:nvPr/>
            </p:nvSpPr>
            <p:spPr bwMode="auto">
              <a:xfrm>
                <a:off x="3706" y="1307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279"/>
              <p:cNvSpPr>
                <a:spLocks/>
              </p:cNvSpPr>
              <p:nvPr/>
            </p:nvSpPr>
            <p:spPr bwMode="auto">
              <a:xfrm>
                <a:off x="3700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280"/>
              <p:cNvSpPr>
                <a:spLocks/>
              </p:cNvSpPr>
              <p:nvPr/>
            </p:nvSpPr>
            <p:spPr bwMode="auto">
              <a:xfrm>
                <a:off x="3684" y="1307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281"/>
              <p:cNvSpPr>
                <a:spLocks/>
              </p:cNvSpPr>
              <p:nvPr/>
            </p:nvSpPr>
            <p:spPr bwMode="auto">
              <a:xfrm>
                <a:off x="3860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282"/>
              <p:cNvSpPr>
                <a:spLocks/>
              </p:cNvSpPr>
              <p:nvPr/>
            </p:nvSpPr>
            <p:spPr bwMode="auto">
              <a:xfrm>
                <a:off x="3827" y="1256"/>
                <a:ext cx="66" cy="83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283"/>
              <p:cNvSpPr>
                <a:spLocks/>
              </p:cNvSpPr>
              <p:nvPr/>
            </p:nvSpPr>
            <p:spPr bwMode="auto">
              <a:xfrm>
                <a:off x="3800" y="1268"/>
                <a:ext cx="61" cy="7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284"/>
              <p:cNvSpPr>
                <a:spLocks/>
              </p:cNvSpPr>
              <p:nvPr/>
            </p:nvSpPr>
            <p:spPr bwMode="auto">
              <a:xfrm>
                <a:off x="3788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285"/>
              <p:cNvSpPr>
                <a:spLocks/>
              </p:cNvSpPr>
              <p:nvPr/>
            </p:nvSpPr>
            <p:spPr bwMode="auto">
              <a:xfrm>
                <a:off x="3766" y="1268"/>
                <a:ext cx="44" cy="70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286"/>
              <p:cNvSpPr>
                <a:spLocks/>
              </p:cNvSpPr>
              <p:nvPr/>
            </p:nvSpPr>
            <p:spPr bwMode="auto">
              <a:xfrm>
                <a:off x="3750" y="1268"/>
                <a:ext cx="39" cy="70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287"/>
              <p:cNvSpPr>
                <a:spLocks/>
              </p:cNvSpPr>
              <p:nvPr/>
            </p:nvSpPr>
            <p:spPr bwMode="auto">
              <a:xfrm>
                <a:off x="3744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288"/>
              <p:cNvSpPr>
                <a:spLocks/>
              </p:cNvSpPr>
              <p:nvPr/>
            </p:nvSpPr>
            <p:spPr bwMode="auto">
              <a:xfrm>
                <a:off x="3717" y="1281"/>
                <a:ext cx="33" cy="5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289"/>
              <p:cNvSpPr>
                <a:spLocks/>
              </p:cNvSpPr>
              <p:nvPr/>
            </p:nvSpPr>
            <p:spPr bwMode="auto">
              <a:xfrm>
                <a:off x="3706" y="1281"/>
                <a:ext cx="39" cy="45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290"/>
              <p:cNvSpPr>
                <a:spLocks/>
              </p:cNvSpPr>
              <p:nvPr/>
            </p:nvSpPr>
            <p:spPr bwMode="auto">
              <a:xfrm>
                <a:off x="3706" y="1281"/>
                <a:ext cx="28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291"/>
              <p:cNvSpPr>
                <a:spLocks/>
              </p:cNvSpPr>
              <p:nvPr/>
            </p:nvSpPr>
            <p:spPr bwMode="auto">
              <a:xfrm>
                <a:off x="3700" y="1281"/>
                <a:ext cx="22" cy="45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22" cy="32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29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29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29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29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29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29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29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0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0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Freeform 30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0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0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0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06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07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08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Freeform 309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10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11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12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Freeform 313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14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15"/>
              <p:cNvSpPr>
                <a:spLocks/>
              </p:cNvSpPr>
              <p:nvPr/>
            </p:nvSpPr>
            <p:spPr bwMode="auto">
              <a:xfrm>
                <a:off x="3860" y="1211"/>
                <a:ext cx="39" cy="5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16"/>
              <p:cNvSpPr>
                <a:spLocks/>
              </p:cNvSpPr>
              <p:nvPr/>
            </p:nvSpPr>
            <p:spPr bwMode="auto">
              <a:xfrm>
                <a:off x="3833" y="1224"/>
                <a:ext cx="61" cy="45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17"/>
              <p:cNvSpPr>
                <a:spLocks/>
              </p:cNvSpPr>
              <p:nvPr/>
            </p:nvSpPr>
            <p:spPr bwMode="auto">
              <a:xfrm>
                <a:off x="3827" y="1224"/>
                <a:ext cx="39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18"/>
              <p:cNvSpPr>
                <a:spLocks/>
              </p:cNvSpPr>
              <p:nvPr/>
            </p:nvSpPr>
            <p:spPr bwMode="auto">
              <a:xfrm>
                <a:off x="3800" y="1236"/>
                <a:ext cx="44" cy="45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19"/>
              <p:cNvSpPr>
                <a:spLocks/>
              </p:cNvSpPr>
              <p:nvPr/>
            </p:nvSpPr>
            <p:spPr bwMode="auto">
              <a:xfrm>
                <a:off x="3788" y="1249"/>
                <a:ext cx="39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Freeform 32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Freeform 32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Freeform 32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Freeform 32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Freeform 32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Freeform 32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Freeform 32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Freeform 32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Freeform 32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2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3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Freeform 33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Freeform 33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Freeform 333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Freeform 334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35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36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37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38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39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40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41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42"/>
              <p:cNvSpPr>
                <a:spLocks/>
              </p:cNvSpPr>
              <p:nvPr/>
            </p:nvSpPr>
            <p:spPr bwMode="auto">
              <a:xfrm>
                <a:off x="3766" y="1249"/>
                <a:ext cx="33" cy="32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43"/>
              <p:cNvSpPr>
                <a:spLocks/>
              </p:cNvSpPr>
              <p:nvPr/>
            </p:nvSpPr>
            <p:spPr bwMode="auto">
              <a:xfrm>
                <a:off x="3811" y="1198"/>
                <a:ext cx="50" cy="26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44"/>
              <p:cNvSpPr>
                <a:spLocks/>
              </p:cNvSpPr>
              <p:nvPr/>
            </p:nvSpPr>
            <p:spPr bwMode="auto">
              <a:xfrm>
                <a:off x="3800" y="1211"/>
                <a:ext cx="33" cy="26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45"/>
              <p:cNvSpPr>
                <a:spLocks/>
              </p:cNvSpPr>
              <p:nvPr/>
            </p:nvSpPr>
            <p:spPr bwMode="auto">
              <a:xfrm>
                <a:off x="3788" y="1224"/>
                <a:ext cx="39" cy="13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46"/>
              <p:cNvSpPr>
                <a:spLocks/>
              </p:cNvSpPr>
              <p:nvPr/>
            </p:nvSpPr>
            <p:spPr bwMode="auto">
              <a:xfrm>
                <a:off x="3750" y="1256"/>
                <a:ext cx="39" cy="26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47"/>
              <p:cNvSpPr>
                <a:spLocks/>
              </p:cNvSpPr>
              <p:nvPr/>
            </p:nvSpPr>
            <p:spPr bwMode="auto">
              <a:xfrm>
                <a:off x="3750" y="1192"/>
                <a:ext cx="72" cy="77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48"/>
              <p:cNvSpPr>
                <a:spLocks/>
              </p:cNvSpPr>
              <p:nvPr/>
            </p:nvSpPr>
            <p:spPr bwMode="auto">
              <a:xfrm>
                <a:off x="3403" y="1364"/>
                <a:ext cx="176" cy="237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Line 349"/>
              <p:cNvSpPr>
                <a:spLocks noChangeShapeType="1"/>
              </p:cNvSpPr>
              <p:nvPr/>
            </p:nvSpPr>
            <p:spPr bwMode="auto">
              <a:xfrm flipH="1">
                <a:off x="3480" y="1524"/>
                <a:ext cx="11" cy="13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50"/>
              <p:cNvSpPr>
                <a:spLocks/>
              </p:cNvSpPr>
              <p:nvPr/>
            </p:nvSpPr>
            <p:spPr bwMode="auto">
              <a:xfrm>
                <a:off x="3480" y="1537"/>
                <a:ext cx="33" cy="6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51"/>
              <p:cNvSpPr>
                <a:spLocks/>
              </p:cNvSpPr>
              <p:nvPr/>
            </p:nvSpPr>
            <p:spPr bwMode="auto">
              <a:xfrm>
                <a:off x="3480" y="1537"/>
                <a:ext cx="22" cy="6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52"/>
              <p:cNvSpPr>
                <a:spLocks/>
              </p:cNvSpPr>
              <p:nvPr/>
            </p:nvSpPr>
            <p:spPr bwMode="auto">
              <a:xfrm>
                <a:off x="3480" y="1543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353"/>
              <p:cNvSpPr>
                <a:spLocks/>
              </p:cNvSpPr>
              <p:nvPr/>
            </p:nvSpPr>
            <p:spPr bwMode="auto">
              <a:xfrm>
                <a:off x="3480" y="1556"/>
                <a:ext cx="33" cy="13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Freeform 354"/>
              <p:cNvSpPr>
                <a:spLocks/>
              </p:cNvSpPr>
              <p:nvPr/>
            </p:nvSpPr>
            <p:spPr bwMode="auto">
              <a:xfrm>
                <a:off x="3491" y="1569"/>
                <a:ext cx="22" cy="13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355"/>
              <p:cNvSpPr>
                <a:spLocks/>
              </p:cNvSpPr>
              <p:nvPr/>
            </p:nvSpPr>
            <p:spPr bwMode="auto">
              <a:xfrm>
                <a:off x="3860" y="1454"/>
                <a:ext cx="11" cy="26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6" name="Oval 356"/>
              <p:cNvSpPr>
                <a:spLocks noChangeArrowheads="1"/>
              </p:cNvSpPr>
              <p:nvPr/>
            </p:nvSpPr>
            <p:spPr bwMode="auto">
              <a:xfrm>
                <a:off x="3811" y="1467"/>
                <a:ext cx="83" cy="77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7" name="Freeform 357"/>
              <p:cNvSpPr>
                <a:spLocks/>
              </p:cNvSpPr>
              <p:nvPr/>
            </p:nvSpPr>
            <p:spPr bwMode="auto">
              <a:xfrm>
                <a:off x="3811" y="1492"/>
                <a:ext cx="83" cy="32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8" name="Freeform 358"/>
              <p:cNvSpPr>
                <a:spLocks/>
              </p:cNvSpPr>
              <p:nvPr/>
            </p:nvSpPr>
            <p:spPr bwMode="auto">
              <a:xfrm>
                <a:off x="3844" y="1428"/>
                <a:ext cx="33" cy="38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9" name="Freeform 359"/>
              <p:cNvSpPr>
                <a:spLocks/>
              </p:cNvSpPr>
              <p:nvPr/>
            </p:nvSpPr>
            <p:spPr bwMode="auto">
              <a:xfrm>
                <a:off x="3750" y="1499"/>
                <a:ext cx="143" cy="58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0" name="Oval 360"/>
              <p:cNvSpPr>
                <a:spLocks noChangeArrowheads="1"/>
              </p:cNvSpPr>
              <p:nvPr/>
            </p:nvSpPr>
            <p:spPr bwMode="auto">
              <a:xfrm>
                <a:off x="3612" y="1096"/>
                <a:ext cx="105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1" name="Freeform 361"/>
              <p:cNvSpPr>
                <a:spLocks/>
              </p:cNvSpPr>
              <p:nvPr/>
            </p:nvSpPr>
            <p:spPr bwMode="auto">
              <a:xfrm>
                <a:off x="3596" y="994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2" name="Freeform 362"/>
              <p:cNvSpPr>
                <a:spLocks/>
              </p:cNvSpPr>
              <p:nvPr/>
            </p:nvSpPr>
            <p:spPr bwMode="auto">
              <a:xfrm>
                <a:off x="3645" y="923"/>
                <a:ext cx="39" cy="45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3" name="Freeform 363"/>
              <p:cNvSpPr>
                <a:spLocks/>
              </p:cNvSpPr>
              <p:nvPr/>
            </p:nvSpPr>
            <p:spPr bwMode="auto">
              <a:xfrm>
                <a:off x="3596" y="1025"/>
                <a:ext cx="149" cy="58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4" name="Freeform 364"/>
              <p:cNvSpPr>
                <a:spLocks noEditPoints="1"/>
              </p:cNvSpPr>
              <p:nvPr/>
            </p:nvSpPr>
            <p:spPr bwMode="auto">
              <a:xfrm>
                <a:off x="3673" y="994"/>
                <a:ext cx="61" cy="5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5" name="Freeform 365"/>
              <p:cNvSpPr>
                <a:spLocks noEditPoints="1"/>
              </p:cNvSpPr>
              <p:nvPr/>
            </p:nvSpPr>
            <p:spPr bwMode="auto">
              <a:xfrm>
                <a:off x="3596" y="994"/>
                <a:ext cx="72" cy="58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6" name="Freeform 366"/>
              <p:cNvSpPr>
                <a:spLocks/>
              </p:cNvSpPr>
              <p:nvPr/>
            </p:nvSpPr>
            <p:spPr bwMode="auto">
              <a:xfrm>
                <a:off x="3645" y="968"/>
                <a:ext cx="39" cy="109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7" name="Oval 367"/>
              <p:cNvSpPr>
                <a:spLocks noChangeArrowheads="1"/>
              </p:cNvSpPr>
              <p:nvPr/>
            </p:nvSpPr>
            <p:spPr bwMode="auto">
              <a:xfrm>
                <a:off x="3629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8" name="Oval 368"/>
              <p:cNvSpPr>
                <a:spLocks noChangeArrowheads="1"/>
              </p:cNvSpPr>
              <p:nvPr/>
            </p:nvSpPr>
            <p:spPr bwMode="auto">
              <a:xfrm>
                <a:off x="3612" y="1077"/>
                <a:ext cx="17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9" name="Oval 369"/>
              <p:cNvSpPr>
                <a:spLocks noChangeArrowheads="1"/>
              </p:cNvSpPr>
              <p:nvPr/>
            </p:nvSpPr>
            <p:spPr bwMode="auto">
              <a:xfrm>
                <a:off x="3684" y="1077"/>
                <a:ext cx="22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0" name="Oval 370"/>
              <p:cNvSpPr>
                <a:spLocks noChangeArrowheads="1"/>
              </p:cNvSpPr>
              <p:nvPr/>
            </p:nvSpPr>
            <p:spPr bwMode="auto">
              <a:xfrm>
                <a:off x="3706" y="1077"/>
                <a:ext cx="11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1" name="Oval 371"/>
              <p:cNvSpPr>
                <a:spLocks noChangeArrowheads="1"/>
              </p:cNvSpPr>
              <p:nvPr/>
            </p:nvSpPr>
            <p:spPr bwMode="auto">
              <a:xfrm>
                <a:off x="3667" y="1077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2" name="Oval 372"/>
              <p:cNvSpPr>
                <a:spLocks noChangeArrowheads="1"/>
              </p:cNvSpPr>
              <p:nvPr/>
            </p:nvSpPr>
            <p:spPr bwMode="auto">
              <a:xfrm>
                <a:off x="3601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3" name="Oval 373"/>
              <p:cNvSpPr>
                <a:spLocks noChangeArrowheads="1"/>
              </p:cNvSpPr>
              <p:nvPr/>
            </p:nvSpPr>
            <p:spPr bwMode="auto">
              <a:xfrm>
                <a:off x="3612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4" name="Oval 374"/>
              <p:cNvSpPr>
                <a:spLocks noChangeArrowheads="1"/>
              </p:cNvSpPr>
              <p:nvPr/>
            </p:nvSpPr>
            <p:spPr bwMode="auto">
              <a:xfrm>
                <a:off x="3717" y="1064"/>
                <a:ext cx="17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5" name="Oval 375"/>
              <p:cNvSpPr>
                <a:spLocks noChangeArrowheads="1"/>
              </p:cNvSpPr>
              <p:nvPr/>
            </p:nvSpPr>
            <p:spPr bwMode="auto">
              <a:xfrm>
                <a:off x="3706" y="1064"/>
                <a:ext cx="11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6" name="Freeform 376"/>
              <p:cNvSpPr>
                <a:spLocks/>
              </p:cNvSpPr>
              <p:nvPr/>
            </p:nvSpPr>
            <p:spPr bwMode="auto">
              <a:xfrm>
                <a:off x="3596" y="1038"/>
                <a:ext cx="6" cy="26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7" name="Freeform 377"/>
              <p:cNvSpPr>
                <a:spLocks/>
              </p:cNvSpPr>
              <p:nvPr/>
            </p:nvSpPr>
            <p:spPr bwMode="auto">
              <a:xfrm>
                <a:off x="3733" y="1038"/>
                <a:ext cx="11" cy="26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8" name="Oval 378"/>
              <p:cNvSpPr>
                <a:spLocks noChangeArrowheads="1"/>
              </p:cNvSpPr>
              <p:nvPr/>
            </p:nvSpPr>
            <p:spPr bwMode="auto">
              <a:xfrm>
                <a:off x="3645" y="968"/>
                <a:ext cx="39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9" name="Oval 379"/>
              <p:cNvSpPr>
                <a:spLocks noChangeArrowheads="1"/>
              </p:cNvSpPr>
              <p:nvPr/>
            </p:nvSpPr>
            <p:spPr bwMode="auto">
              <a:xfrm>
                <a:off x="3667" y="994"/>
                <a:ext cx="6" cy="1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0" name="Oval 380"/>
              <p:cNvSpPr>
                <a:spLocks noChangeArrowheads="1"/>
              </p:cNvSpPr>
              <p:nvPr/>
            </p:nvSpPr>
            <p:spPr bwMode="auto">
              <a:xfrm>
                <a:off x="3667" y="1006"/>
                <a:ext cx="6" cy="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1" name="Oval 381"/>
              <p:cNvSpPr>
                <a:spLocks noChangeArrowheads="1"/>
              </p:cNvSpPr>
              <p:nvPr/>
            </p:nvSpPr>
            <p:spPr bwMode="auto">
              <a:xfrm>
                <a:off x="3667" y="1019"/>
                <a:ext cx="6" cy="19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2" name="Freeform 382"/>
              <p:cNvSpPr>
                <a:spLocks/>
              </p:cNvSpPr>
              <p:nvPr/>
            </p:nvSpPr>
            <p:spPr bwMode="auto">
              <a:xfrm>
                <a:off x="3458" y="1198"/>
                <a:ext cx="55" cy="26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3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5" cy="19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4" name="Freeform 384"/>
              <p:cNvSpPr>
                <a:spLocks/>
              </p:cNvSpPr>
              <p:nvPr/>
            </p:nvSpPr>
            <p:spPr bwMode="auto">
              <a:xfrm>
                <a:off x="3546" y="1134"/>
                <a:ext cx="55" cy="45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5" name="Freeform 385"/>
              <p:cNvSpPr>
                <a:spLocks/>
              </p:cNvSpPr>
              <p:nvPr/>
            </p:nvSpPr>
            <p:spPr bwMode="auto">
              <a:xfrm>
                <a:off x="3563" y="1051"/>
                <a:ext cx="110" cy="77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6" name="Freeform 386"/>
              <p:cNvSpPr>
                <a:spLocks/>
              </p:cNvSpPr>
              <p:nvPr/>
            </p:nvSpPr>
            <p:spPr bwMode="auto">
              <a:xfrm>
                <a:off x="3546" y="1096"/>
                <a:ext cx="55" cy="8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7" name="Freeform 387"/>
              <p:cNvSpPr>
                <a:spLocks/>
              </p:cNvSpPr>
              <p:nvPr/>
            </p:nvSpPr>
            <p:spPr bwMode="auto">
              <a:xfrm>
                <a:off x="3513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8" name="Freeform 388"/>
              <p:cNvSpPr>
                <a:spLocks/>
              </p:cNvSpPr>
              <p:nvPr/>
            </p:nvSpPr>
            <p:spPr bwMode="auto">
              <a:xfrm>
                <a:off x="3579" y="1121"/>
                <a:ext cx="88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9" name="Freeform 389"/>
              <p:cNvSpPr>
                <a:spLocks/>
              </p:cNvSpPr>
              <p:nvPr/>
            </p:nvSpPr>
            <p:spPr bwMode="auto">
              <a:xfrm>
                <a:off x="3596" y="1109"/>
                <a:ext cx="77" cy="32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0" name="Freeform 390"/>
              <p:cNvSpPr>
                <a:spLocks/>
              </p:cNvSpPr>
              <p:nvPr/>
            </p:nvSpPr>
            <p:spPr bwMode="auto">
              <a:xfrm>
                <a:off x="3568" y="1109"/>
                <a:ext cx="33" cy="26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1" name="Freeform 391"/>
              <p:cNvSpPr>
                <a:spLocks/>
              </p:cNvSpPr>
              <p:nvPr/>
            </p:nvSpPr>
            <p:spPr bwMode="auto">
              <a:xfrm>
                <a:off x="3827" y="1198"/>
                <a:ext cx="50" cy="26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2" name="Freeform 392"/>
              <p:cNvSpPr>
                <a:spLocks/>
              </p:cNvSpPr>
              <p:nvPr/>
            </p:nvSpPr>
            <p:spPr bwMode="auto">
              <a:xfrm>
                <a:off x="3744" y="1134"/>
                <a:ext cx="99" cy="19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3" name="Freeform 393"/>
              <p:cNvSpPr>
                <a:spLocks/>
              </p:cNvSpPr>
              <p:nvPr/>
            </p:nvSpPr>
            <p:spPr bwMode="auto">
              <a:xfrm>
                <a:off x="3733" y="1134"/>
                <a:ext cx="55" cy="45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4" name="Freeform 394"/>
              <p:cNvSpPr>
                <a:spLocks/>
              </p:cNvSpPr>
              <p:nvPr/>
            </p:nvSpPr>
            <p:spPr bwMode="auto">
              <a:xfrm>
                <a:off x="3667" y="1051"/>
                <a:ext cx="110" cy="77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5" name="Freeform 395"/>
              <p:cNvSpPr>
                <a:spLocks/>
              </p:cNvSpPr>
              <p:nvPr/>
            </p:nvSpPr>
            <p:spPr bwMode="auto">
              <a:xfrm>
                <a:off x="3733" y="1096"/>
                <a:ext cx="55" cy="83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6" name="Freeform 396"/>
              <p:cNvSpPr>
                <a:spLocks/>
              </p:cNvSpPr>
              <p:nvPr/>
            </p:nvSpPr>
            <p:spPr bwMode="auto">
              <a:xfrm>
                <a:off x="3744" y="1096"/>
                <a:ext cx="83" cy="45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7" name="Freeform 397"/>
              <p:cNvSpPr>
                <a:spLocks/>
              </p:cNvSpPr>
              <p:nvPr/>
            </p:nvSpPr>
            <p:spPr bwMode="auto">
              <a:xfrm>
                <a:off x="3673" y="1121"/>
                <a:ext cx="77" cy="77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" name="Freeform 398"/>
              <p:cNvSpPr>
                <a:spLocks/>
              </p:cNvSpPr>
              <p:nvPr/>
            </p:nvSpPr>
            <p:spPr bwMode="auto">
              <a:xfrm>
                <a:off x="3667" y="1109"/>
                <a:ext cx="77" cy="32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9" name="Freeform 399"/>
              <p:cNvSpPr>
                <a:spLocks/>
              </p:cNvSpPr>
              <p:nvPr/>
            </p:nvSpPr>
            <p:spPr bwMode="auto">
              <a:xfrm>
                <a:off x="3733" y="1109"/>
                <a:ext cx="33" cy="26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0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3" cy="518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1" name="Oval 401"/>
              <p:cNvSpPr>
                <a:spLocks noChangeArrowheads="1"/>
              </p:cNvSpPr>
              <p:nvPr/>
            </p:nvSpPr>
            <p:spPr bwMode="auto">
              <a:xfrm>
                <a:off x="3601" y="1326"/>
                <a:ext cx="132" cy="128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2" tIns="8057" rIns="16112" bIns="805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en-US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2" name="Freeform 402"/>
              <p:cNvSpPr>
                <a:spLocks/>
              </p:cNvSpPr>
              <p:nvPr/>
            </p:nvSpPr>
            <p:spPr bwMode="auto">
              <a:xfrm>
                <a:off x="3612" y="1339"/>
                <a:ext cx="94" cy="83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8" name="Freeform 403"/>
            <p:cNvSpPr>
              <a:spLocks noEditPoints="1"/>
            </p:cNvSpPr>
            <p:nvPr/>
          </p:nvSpPr>
          <p:spPr bwMode="auto">
            <a:xfrm>
              <a:off x="1202" y="3334"/>
              <a:ext cx="1323" cy="37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6116" tIns="8059" rIns="16116" bIns="805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ru-RU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79" name="Group 404"/>
            <p:cNvGrpSpPr>
              <a:grpSpLocks/>
            </p:cNvGrpSpPr>
            <p:nvPr/>
          </p:nvGrpSpPr>
          <p:grpSpPr bwMode="auto">
            <a:xfrm>
              <a:off x="1112" y="2159"/>
              <a:ext cx="1453" cy="1182"/>
              <a:chOff x="4423" y="1252"/>
              <a:chExt cx="1453" cy="1182"/>
            </a:xfrm>
          </p:grpSpPr>
          <p:sp>
            <p:nvSpPr>
              <p:cNvPr id="826" name="Freeform 405"/>
              <p:cNvSpPr>
                <a:spLocks noEditPoints="1"/>
              </p:cNvSpPr>
              <p:nvPr/>
            </p:nvSpPr>
            <p:spPr bwMode="auto">
              <a:xfrm>
                <a:off x="4425" y="1251"/>
                <a:ext cx="1449" cy="1125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2" name="Freeform 406"/>
              <p:cNvSpPr>
                <a:spLocks noEditPoints="1"/>
              </p:cNvSpPr>
              <p:nvPr/>
            </p:nvSpPr>
            <p:spPr bwMode="auto">
              <a:xfrm>
                <a:off x="4474" y="1328"/>
                <a:ext cx="1339" cy="1087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3" name="Freeform 407"/>
              <p:cNvSpPr>
                <a:spLocks noEditPoints="1"/>
              </p:cNvSpPr>
              <p:nvPr/>
            </p:nvSpPr>
            <p:spPr bwMode="auto">
              <a:xfrm>
                <a:off x="4541" y="1430"/>
                <a:ext cx="1201" cy="1004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6116" tIns="8059" rIns="16116" bIns="805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3035">
                  <a:defRPr/>
                </a:pPr>
                <a:endParaRPr lang="ru-RU" sz="100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0" name="Oval 408"/>
            <p:cNvSpPr>
              <a:spLocks noChangeArrowheads="1"/>
            </p:cNvSpPr>
            <p:nvPr/>
          </p:nvSpPr>
          <p:spPr bwMode="auto">
            <a:xfrm>
              <a:off x="2712" y="2714"/>
              <a:ext cx="121" cy="128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3" name="Oval 409"/>
            <p:cNvSpPr>
              <a:spLocks noChangeArrowheads="1"/>
            </p:cNvSpPr>
            <p:nvPr/>
          </p:nvSpPr>
          <p:spPr bwMode="auto">
            <a:xfrm>
              <a:off x="800" y="2701"/>
              <a:ext cx="116" cy="128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6112" tIns="8057" rIns="16112" bIns="805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3035">
                <a:defRPr/>
              </a:pPr>
              <a:endParaRPr lang="en-US" sz="100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8" name="Прямоугольник 347"/>
          <p:cNvSpPr/>
          <p:nvPr/>
        </p:nvSpPr>
        <p:spPr>
          <a:xfrm>
            <a:off x="1" y="-1"/>
            <a:ext cx="9143999" cy="4830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МОРСКИХ ПОРТАХ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НА ТЕРРИТОРИИ КРАСНОДАРСКОГО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8" name="Group 1944"/>
          <p:cNvGrpSpPr>
            <a:grpSpLocks/>
          </p:cNvGrpSpPr>
          <p:nvPr/>
        </p:nvGrpSpPr>
        <p:grpSpPr bwMode="auto">
          <a:xfrm rot="368288" flipH="1">
            <a:off x="4725052" y="6217757"/>
            <a:ext cx="421445" cy="638628"/>
            <a:chOff x="354" y="4639"/>
            <a:chExt cx="637" cy="528"/>
          </a:xfrm>
        </p:grpSpPr>
        <p:grpSp>
          <p:nvGrpSpPr>
            <p:cNvPr id="58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65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5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9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59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9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64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65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65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65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65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65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65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9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9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599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637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38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39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64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64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600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601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624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635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36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25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626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627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628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9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0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1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2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3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34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602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603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614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619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0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1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2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623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15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6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7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18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04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605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607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609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610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611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12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13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608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06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59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59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9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9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808" name="Group 1944"/>
          <p:cNvGrpSpPr>
            <a:grpSpLocks/>
          </p:cNvGrpSpPr>
          <p:nvPr/>
        </p:nvGrpSpPr>
        <p:grpSpPr bwMode="auto">
          <a:xfrm rot="368288" flipH="1">
            <a:off x="2584372" y="4573410"/>
            <a:ext cx="421445" cy="638628"/>
            <a:chOff x="354" y="4639"/>
            <a:chExt cx="637" cy="528"/>
          </a:xfrm>
        </p:grpSpPr>
        <p:grpSp>
          <p:nvGrpSpPr>
            <p:cNvPr id="80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879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80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1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81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1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872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874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876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77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78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875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873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1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1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819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861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2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3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4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5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6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7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68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869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70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871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820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821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848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859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60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49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850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851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852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3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4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5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6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7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58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822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823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83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84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5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6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847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3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83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24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825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82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83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83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83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83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83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82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2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81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81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1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1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881" name="Group 1944"/>
          <p:cNvGrpSpPr>
            <a:grpSpLocks/>
          </p:cNvGrpSpPr>
          <p:nvPr/>
        </p:nvGrpSpPr>
        <p:grpSpPr bwMode="auto">
          <a:xfrm rot="368288" flipH="1">
            <a:off x="3858415" y="5259923"/>
            <a:ext cx="421445" cy="638628"/>
            <a:chOff x="354" y="4639"/>
            <a:chExt cx="637" cy="528"/>
          </a:xfrm>
        </p:grpSpPr>
        <p:grpSp>
          <p:nvGrpSpPr>
            <p:cNvPr id="882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298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299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83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884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85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291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293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295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296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297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294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292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886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887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892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280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1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2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3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4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5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6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7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288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89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290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893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894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267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278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79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268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269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270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271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2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3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4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5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6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77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895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896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257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262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3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4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5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266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258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59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60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261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897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898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900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902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253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254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255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256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901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899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888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889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90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91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69" name="Text Box 182"/>
          <p:cNvSpPr txBox="1">
            <a:spLocks noChangeArrowheads="1"/>
          </p:cNvSpPr>
          <p:nvPr/>
        </p:nvSpPr>
        <p:spPr bwMode="auto">
          <a:xfrm>
            <a:off x="2554284" y="4325145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" name="Text Box 182"/>
          <p:cNvSpPr txBox="1">
            <a:spLocks noChangeArrowheads="1"/>
          </p:cNvSpPr>
          <p:nvPr/>
        </p:nvSpPr>
        <p:spPr bwMode="auto">
          <a:xfrm>
            <a:off x="2268368" y="3310741"/>
            <a:ext cx="5145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Темрюк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7" name="Скругленный прямоугольник 1376"/>
          <p:cNvSpPr/>
          <p:nvPr/>
        </p:nvSpPr>
        <p:spPr>
          <a:xfrm>
            <a:off x="6454960" y="535604"/>
            <a:ext cx="2689040" cy="1306854"/>
          </a:xfrm>
          <a:prstGeom prst="roundRect">
            <a:avLst/>
          </a:prstGeom>
          <a:solidFill>
            <a:schemeClr val="accent4">
              <a:alpha val="9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порты Краснодарского края: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«Новороссийск» (МО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г.Новороссийск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«Темрюк»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«Кавказ»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«Тамань» (МО Темрюкский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«Имеретинский» (МО г.Сочи);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«Анапа» (МО </a:t>
            </a:r>
            <a:r>
              <a:rPr lang="ru-RU" sz="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г.Анапа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«Туапсе» (МО Туапсинский район);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«Геленджик» (МО </a:t>
            </a:r>
            <a:r>
              <a:rPr lang="ru-RU" sz="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г.Геленджик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«Ейский» (МО Ейский район).</a:t>
            </a:r>
          </a:p>
        </p:txBody>
      </p:sp>
      <p:sp>
        <p:nvSpPr>
          <p:cNvPr id="1462" name="Скругленная прямоугольная выноска 1461"/>
          <p:cNvSpPr/>
          <p:nvPr/>
        </p:nvSpPr>
        <p:spPr>
          <a:xfrm>
            <a:off x="1785488" y="5063617"/>
            <a:ext cx="1098168" cy="1385988"/>
          </a:xfrm>
          <a:prstGeom prst="wedgeRoundRectCallout">
            <a:avLst>
              <a:gd name="adj1" fmla="val -2024"/>
              <a:gd name="adj2" fmla="val -65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Крупнейший морской терминал в России 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«Новороссийск»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круглогодично,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находится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незамерзающей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Цемесской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бухты. Грузооборот около 150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год.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3" name="Скругленная прямоугольная выноска 1462"/>
          <p:cNvSpPr/>
          <p:nvPr/>
        </p:nvSpPr>
        <p:spPr>
          <a:xfrm>
            <a:off x="30127" y="4683667"/>
            <a:ext cx="1719934" cy="924889"/>
          </a:xfrm>
          <a:prstGeom prst="wedgeRoundRectCallout">
            <a:avLst>
              <a:gd name="adj1" fmla="val 46411"/>
              <a:gd name="adj2" fmla="val -665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«Анапа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незамерзающий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Специализируется 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весенне-летний период – на перевозке пассажиров на местных и каботажных линиях;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осенне-зимний период – на обслуживании рыбопромысловых судов и ремонте небольших судов</a:t>
            </a:r>
          </a:p>
        </p:txBody>
      </p:sp>
      <p:sp>
        <p:nvSpPr>
          <p:cNvPr id="1464" name="Скругленная прямоугольная выноска 1463"/>
          <p:cNvSpPr/>
          <p:nvPr/>
        </p:nvSpPr>
        <p:spPr>
          <a:xfrm>
            <a:off x="873299" y="649206"/>
            <a:ext cx="1695398" cy="568326"/>
          </a:xfrm>
          <a:prstGeom prst="wedgeRoundRectCallout">
            <a:avLst>
              <a:gd name="adj1" fmla="val 69541"/>
              <a:gd name="adj2" fmla="val 131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«Ейск»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перевалку грузов и обслуживание судов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круглогодично.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грузовых причалов общей протяженностью 1300 м.</a:t>
            </a:r>
          </a:p>
        </p:txBody>
      </p:sp>
      <p:sp>
        <p:nvSpPr>
          <p:cNvPr id="1465" name="Скругленная прямоугольная выноска 1464"/>
          <p:cNvSpPr/>
          <p:nvPr/>
        </p:nvSpPr>
        <p:spPr>
          <a:xfrm>
            <a:off x="2904665" y="5114613"/>
            <a:ext cx="846027" cy="1379166"/>
          </a:xfrm>
          <a:prstGeom prst="wedgeRoundRectCallout">
            <a:avLst>
              <a:gd name="adj1" fmla="val -36524"/>
              <a:gd name="adj2" fmla="val -611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Геленджикский</a:t>
            </a:r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морской порт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с круглосуточным графиком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пассажирских и грузовых судов.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6" name="Скругленная прямоугольная выноска 1465"/>
          <p:cNvSpPr/>
          <p:nvPr/>
        </p:nvSpPr>
        <p:spPr>
          <a:xfrm>
            <a:off x="3660326" y="4715426"/>
            <a:ext cx="3351442" cy="418743"/>
          </a:xfrm>
          <a:prstGeom prst="wedgeRoundRectCallout">
            <a:avLst>
              <a:gd name="adj1" fmla="val -70522"/>
              <a:gd name="adj2" fmla="val 104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Геленджикской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бухты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с-в ветра «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бора» характеризуется скоростями ветра свыше 14 м/с, в отдельных случаях до 40 м/с, низкими температурами воздуха и значительной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продолжительностью. Не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портом убежища. </a:t>
            </a:r>
          </a:p>
        </p:txBody>
      </p:sp>
      <p:sp>
        <p:nvSpPr>
          <p:cNvPr id="1370" name="Text Box 182"/>
          <p:cNvSpPr txBox="1">
            <a:spLocks noChangeArrowheads="1"/>
          </p:cNvSpPr>
          <p:nvPr/>
        </p:nvSpPr>
        <p:spPr bwMode="auto">
          <a:xfrm>
            <a:off x="2922827" y="4616531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00" name="Group 1944"/>
          <p:cNvGrpSpPr>
            <a:grpSpLocks/>
          </p:cNvGrpSpPr>
          <p:nvPr/>
        </p:nvGrpSpPr>
        <p:grpSpPr bwMode="auto">
          <a:xfrm rot="368288" flipH="1">
            <a:off x="1705423" y="4154667"/>
            <a:ext cx="421445" cy="638628"/>
            <a:chOff x="354" y="4639"/>
            <a:chExt cx="637" cy="528"/>
          </a:xfrm>
        </p:grpSpPr>
        <p:grpSp>
          <p:nvGrpSpPr>
            <p:cNvPr id="1301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367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68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302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1303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304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360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362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364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365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366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363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361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305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306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1311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349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0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1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2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3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4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5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6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357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8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359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1312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1313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336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347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48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337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338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339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340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1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2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3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4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5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46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1314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1315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326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331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2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3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4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335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327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28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29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330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316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1317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1319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1321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322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323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324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325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1320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318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1307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1308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09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310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467" name="Скругленная прямоугольная выноска 1466"/>
          <p:cNvSpPr/>
          <p:nvPr/>
        </p:nvSpPr>
        <p:spPr>
          <a:xfrm>
            <a:off x="2807473" y="3391688"/>
            <a:ext cx="3720195" cy="573419"/>
          </a:xfrm>
          <a:prstGeom prst="wedgeRoundRectCallout">
            <a:avLst>
              <a:gd name="adj1" fmla="val -73270"/>
              <a:gd name="adj2" fmla="val 1222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Анапа. Скорость ю, ю-з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 30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м/с, высота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волны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достигать 7м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возникает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тягун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ветровые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волновые условия, интенсивные осадки;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воздействия рельефа морского дна подводные песчаные валы у берега постоянно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перемещаются. С ноября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апрель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туманы, с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по август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смерчи.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1" name="Text Box 182"/>
          <p:cNvSpPr txBox="1">
            <a:spLocks noChangeArrowheads="1"/>
          </p:cNvSpPr>
          <p:nvPr/>
        </p:nvSpPr>
        <p:spPr bwMode="auto">
          <a:xfrm>
            <a:off x="1975601" y="3977071"/>
            <a:ext cx="649971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Анапа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9" name="Group 1944"/>
          <p:cNvGrpSpPr>
            <a:grpSpLocks/>
          </p:cNvGrpSpPr>
          <p:nvPr/>
        </p:nvGrpSpPr>
        <p:grpSpPr bwMode="auto">
          <a:xfrm rot="368288" flipH="1">
            <a:off x="1815841" y="2959634"/>
            <a:ext cx="421445" cy="638628"/>
            <a:chOff x="354" y="4639"/>
            <a:chExt cx="637" cy="528"/>
          </a:xfrm>
        </p:grpSpPr>
        <p:grpSp>
          <p:nvGrpSpPr>
            <p:cNvPr id="740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80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80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741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742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743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79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80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80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0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80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80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80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744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745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750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788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89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0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9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9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75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75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775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786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87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76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777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778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779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0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1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2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3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4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85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75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75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76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77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3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74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76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6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5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75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75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76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76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76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76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76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75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75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746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747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48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49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79" name="Скругленная прямоугольная выноска 1378"/>
          <p:cNvSpPr/>
          <p:nvPr/>
        </p:nvSpPr>
        <p:spPr>
          <a:xfrm>
            <a:off x="3479007" y="541587"/>
            <a:ext cx="2958549" cy="948546"/>
          </a:xfrm>
          <a:prstGeom prst="wedgeRoundRectCallout">
            <a:avLst>
              <a:gd name="adj1" fmla="val -55212"/>
              <a:gd name="adj2" fmla="val 793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Ейск. Ледовый период ноябрь (декабрь) - февраль (март). Толщина ледового покрова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40-45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мягкие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зимы,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60-80 см в суровые. При нагонных ветрах обычно происходит сжатие ледового покрова, его разрушение, нагромождение льдин и образование торосов. При замерзании Азовского моря и Таганрогского залива прохождение судов в порт и выход из него обеспечивает ледокол «Капитан </a:t>
            </a:r>
            <a:r>
              <a:rPr lang="ru-RU" sz="7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8" name="Group 1944"/>
          <p:cNvGrpSpPr>
            <a:grpSpLocks/>
          </p:cNvGrpSpPr>
          <p:nvPr/>
        </p:nvGrpSpPr>
        <p:grpSpPr bwMode="auto">
          <a:xfrm rot="368288" flipH="1">
            <a:off x="2921838" y="656773"/>
            <a:ext cx="421445" cy="638628"/>
            <a:chOff x="354" y="4639"/>
            <a:chExt cx="637" cy="528"/>
          </a:xfrm>
        </p:grpSpPr>
        <p:grpSp>
          <p:nvGrpSpPr>
            <p:cNvPr id="659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737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738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660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661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662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730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732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734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735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736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733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731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663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664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674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719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0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1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2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3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4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5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6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727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8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729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68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68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706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717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718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707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708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709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710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1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2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3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4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5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16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68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68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69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70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4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705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9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69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68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68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68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69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69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69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9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69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68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68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665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666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67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668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75" name="Text Box 182"/>
          <p:cNvSpPr txBox="1">
            <a:spLocks noChangeArrowheads="1"/>
          </p:cNvSpPr>
          <p:nvPr/>
        </p:nvSpPr>
        <p:spPr bwMode="auto">
          <a:xfrm>
            <a:off x="2840982" y="1120269"/>
            <a:ext cx="4636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3" name="Скругленная прямоугольная выноска 1382"/>
          <p:cNvSpPr/>
          <p:nvPr/>
        </p:nvSpPr>
        <p:spPr>
          <a:xfrm>
            <a:off x="5044016" y="5681529"/>
            <a:ext cx="3935504" cy="471680"/>
          </a:xfrm>
          <a:prstGeom prst="wedgeRoundRectCallout">
            <a:avLst>
              <a:gd name="adj1" fmla="val -71824"/>
              <a:gd name="adj2" fmla="val -501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Морпорт</a:t>
            </a: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Туапсе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навигации круглый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обеспечивает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грузовые операции с грузами, включая опасные грузы 3–5, 9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внешнеторговые перевозки нефти 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нефтепродуктов, навалочных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(угля, руды и др.), генеральных грузов, зерна, минеральных удобрений 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 продукции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19" name="Group 1944"/>
          <p:cNvGrpSpPr>
            <a:grpSpLocks/>
          </p:cNvGrpSpPr>
          <p:nvPr/>
        </p:nvGrpSpPr>
        <p:grpSpPr bwMode="auto">
          <a:xfrm rot="368288" flipH="1">
            <a:off x="2306566" y="4375230"/>
            <a:ext cx="421445" cy="638628"/>
            <a:chOff x="354" y="4639"/>
            <a:chExt cx="637" cy="528"/>
          </a:xfrm>
        </p:grpSpPr>
        <p:grpSp>
          <p:nvGrpSpPr>
            <p:cNvPr id="520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586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87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21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522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23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579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581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58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58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58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582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580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524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525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530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568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69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0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1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2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3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4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5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576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7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578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531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532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555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566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67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556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557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558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559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0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1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2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3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4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65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533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534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545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550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1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2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3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554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546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7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8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549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535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536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538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540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541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542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543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544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539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537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526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527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28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529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grpSp>
        <p:nvGrpSpPr>
          <p:cNvPr id="1378" name="Группа 2"/>
          <p:cNvGrpSpPr>
            <a:grpSpLocks/>
          </p:cNvGrpSpPr>
          <p:nvPr/>
        </p:nvGrpSpPr>
        <p:grpSpPr bwMode="auto">
          <a:xfrm>
            <a:off x="30127" y="5681528"/>
            <a:ext cx="1686344" cy="1122048"/>
            <a:chOff x="3881365" y="5911947"/>
            <a:chExt cx="1996910" cy="906106"/>
          </a:xfrm>
          <a:solidFill>
            <a:schemeClr val="bg1"/>
          </a:solidFill>
        </p:grpSpPr>
        <p:sp>
          <p:nvSpPr>
            <p:cNvPr id="1384" name="Прямоугольник 1383"/>
            <p:cNvSpPr/>
            <p:nvPr/>
          </p:nvSpPr>
          <p:spPr bwMode="auto">
            <a:xfrm>
              <a:off x="3881365" y="5911947"/>
              <a:ext cx="1996910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00" dirty="0">
                <a:solidFill>
                  <a:prstClr val="white"/>
                </a:solidFill>
              </a:endParaRPr>
            </a:p>
          </p:txBody>
        </p:sp>
        <p:sp>
          <p:nvSpPr>
            <p:cNvPr id="1385" name="TextBox 5"/>
            <p:cNvSpPr txBox="1">
              <a:spLocks noChangeArrowheads="1"/>
            </p:cNvSpPr>
            <p:nvPr/>
          </p:nvSpPr>
          <p:spPr bwMode="auto">
            <a:xfrm>
              <a:off x="4049018" y="5936972"/>
              <a:ext cx="1682267" cy="3192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386" name="TextBox 5"/>
          <p:cNvSpPr txBox="1">
            <a:spLocks noChangeArrowheads="1"/>
          </p:cNvSpPr>
          <p:nvPr/>
        </p:nvSpPr>
        <p:spPr bwMode="auto">
          <a:xfrm>
            <a:off x="702204" y="6036669"/>
            <a:ext cx="1064362" cy="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порт</a:t>
            </a:r>
            <a:endParaRPr lang="ru-RU" sz="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7" name="TextBox 5"/>
          <p:cNvSpPr txBox="1">
            <a:spLocks noChangeArrowheads="1"/>
          </p:cNvSpPr>
          <p:nvPr/>
        </p:nvSpPr>
        <p:spPr bwMode="auto">
          <a:xfrm>
            <a:off x="687827" y="6396331"/>
            <a:ext cx="1064362" cy="1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Населённый пункт</a:t>
            </a:r>
            <a:endParaRPr lang="ru-RU" sz="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8" name="Text Box 182"/>
          <p:cNvSpPr txBox="1">
            <a:spLocks noChangeArrowheads="1"/>
          </p:cNvSpPr>
          <p:nvPr/>
        </p:nvSpPr>
        <p:spPr bwMode="auto">
          <a:xfrm>
            <a:off x="99608" y="6408763"/>
            <a:ext cx="486180" cy="142991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endParaRPr lang="ru-RU" altLang="ru-RU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82" name="Group 1944"/>
          <p:cNvGrpSpPr>
            <a:grpSpLocks/>
          </p:cNvGrpSpPr>
          <p:nvPr/>
        </p:nvGrpSpPr>
        <p:grpSpPr bwMode="auto">
          <a:xfrm rot="368288" flipH="1">
            <a:off x="234758" y="5995750"/>
            <a:ext cx="215880" cy="373966"/>
            <a:chOff x="354" y="4639"/>
            <a:chExt cx="637" cy="528"/>
          </a:xfrm>
        </p:grpSpPr>
        <p:grpSp>
          <p:nvGrpSpPr>
            <p:cNvPr id="1483" name="Group 1945"/>
            <p:cNvGrpSpPr>
              <a:grpSpLocks/>
            </p:cNvGrpSpPr>
            <p:nvPr/>
          </p:nvGrpSpPr>
          <p:grpSpPr bwMode="auto">
            <a:xfrm rot="-2414182">
              <a:off x="651" y="4639"/>
              <a:ext cx="115" cy="129"/>
              <a:chOff x="5240" y="4542"/>
              <a:chExt cx="110" cy="134"/>
            </a:xfrm>
          </p:grpSpPr>
          <p:sp>
            <p:nvSpPr>
              <p:cNvPr id="1549" name="Freeform 1946"/>
              <p:cNvSpPr>
                <a:spLocks/>
              </p:cNvSpPr>
              <p:nvPr/>
            </p:nvSpPr>
            <p:spPr bwMode="auto">
              <a:xfrm>
                <a:off x="5240" y="4542"/>
                <a:ext cx="110" cy="134"/>
              </a:xfrm>
              <a:custGeom>
                <a:avLst/>
                <a:gdLst>
                  <a:gd name="T0" fmla="*/ 0 w 110"/>
                  <a:gd name="T1" fmla="*/ 131 h 134"/>
                  <a:gd name="T2" fmla="*/ 106 w 110"/>
                  <a:gd name="T3" fmla="*/ 0 h 134"/>
                  <a:gd name="T4" fmla="*/ 109 w 110"/>
                  <a:gd name="T5" fmla="*/ 3 h 134"/>
                  <a:gd name="T6" fmla="*/ 3 w 110"/>
                  <a:gd name="T7" fmla="*/ 133 h 134"/>
                  <a:gd name="T8" fmla="*/ 0 w 110"/>
                  <a:gd name="T9" fmla="*/ 1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34">
                    <a:moveTo>
                      <a:pt x="0" y="131"/>
                    </a:moveTo>
                    <a:lnTo>
                      <a:pt x="106" y="0"/>
                    </a:lnTo>
                    <a:lnTo>
                      <a:pt x="109" y="3"/>
                    </a:lnTo>
                    <a:lnTo>
                      <a:pt x="3" y="133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550" name="Freeform 1947"/>
              <p:cNvSpPr>
                <a:spLocks/>
              </p:cNvSpPr>
              <p:nvPr/>
            </p:nvSpPr>
            <p:spPr bwMode="auto">
              <a:xfrm>
                <a:off x="5299" y="4559"/>
                <a:ext cx="17" cy="42"/>
              </a:xfrm>
              <a:custGeom>
                <a:avLst/>
                <a:gdLst>
                  <a:gd name="T0" fmla="*/ 16 w 17"/>
                  <a:gd name="T1" fmla="*/ 0 h 42"/>
                  <a:gd name="T2" fmla="*/ 16 w 17"/>
                  <a:gd name="T3" fmla="*/ 3 h 42"/>
                  <a:gd name="T4" fmla="*/ 16 w 17"/>
                  <a:gd name="T5" fmla="*/ 37 h 42"/>
                  <a:gd name="T6" fmla="*/ 0 w 17"/>
                  <a:gd name="T7" fmla="*/ 41 h 42"/>
                  <a:gd name="T8" fmla="*/ 5 w 17"/>
                  <a:gd name="T9" fmla="*/ 2 h 42"/>
                  <a:gd name="T10" fmla="*/ 16 w 1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2">
                    <a:moveTo>
                      <a:pt x="16" y="0"/>
                    </a:moveTo>
                    <a:lnTo>
                      <a:pt x="16" y="3"/>
                    </a:lnTo>
                    <a:lnTo>
                      <a:pt x="16" y="37"/>
                    </a:lnTo>
                    <a:lnTo>
                      <a:pt x="0" y="41"/>
                    </a:lnTo>
                    <a:lnTo>
                      <a:pt x="5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484" name="Freeform 1948"/>
            <p:cNvSpPr>
              <a:spLocks/>
            </p:cNvSpPr>
            <p:nvPr/>
          </p:nvSpPr>
          <p:spPr bwMode="auto">
            <a:xfrm rot="-2414182">
              <a:off x="432" y="4760"/>
              <a:ext cx="513" cy="367"/>
            </a:xfrm>
            <a:custGeom>
              <a:avLst/>
              <a:gdLst>
                <a:gd name="T0" fmla="*/ 0 w 493"/>
                <a:gd name="T1" fmla="*/ 0 h 381"/>
                <a:gd name="T2" fmla="*/ 80 w 493"/>
                <a:gd name="T3" fmla="*/ 52 h 381"/>
                <a:gd name="T4" fmla="*/ 89 w 493"/>
                <a:gd name="T5" fmla="*/ 40 h 381"/>
                <a:gd name="T6" fmla="*/ 299 w 493"/>
                <a:gd name="T7" fmla="*/ 209 h 381"/>
                <a:gd name="T8" fmla="*/ 391 w 493"/>
                <a:gd name="T9" fmla="*/ 278 h 381"/>
                <a:gd name="T10" fmla="*/ 426 w 493"/>
                <a:gd name="T11" fmla="*/ 306 h 381"/>
                <a:gd name="T12" fmla="*/ 458 w 493"/>
                <a:gd name="T13" fmla="*/ 332 h 381"/>
                <a:gd name="T14" fmla="*/ 465 w 493"/>
                <a:gd name="T15" fmla="*/ 340 h 381"/>
                <a:gd name="T16" fmla="*/ 472 w 493"/>
                <a:gd name="T17" fmla="*/ 347 h 381"/>
                <a:gd name="T18" fmla="*/ 477 w 493"/>
                <a:gd name="T19" fmla="*/ 351 h 381"/>
                <a:gd name="T20" fmla="*/ 483 w 493"/>
                <a:gd name="T21" fmla="*/ 357 h 381"/>
                <a:gd name="T22" fmla="*/ 488 w 493"/>
                <a:gd name="T23" fmla="*/ 365 h 381"/>
                <a:gd name="T24" fmla="*/ 492 w 493"/>
                <a:gd name="T25" fmla="*/ 371 h 381"/>
                <a:gd name="T26" fmla="*/ 488 w 493"/>
                <a:gd name="T27" fmla="*/ 374 h 381"/>
                <a:gd name="T28" fmla="*/ 471 w 493"/>
                <a:gd name="T29" fmla="*/ 360 h 381"/>
                <a:gd name="T30" fmla="*/ 455 w 493"/>
                <a:gd name="T31" fmla="*/ 380 h 381"/>
                <a:gd name="T32" fmla="*/ 330 w 493"/>
                <a:gd name="T33" fmla="*/ 285 h 381"/>
                <a:gd name="T34" fmla="*/ 169 w 493"/>
                <a:gd name="T35" fmla="*/ 148 h 381"/>
                <a:gd name="T36" fmla="*/ 53 w 493"/>
                <a:gd name="T37" fmla="*/ 51 h 381"/>
                <a:gd name="T38" fmla="*/ 0 w 493"/>
                <a:gd name="T3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81">
                  <a:moveTo>
                    <a:pt x="0" y="0"/>
                  </a:moveTo>
                  <a:lnTo>
                    <a:pt x="80" y="52"/>
                  </a:lnTo>
                  <a:lnTo>
                    <a:pt x="89" y="40"/>
                  </a:lnTo>
                  <a:lnTo>
                    <a:pt x="299" y="209"/>
                  </a:lnTo>
                  <a:lnTo>
                    <a:pt x="391" y="278"/>
                  </a:lnTo>
                  <a:lnTo>
                    <a:pt x="426" y="306"/>
                  </a:lnTo>
                  <a:lnTo>
                    <a:pt x="458" y="332"/>
                  </a:lnTo>
                  <a:lnTo>
                    <a:pt x="465" y="340"/>
                  </a:lnTo>
                  <a:lnTo>
                    <a:pt x="472" y="347"/>
                  </a:lnTo>
                  <a:lnTo>
                    <a:pt x="477" y="351"/>
                  </a:lnTo>
                  <a:lnTo>
                    <a:pt x="483" y="357"/>
                  </a:lnTo>
                  <a:lnTo>
                    <a:pt x="488" y="365"/>
                  </a:lnTo>
                  <a:lnTo>
                    <a:pt x="492" y="371"/>
                  </a:lnTo>
                  <a:lnTo>
                    <a:pt x="488" y="374"/>
                  </a:lnTo>
                  <a:lnTo>
                    <a:pt x="471" y="360"/>
                  </a:lnTo>
                  <a:lnTo>
                    <a:pt x="455" y="380"/>
                  </a:lnTo>
                  <a:lnTo>
                    <a:pt x="330" y="285"/>
                  </a:lnTo>
                  <a:lnTo>
                    <a:pt x="169" y="148"/>
                  </a:lnTo>
                  <a:lnTo>
                    <a:pt x="53" y="5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1485" name="Freeform 1949"/>
            <p:cNvSpPr>
              <a:spLocks/>
            </p:cNvSpPr>
            <p:nvPr/>
          </p:nvSpPr>
          <p:spPr bwMode="auto">
            <a:xfrm rot="-2414182">
              <a:off x="704" y="4798"/>
              <a:ext cx="30" cy="33"/>
            </a:xfrm>
            <a:custGeom>
              <a:avLst/>
              <a:gdLst>
                <a:gd name="T0" fmla="*/ 4 w 28"/>
                <a:gd name="T1" fmla="*/ 0 h 34"/>
                <a:gd name="T2" fmla="*/ 8 w 28"/>
                <a:gd name="T3" fmla="*/ 2 h 34"/>
                <a:gd name="T4" fmla="*/ 14 w 28"/>
                <a:gd name="T5" fmla="*/ 7 h 34"/>
                <a:gd name="T6" fmla="*/ 18 w 28"/>
                <a:gd name="T7" fmla="*/ 11 h 34"/>
                <a:gd name="T8" fmla="*/ 22 w 28"/>
                <a:gd name="T9" fmla="*/ 15 h 34"/>
                <a:gd name="T10" fmla="*/ 24 w 28"/>
                <a:gd name="T11" fmla="*/ 17 h 34"/>
                <a:gd name="T12" fmla="*/ 25 w 28"/>
                <a:gd name="T13" fmla="*/ 19 h 34"/>
                <a:gd name="T14" fmla="*/ 26 w 28"/>
                <a:gd name="T15" fmla="*/ 23 h 34"/>
                <a:gd name="T16" fmla="*/ 27 w 28"/>
                <a:gd name="T17" fmla="*/ 26 h 34"/>
                <a:gd name="T18" fmla="*/ 27 w 28"/>
                <a:gd name="T19" fmla="*/ 29 h 34"/>
                <a:gd name="T20" fmla="*/ 27 w 28"/>
                <a:gd name="T21" fmla="*/ 33 h 34"/>
                <a:gd name="T22" fmla="*/ 3 w 28"/>
                <a:gd name="T23" fmla="*/ 15 h 34"/>
                <a:gd name="T24" fmla="*/ 2 w 28"/>
                <a:gd name="T25" fmla="*/ 11 h 34"/>
                <a:gd name="T26" fmla="*/ 0 w 28"/>
                <a:gd name="T27" fmla="*/ 6 h 34"/>
                <a:gd name="T28" fmla="*/ 2 w 28"/>
                <a:gd name="T29" fmla="*/ 2 h 34"/>
                <a:gd name="T30" fmla="*/ 4 w 28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lnTo>
                    <a:pt x="8" y="2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3"/>
                  </a:lnTo>
                  <a:lnTo>
                    <a:pt x="27" y="26"/>
                  </a:lnTo>
                  <a:lnTo>
                    <a:pt x="27" y="29"/>
                  </a:lnTo>
                  <a:lnTo>
                    <a:pt x="27" y="33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486" name="Group 1950"/>
            <p:cNvGrpSpPr>
              <a:grpSpLocks/>
            </p:cNvGrpSpPr>
            <p:nvPr/>
          </p:nvGrpSpPr>
          <p:grpSpPr bwMode="auto">
            <a:xfrm rot="-2414182">
              <a:off x="546" y="4764"/>
              <a:ext cx="321" cy="242"/>
              <a:chOff x="5026" y="4626"/>
              <a:chExt cx="309" cy="252"/>
            </a:xfrm>
          </p:grpSpPr>
          <p:grpSp>
            <p:nvGrpSpPr>
              <p:cNvPr id="1542" name="Group 1951"/>
              <p:cNvGrpSpPr>
                <a:grpSpLocks/>
              </p:cNvGrpSpPr>
              <p:nvPr/>
            </p:nvGrpSpPr>
            <p:grpSpPr bwMode="auto">
              <a:xfrm>
                <a:off x="5026" y="4626"/>
                <a:ext cx="307" cy="252"/>
                <a:chOff x="5026" y="4626"/>
                <a:chExt cx="307" cy="252"/>
              </a:xfrm>
            </p:grpSpPr>
            <p:grpSp>
              <p:nvGrpSpPr>
                <p:cNvPr id="1544" name="Group 1952"/>
                <p:cNvGrpSpPr>
                  <a:grpSpLocks/>
                </p:cNvGrpSpPr>
                <p:nvPr/>
              </p:nvGrpSpPr>
              <p:grpSpPr bwMode="auto">
                <a:xfrm>
                  <a:off x="5252" y="4829"/>
                  <a:ext cx="53" cy="49"/>
                  <a:chOff x="5252" y="4829"/>
                  <a:chExt cx="53" cy="49"/>
                </a:xfrm>
              </p:grpSpPr>
              <p:sp>
                <p:nvSpPr>
                  <p:cNvPr id="1546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52" y="4829"/>
                    <a:ext cx="11" cy="1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547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71" y="4843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  <p:sp>
                <p:nvSpPr>
                  <p:cNvPr id="1548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93" y="4861"/>
                    <a:ext cx="12" cy="1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200"/>
                  </a:p>
                </p:txBody>
              </p:sp>
            </p:grpSp>
            <p:sp>
              <p:nvSpPr>
                <p:cNvPr id="1545" name="Freeform 1956"/>
                <p:cNvSpPr>
                  <a:spLocks/>
                </p:cNvSpPr>
                <p:nvPr/>
              </p:nvSpPr>
              <p:spPr bwMode="auto">
                <a:xfrm>
                  <a:off x="5026" y="4626"/>
                  <a:ext cx="307" cy="242"/>
                </a:xfrm>
                <a:custGeom>
                  <a:avLst/>
                  <a:gdLst>
                    <a:gd name="T0" fmla="*/ 306 w 307"/>
                    <a:gd name="T1" fmla="*/ 238 h 242"/>
                    <a:gd name="T2" fmla="*/ 304 w 307"/>
                    <a:gd name="T3" fmla="*/ 241 h 242"/>
                    <a:gd name="T4" fmla="*/ 300 w 307"/>
                    <a:gd name="T5" fmla="*/ 240 h 242"/>
                    <a:gd name="T6" fmla="*/ 298 w 307"/>
                    <a:gd name="T7" fmla="*/ 239 h 242"/>
                    <a:gd name="T8" fmla="*/ 294 w 307"/>
                    <a:gd name="T9" fmla="*/ 239 h 242"/>
                    <a:gd name="T10" fmla="*/ 290 w 307"/>
                    <a:gd name="T11" fmla="*/ 237 h 242"/>
                    <a:gd name="T12" fmla="*/ 287 w 307"/>
                    <a:gd name="T13" fmla="*/ 235 h 242"/>
                    <a:gd name="T14" fmla="*/ 281 w 307"/>
                    <a:gd name="T15" fmla="*/ 231 h 242"/>
                    <a:gd name="T16" fmla="*/ 270 w 307"/>
                    <a:gd name="T17" fmla="*/ 223 h 242"/>
                    <a:gd name="T18" fmla="*/ 258 w 307"/>
                    <a:gd name="T19" fmla="*/ 215 h 242"/>
                    <a:gd name="T20" fmla="*/ 245 w 307"/>
                    <a:gd name="T21" fmla="*/ 207 h 242"/>
                    <a:gd name="T22" fmla="*/ 230 w 307"/>
                    <a:gd name="T23" fmla="*/ 197 h 242"/>
                    <a:gd name="T24" fmla="*/ 215 w 307"/>
                    <a:gd name="T25" fmla="*/ 187 h 242"/>
                    <a:gd name="T26" fmla="*/ 202 w 307"/>
                    <a:gd name="T27" fmla="*/ 203 h 242"/>
                    <a:gd name="T28" fmla="*/ 61 w 307"/>
                    <a:gd name="T29" fmla="*/ 97 h 242"/>
                    <a:gd name="T30" fmla="*/ 83 w 307"/>
                    <a:gd name="T31" fmla="*/ 69 h 242"/>
                    <a:gd name="T32" fmla="*/ 68 w 307"/>
                    <a:gd name="T33" fmla="*/ 57 h 242"/>
                    <a:gd name="T34" fmla="*/ 39 w 307"/>
                    <a:gd name="T35" fmla="*/ 78 h 242"/>
                    <a:gd name="T36" fmla="*/ 34 w 307"/>
                    <a:gd name="T37" fmla="*/ 74 h 242"/>
                    <a:gd name="T38" fmla="*/ 63 w 307"/>
                    <a:gd name="T39" fmla="*/ 53 h 242"/>
                    <a:gd name="T40" fmla="*/ 0 w 307"/>
                    <a:gd name="T41" fmla="*/ 5 h 242"/>
                    <a:gd name="T42" fmla="*/ 5 w 307"/>
                    <a:gd name="T43" fmla="*/ 0 h 242"/>
                    <a:gd name="T44" fmla="*/ 66 w 307"/>
                    <a:gd name="T45" fmla="*/ 44 h 242"/>
                    <a:gd name="T46" fmla="*/ 126 w 307"/>
                    <a:gd name="T47" fmla="*/ 91 h 242"/>
                    <a:gd name="T48" fmla="*/ 163 w 307"/>
                    <a:gd name="T49" fmla="*/ 118 h 242"/>
                    <a:gd name="T50" fmla="*/ 186 w 307"/>
                    <a:gd name="T51" fmla="*/ 134 h 242"/>
                    <a:gd name="T52" fmla="*/ 214 w 307"/>
                    <a:gd name="T53" fmla="*/ 152 h 242"/>
                    <a:gd name="T54" fmla="*/ 249 w 307"/>
                    <a:gd name="T55" fmla="*/ 179 h 242"/>
                    <a:gd name="T56" fmla="*/ 269 w 307"/>
                    <a:gd name="T57" fmla="*/ 196 h 242"/>
                    <a:gd name="T58" fmla="*/ 278 w 307"/>
                    <a:gd name="T59" fmla="*/ 204 h 242"/>
                    <a:gd name="T60" fmla="*/ 288 w 307"/>
                    <a:gd name="T61" fmla="*/ 214 h 242"/>
                    <a:gd name="T62" fmla="*/ 294 w 307"/>
                    <a:gd name="T63" fmla="*/ 222 h 242"/>
                    <a:gd name="T64" fmla="*/ 300 w 307"/>
                    <a:gd name="T65" fmla="*/ 228 h 242"/>
                    <a:gd name="T66" fmla="*/ 306 w 307"/>
                    <a:gd name="T67" fmla="*/ 238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7" h="242">
                      <a:moveTo>
                        <a:pt x="306" y="238"/>
                      </a:moveTo>
                      <a:lnTo>
                        <a:pt x="304" y="241"/>
                      </a:lnTo>
                      <a:lnTo>
                        <a:pt x="300" y="240"/>
                      </a:lnTo>
                      <a:lnTo>
                        <a:pt x="298" y="239"/>
                      </a:lnTo>
                      <a:lnTo>
                        <a:pt x="294" y="239"/>
                      </a:lnTo>
                      <a:lnTo>
                        <a:pt x="290" y="237"/>
                      </a:lnTo>
                      <a:lnTo>
                        <a:pt x="287" y="235"/>
                      </a:lnTo>
                      <a:lnTo>
                        <a:pt x="281" y="231"/>
                      </a:lnTo>
                      <a:lnTo>
                        <a:pt x="270" y="223"/>
                      </a:lnTo>
                      <a:lnTo>
                        <a:pt x="258" y="215"/>
                      </a:lnTo>
                      <a:lnTo>
                        <a:pt x="245" y="207"/>
                      </a:lnTo>
                      <a:lnTo>
                        <a:pt x="230" y="197"/>
                      </a:lnTo>
                      <a:lnTo>
                        <a:pt x="215" y="187"/>
                      </a:lnTo>
                      <a:lnTo>
                        <a:pt x="202" y="203"/>
                      </a:lnTo>
                      <a:lnTo>
                        <a:pt x="61" y="97"/>
                      </a:lnTo>
                      <a:lnTo>
                        <a:pt x="83" y="69"/>
                      </a:lnTo>
                      <a:lnTo>
                        <a:pt x="68" y="57"/>
                      </a:lnTo>
                      <a:lnTo>
                        <a:pt x="39" y="78"/>
                      </a:lnTo>
                      <a:lnTo>
                        <a:pt x="34" y="74"/>
                      </a:lnTo>
                      <a:lnTo>
                        <a:pt x="63" y="5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6" y="44"/>
                      </a:lnTo>
                      <a:lnTo>
                        <a:pt x="126" y="91"/>
                      </a:lnTo>
                      <a:lnTo>
                        <a:pt x="163" y="118"/>
                      </a:lnTo>
                      <a:lnTo>
                        <a:pt x="186" y="134"/>
                      </a:lnTo>
                      <a:lnTo>
                        <a:pt x="214" y="152"/>
                      </a:lnTo>
                      <a:lnTo>
                        <a:pt x="249" y="179"/>
                      </a:lnTo>
                      <a:lnTo>
                        <a:pt x="269" y="196"/>
                      </a:lnTo>
                      <a:lnTo>
                        <a:pt x="278" y="204"/>
                      </a:lnTo>
                      <a:lnTo>
                        <a:pt x="288" y="214"/>
                      </a:lnTo>
                      <a:lnTo>
                        <a:pt x="294" y="222"/>
                      </a:lnTo>
                      <a:lnTo>
                        <a:pt x="300" y="228"/>
                      </a:lnTo>
                      <a:lnTo>
                        <a:pt x="306" y="23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sp>
            <p:nvSpPr>
              <p:cNvPr id="1543" name="Freeform 1957"/>
              <p:cNvSpPr>
                <a:spLocks/>
              </p:cNvSpPr>
              <p:nvPr/>
            </p:nvSpPr>
            <p:spPr bwMode="auto">
              <a:xfrm>
                <a:off x="5192" y="4736"/>
                <a:ext cx="143" cy="129"/>
              </a:xfrm>
              <a:custGeom>
                <a:avLst/>
                <a:gdLst>
                  <a:gd name="T0" fmla="*/ 8 w 143"/>
                  <a:gd name="T1" fmla="*/ 0 h 129"/>
                  <a:gd name="T2" fmla="*/ 25 w 143"/>
                  <a:gd name="T3" fmla="*/ 14 h 129"/>
                  <a:gd name="T4" fmla="*/ 51 w 143"/>
                  <a:gd name="T5" fmla="*/ 35 h 129"/>
                  <a:gd name="T6" fmla="*/ 70 w 143"/>
                  <a:gd name="T7" fmla="*/ 50 h 129"/>
                  <a:gd name="T8" fmla="*/ 84 w 143"/>
                  <a:gd name="T9" fmla="*/ 61 h 129"/>
                  <a:gd name="T10" fmla="*/ 96 w 143"/>
                  <a:gd name="T11" fmla="*/ 71 h 129"/>
                  <a:gd name="T12" fmla="*/ 105 w 143"/>
                  <a:gd name="T13" fmla="*/ 80 h 129"/>
                  <a:gd name="T14" fmla="*/ 114 w 143"/>
                  <a:gd name="T15" fmla="*/ 89 h 129"/>
                  <a:gd name="T16" fmla="*/ 120 w 143"/>
                  <a:gd name="T17" fmla="*/ 93 h 129"/>
                  <a:gd name="T18" fmla="*/ 124 w 143"/>
                  <a:gd name="T19" fmla="*/ 98 h 129"/>
                  <a:gd name="T20" fmla="*/ 130 w 143"/>
                  <a:gd name="T21" fmla="*/ 103 h 129"/>
                  <a:gd name="T22" fmla="*/ 132 w 143"/>
                  <a:gd name="T23" fmla="*/ 108 h 129"/>
                  <a:gd name="T24" fmla="*/ 136 w 143"/>
                  <a:gd name="T25" fmla="*/ 113 h 129"/>
                  <a:gd name="T26" fmla="*/ 137 w 143"/>
                  <a:gd name="T27" fmla="*/ 117 h 129"/>
                  <a:gd name="T28" fmla="*/ 141 w 143"/>
                  <a:gd name="T29" fmla="*/ 120 h 129"/>
                  <a:gd name="T30" fmla="*/ 142 w 143"/>
                  <a:gd name="T31" fmla="*/ 125 h 129"/>
                  <a:gd name="T32" fmla="*/ 140 w 143"/>
                  <a:gd name="T33" fmla="*/ 128 h 129"/>
                  <a:gd name="T34" fmla="*/ 138 w 143"/>
                  <a:gd name="T35" fmla="*/ 124 h 129"/>
                  <a:gd name="T36" fmla="*/ 135 w 143"/>
                  <a:gd name="T37" fmla="*/ 120 h 129"/>
                  <a:gd name="T38" fmla="*/ 129 w 143"/>
                  <a:gd name="T39" fmla="*/ 112 h 129"/>
                  <a:gd name="T40" fmla="*/ 123 w 143"/>
                  <a:gd name="T41" fmla="*/ 106 h 129"/>
                  <a:gd name="T42" fmla="*/ 118 w 143"/>
                  <a:gd name="T43" fmla="*/ 102 h 129"/>
                  <a:gd name="T44" fmla="*/ 113 w 143"/>
                  <a:gd name="T45" fmla="*/ 96 h 129"/>
                  <a:gd name="T46" fmla="*/ 108 w 143"/>
                  <a:gd name="T47" fmla="*/ 93 h 129"/>
                  <a:gd name="T48" fmla="*/ 101 w 143"/>
                  <a:gd name="T49" fmla="*/ 87 h 129"/>
                  <a:gd name="T50" fmla="*/ 93 w 143"/>
                  <a:gd name="T51" fmla="*/ 81 h 129"/>
                  <a:gd name="T52" fmla="*/ 83 w 143"/>
                  <a:gd name="T53" fmla="*/ 72 h 129"/>
                  <a:gd name="T54" fmla="*/ 68 w 143"/>
                  <a:gd name="T55" fmla="*/ 61 h 129"/>
                  <a:gd name="T56" fmla="*/ 44 w 143"/>
                  <a:gd name="T57" fmla="*/ 44 h 129"/>
                  <a:gd name="T58" fmla="*/ 14 w 143"/>
                  <a:gd name="T59" fmla="*/ 21 h 129"/>
                  <a:gd name="T60" fmla="*/ 0 w 143"/>
                  <a:gd name="T61" fmla="*/ 10 h 129"/>
                  <a:gd name="T62" fmla="*/ 8 w 143"/>
                  <a:gd name="T6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29">
                    <a:moveTo>
                      <a:pt x="8" y="0"/>
                    </a:moveTo>
                    <a:lnTo>
                      <a:pt x="25" y="14"/>
                    </a:lnTo>
                    <a:lnTo>
                      <a:pt x="51" y="35"/>
                    </a:lnTo>
                    <a:lnTo>
                      <a:pt x="70" y="50"/>
                    </a:lnTo>
                    <a:lnTo>
                      <a:pt x="84" y="61"/>
                    </a:lnTo>
                    <a:lnTo>
                      <a:pt x="96" y="71"/>
                    </a:lnTo>
                    <a:lnTo>
                      <a:pt x="105" y="80"/>
                    </a:lnTo>
                    <a:lnTo>
                      <a:pt x="114" y="89"/>
                    </a:lnTo>
                    <a:lnTo>
                      <a:pt x="120" y="93"/>
                    </a:lnTo>
                    <a:lnTo>
                      <a:pt x="124" y="98"/>
                    </a:lnTo>
                    <a:lnTo>
                      <a:pt x="130" y="103"/>
                    </a:lnTo>
                    <a:lnTo>
                      <a:pt x="132" y="108"/>
                    </a:lnTo>
                    <a:lnTo>
                      <a:pt x="136" y="113"/>
                    </a:lnTo>
                    <a:lnTo>
                      <a:pt x="137" y="117"/>
                    </a:lnTo>
                    <a:lnTo>
                      <a:pt x="141" y="120"/>
                    </a:lnTo>
                    <a:lnTo>
                      <a:pt x="142" y="125"/>
                    </a:lnTo>
                    <a:lnTo>
                      <a:pt x="140" y="128"/>
                    </a:lnTo>
                    <a:lnTo>
                      <a:pt x="138" y="124"/>
                    </a:lnTo>
                    <a:lnTo>
                      <a:pt x="135" y="120"/>
                    </a:lnTo>
                    <a:lnTo>
                      <a:pt x="129" y="112"/>
                    </a:lnTo>
                    <a:lnTo>
                      <a:pt x="123" y="106"/>
                    </a:lnTo>
                    <a:lnTo>
                      <a:pt x="118" y="102"/>
                    </a:lnTo>
                    <a:lnTo>
                      <a:pt x="113" y="96"/>
                    </a:lnTo>
                    <a:lnTo>
                      <a:pt x="108" y="93"/>
                    </a:lnTo>
                    <a:lnTo>
                      <a:pt x="101" y="87"/>
                    </a:lnTo>
                    <a:lnTo>
                      <a:pt x="93" y="81"/>
                    </a:lnTo>
                    <a:lnTo>
                      <a:pt x="83" y="72"/>
                    </a:lnTo>
                    <a:lnTo>
                      <a:pt x="68" y="61"/>
                    </a:lnTo>
                    <a:lnTo>
                      <a:pt x="44" y="44"/>
                    </a:lnTo>
                    <a:lnTo>
                      <a:pt x="14" y="21"/>
                    </a:lnTo>
                    <a:lnTo>
                      <a:pt x="0" y="1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FFFB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  <p:sp>
          <p:nvSpPr>
            <p:cNvPr id="1487" name="Freeform 1958"/>
            <p:cNvSpPr>
              <a:spLocks/>
            </p:cNvSpPr>
            <p:nvPr/>
          </p:nvSpPr>
          <p:spPr bwMode="auto">
            <a:xfrm rot="-2414182">
              <a:off x="354" y="4873"/>
              <a:ext cx="47" cy="82"/>
            </a:xfrm>
            <a:custGeom>
              <a:avLst/>
              <a:gdLst>
                <a:gd name="T0" fmla="*/ 0 w 45"/>
                <a:gd name="T1" fmla="*/ 82 h 86"/>
                <a:gd name="T2" fmla="*/ 4 w 45"/>
                <a:gd name="T3" fmla="*/ 85 h 86"/>
                <a:gd name="T4" fmla="*/ 44 w 45"/>
                <a:gd name="T5" fmla="*/ 2 h 86"/>
                <a:gd name="T6" fmla="*/ 43 w 45"/>
                <a:gd name="T7" fmla="*/ 0 h 86"/>
                <a:gd name="T8" fmla="*/ 0 w 45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0" y="82"/>
                  </a:moveTo>
                  <a:lnTo>
                    <a:pt x="4" y="85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200"/>
            </a:p>
          </p:txBody>
        </p:sp>
        <p:grpSp>
          <p:nvGrpSpPr>
            <p:cNvPr id="1488" name="Group 1959"/>
            <p:cNvGrpSpPr>
              <a:grpSpLocks/>
            </p:cNvGrpSpPr>
            <p:nvPr/>
          </p:nvGrpSpPr>
          <p:grpSpPr bwMode="auto">
            <a:xfrm rot="-2414182">
              <a:off x="440" y="4757"/>
              <a:ext cx="551" cy="410"/>
              <a:chOff x="4875" y="4605"/>
              <a:chExt cx="529" cy="427"/>
            </a:xfrm>
          </p:grpSpPr>
          <p:grpSp>
            <p:nvGrpSpPr>
              <p:cNvPr id="1493" name="Group 1960"/>
              <p:cNvGrpSpPr>
                <a:grpSpLocks/>
              </p:cNvGrpSpPr>
              <p:nvPr/>
            </p:nvGrpSpPr>
            <p:grpSpPr bwMode="auto">
              <a:xfrm>
                <a:off x="4980" y="4655"/>
                <a:ext cx="252" cy="167"/>
                <a:chOff x="4980" y="4655"/>
                <a:chExt cx="252" cy="167"/>
              </a:xfrm>
            </p:grpSpPr>
            <p:sp>
              <p:nvSpPr>
                <p:cNvPr id="1531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5173" y="480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2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5147" y="4783"/>
                  <a:ext cx="15" cy="19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3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5125" y="4767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4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5103" y="4749"/>
                  <a:ext cx="14" cy="18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5" name="Freeform 1965"/>
                <p:cNvSpPr>
                  <a:spLocks/>
                </p:cNvSpPr>
                <p:nvPr/>
              </p:nvSpPr>
              <p:spPr bwMode="auto">
                <a:xfrm>
                  <a:off x="5077" y="4728"/>
                  <a:ext cx="20" cy="23"/>
                </a:xfrm>
                <a:custGeom>
                  <a:avLst/>
                  <a:gdLst>
                    <a:gd name="T0" fmla="*/ 19 w 20"/>
                    <a:gd name="T1" fmla="*/ 0 h 23"/>
                    <a:gd name="T2" fmla="*/ 1 w 20"/>
                    <a:gd name="T3" fmla="*/ 22 h 23"/>
                    <a:gd name="T4" fmla="*/ 0 w 20"/>
                    <a:gd name="T5" fmla="*/ 22 h 23"/>
                    <a:gd name="T6" fmla="*/ 1 w 20"/>
                    <a:gd name="T7" fmla="*/ 22 h 23"/>
                    <a:gd name="T8" fmla="*/ 19 w 20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3">
                      <a:moveTo>
                        <a:pt x="19" y="0"/>
                      </a:move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6" name="Freeform 1966"/>
                <p:cNvSpPr>
                  <a:spLocks/>
                </p:cNvSpPr>
                <p:nvPr/>
              </p:nvSpPr>
              <p:spPr bwMode="auto">
                <a:xfrm>
                  <a:off x="5020" y="4683"/>
                  <a:ext cx="20" cy="24"/>
                </a:xfrm>
                <a:custGeom>
                  <a:avLst/>
                  <a:gdLst>
                    <a:gd name="T0" fmla="*/ 19 w 20"/>
                    <a:gd name="T1" fmla="*/ 0 h 24"/>
                    <a:gd name="T2" fmla="*/ 0 w 20"/>
                    <a:gd name="T3" fmla="*/ 23 h 24"/>
                    <a:gd name="T4" fmla="*/ 0 w 20"/>
                    <a:gd name="T5" fmla="*/ 22 h 24"/>
                    <a:gd name="T6" fmla="*/ 19 w 20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4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7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980" y="4655"/>
                  <a:ext cx="13" cy="14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38" name="Freeform 1968"/>
                <p:cNvSpPr>
                  <a:spLocks/>
                </p:cNvSpPr>
                <p:nvPr/>
              </p:nvSpPr>
              <p:spPr bwMode="auto">
                <a:xfrm>
                  <a:off x="5207" y="4751"/>
                  <a:ext cx="25" cy="28"/>
                </a:xfrm>
                <a:custGeom>
                  <a:avLst/>
                  <a:gdLst>
                    <a:gd name="T0" fmla="*/ 24 w 25"/>
                    <a:gd name="T1" fmla="*/ 0 h 28"/>
                    <a:gd name="T2" fmla="*/ 0 w 25"/>
                    <a:gd name="T3" fmla="*/ 27 h 28"/>
                    <a:gd name="T4" fmla="*/ 2 w 25"/>
                    <a:gd name="T5" fmla="*/ 26 h 28"/>
                    <a:gd name="T6" fmla="*/ 24 w 25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28">
                      <a:moveTo>
                        <a:pt x="24" y="0"/>
                      </a:moveTo>
                      <a:lnTo>
                        <a:pt x="0" y="27"/>
                      </a:lnTo>
                      <a:lnTo>
                        <a:pt x="2" y="26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  <p:sp>
              <p:nvSpPr>
                <p:cNvPr id="1539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5178" y="4732"/>
                  <a:ext cx="18" cy="22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40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5120" y="4692"/>
                  <a:ext cx="19" cy="21"/>
                </a:xfrm>
                <a:prstGeom prst="line">
                  <a:avLst/>
                </a:prstGeom>
                <a:noFill/>
                <a:ln w="12700">
                  <a:solidFill>
                    <a:srgbClr val="FFFF9F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200"/>
                </a:p>
              </p:txBody>
            </p:sp>
            <p:sp>
              <p:nvSpPr>
                <p:cNvPr id="1541" name="Freeform 1971"/>
                <p:cNvSpPr>
                  <a:spLocks/>
                </p:cNvSpPr>
                <p:nvPr/>
              </p:nvSpPr>
              <p:spPr bwMode="auto">
                <a:xfrm>
                  <a:off x="5143" y="4704"/>
                  <a:ext cx="26" cy="31"/>
                </a:xfrm>
                <a:custGeom>
                  <a:avLst/>
                  <a:gdLst>
                    <a:gd name="T0" fmla="*/ 25 w 26"/>
                    <a:gd name="T1" fmla="*/ 0 h 31"/>
                    <a:gd name="T2" fmla="*/ 0 w 26"/>
                    <a:gd name="T3" fmla="*/ 30 h 31"/>
                    <a:gd name="T4" fmla="*/ 0 w 26"/>
                    <a:gd name="T5" fmla="*/ 29 h 31"/>
                    <a:gd name="T6" fmla="*/ 25 w 26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31">
                      <a:moveTo>
                        <a:pt x="25" y="0"/>
                      </a:move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C0128"/>
                </a:solidFill>
                <a:ln w="12700" cap="rnd" cmpd="sng">
                  <a:solidFill>
                    <a:srgbClr val="FFFF9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1200"/>
                </a:p>
              </p:txBody>
            </p:sp>
          </p:grpSp>
          <p:grpSp>
            <p:nvGrpSpPr>
              <p:cNvPr id="1494" name="Group 1972"/>
              <p:cNvGrpSpPr>
                <a:grpSpLocks/>
              </p:cNvGrpSpPr>
              <p:nvPr/>
            </p:nvGrpSpPr>
            <p:grpSpPr bwMode="auto">
              <a:xfrm>
                <a:off x="4875" y="4605"/>
                <a:ext cx="529" cy="427"/>
                <a:chOff x="4875" y="4605"/>
                <a:chExt cx="529" cy="427"/>
              </a:xfrm>
            </p:grpSpPr>
            <p:grpSp>
              <p:nvGrpSpPr>
                <p:cNvPr id="1495" name="Group 1973"/>
                <p:cNvGrpSpPr>
                  <a:grpSpLocks/>
                </p:cNvGrpSpPr>
                <p:nvPr/>
              </p:nvGrpSpPr>
              <p:grpSpPr bwMode="auto">
                <a:xfrm>
                  <a:off x="5198" y="4677"/>
                  <a:ext cx="95" cy="79"/>
                  <a:chOff x="5198" y="4677"/>
                  <a:chExt cx="95" cy="79"/>
                </a:xfrm>
              </p:grpSpPr>
              <p:grpSp>
                <p:nvGrpSpPr>
                  <p:cNvPr id="1518" name="Group 1974"/>
                  <p:cNvGrpSpPr>
                    <a:grpSpLocks/>
                  </p:cNvGrpSpPr>
                  <p:nvPr/>
                </p:nvGrpSpPr>
                <p:grpSpPr bwMode="auto">
                  <a:xfrm>
                    <a:off x="5275" y="4698"/>
                    <a:ext cx="17" cy="9"/>
                    <a:chOff x="5275" y="4698"/>
                    <a:chExt cx="17" cy="9"/>
                  </a:xfrm>
                </p:grpSpPr>
                <p:sp>
                  <p:nvSpPr>
                    <p:cNvPr id="1529" name="Line 1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277" y="4705"/>
                      <a:ext cx="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30" name="Line 1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5" y="4698"/>
                      <a:ext cx="17" cy="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519" name="Group 1977"/>
                  <p:cNvGrpSpPr>
                    <a:grpSpLocks/>
                  </p:cNvGrpSpPr>
                  <p:nvPr/>
                </p:nvGrpSpPr>
                <p:grpSpPr bwMode="auto">
                  <a:xfrm>
                    <a:off x="5198" y="4677"/>
                    <a:ext cx="95" cy="79"/>
                    <a:chOff x="5198" y="4677"/>
                    <a:chExt cx="95" cy="79"/>
                  </a:xfrm>
                </p:grpSpPr>
                <p:sp>
                  <p:nvSpPr>
                    <p:cNvPr id="1520" name="Freeform 1978"/>
                    <p:cNvSpPr>
                      <a:spLocks/>
                    </p:cNvSpPr>
                    <p:nvPr/>
                  </p:nvSpPr>
                  <p:spPr bwMode="auto">
                    <a:xfrm>
                      <a:off x="5198" y="4677"/>
                      <a:ext cx="95" cy="79"/>
                    </a:xfrm>
                    <a:custGeom>
                      <a:avLst/>
                      <a:gdLst>
                        <a:gd name="T0" fmla="*/ 0 w 95"/>
                        <a:gd name="T1" fmla="*/ 16 h 79"/>
                        <a:gd name="T2" fmla="*/ 13 w 95"/>
                        <a:gd name="T3" fmla="*/ 5 h 79"/>
                        <a:gd name="T4" fmla="*/ 18 w 95"/>
                        <a:gd name="T5" fmla="*/ 2 h 79"/>
                        <a:gd name="T6" fmla="*/ 20 w 95"/>
                        <a:gd name="T7" fmla="*/ 1 h 79"/>
                        <a:gd name="T8" fmla="*/ 22 w 95"/>
                        <a:gd name="T9" fmla="*/ 0 h 79"/>
                        <a:gd name="T10" fmla="*/ 27 w 95"/>
                        <a:gd name="T11" fmla="*/ 1 h 79"/>
                        <a:gd name="T12" fmla="*/ 37 w 95"/>
                        <a:gd name="T13" fmla="*/ 5 h 79"/>
                        <a:gd name="T14" fmla="*/ 48 w 95"/>
                        <a:gd name="T15" fmla="*/ 12 h 79"/>
                        <a:gd name="T16" fmla="*/ 59 w 95"/>
                        <a:gd name="T17" fmla="*/ 18 h 79"/>
                        <a:gd name="T18" fmla="*/ 73 w 95"/>
                        <a:gd name="T19" fmla="*/ 27 h 79"/>
                        <a:gd name="T20" fmla="*/ 85 w 95"/>
                        <a:gd name="T21" fmla="*/ 38 h 79"/>
                        <a:gd name="T22" fmla="*/ 87 w 95"/>
                        <a:gd name="T23" fmla="*/ 40 h 79"/>
                        <a:gd name="T24" fmla="*/ 89 w 95"/>
                        <a:gd name="T25" fmla="*/ 43 h 79"/>
                        <a:gd name="T26" fmla="*/ 91 w 95"/>
                        <a:gd name="T27" fmla="*/ 46 h 79"/>
                        <a:gd name="T28" fmla="*/ 92 w 95"/>
                        <a:gd name="T29" fmla="*/ 49 h 79"/>
                        <a:gd name="T30" fmla="*/ 93 w 95"/>
                        <a:gd name="T31" fmla="*/ 53 h 79"/>
                        <a:gd name="T32" fmla="*/ 94 w 95"/>
                        <a:gd name="T33" fmla="*/ 56 h 79"/>
                        <a:gd name="T34" fmla="*/ 93 w 95"/>
                        <a:gd name="T35" fmla="*/ 61 h 79"/>
                        <a:gd name="T36" fmla="*/ 82 w 95"/>
                        <a:gd name="T37" fmla="*/ 78 h 79"/>
                        <a:gd name="T38" fmla="*/ 0 w 95"/>
                        <a:gd name="T39" fmla="*/ 16 h 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95" h="79">
                          <a:moveTo>
                            <a:pt x="0" y="16"/>
                          </a:moveTo>
                          <a:lnTo>
                            <a:pt x="13" y="5"/>
                          </a:lnTo>
                          <a:lnTo>
                            <a:pt x="18" y="2"/>
                          </a:lnTo>
                          <a:lnTo>
                            <a:pt x="20" y="1"/>
                          </a:lnTo>
                          <a:lnTo>
                            <a:pt x="22" y="0"/>
                          </a:lnTo>
                          <a:lnTo>
                            <a:pt x="27" y="1"/>
                          </a:lnTo>
                          <a:lnTo>
                            <a:pt x="37" y="5"/>
                          </a:lnTo>
                          <a:lnTo>
                            <a:pt x="48" y="12"/>
                          </a:lnTo>
                          <a:lnTo>
                            <a:pt x="59" y="18"/>
                          </a:lnTo>
                          <a:lnTo>
                            <a:pt x="73" y="27"/>
                          </a:lnTo>
                          <a:lnTo>
                            <a:pt x="85" y="38"/>
                          </a:lnTo>
                          <a:lnTo>
                            <a:pt x="87" y="40"/>
                          </a:lnTo>
                          <a:lnTo>
                            <a:pt x="89" y="43"/>
                          </a:lnTo>
                          <a:lnTo>
                            <a:pt x="91" y="46"/>
                          </a:lnTo>
                          <a:lnTo>
                            <a:pt x="92" y="49"/>
                          </a:lnTo>
                          <a:lnTo>
                            <a:pt x="93" y="53"/>
                          </a:lnTo>
                          <a:lnTo>
                            <a:pt x="94" y="56"/>
                          </a:lnTo>
                          <a:lnTo>
                            <a:pt x="93" y="61"/>
                          </a:lnTo>
                          <a:lnTo>
                            <a:pt x="82" y="7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  <p:grpSp>
                  <p:nvGrpSpPr>
                    <p:cNvPr id="1521" name="Group 19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1" y="4680"/>
                      <a:ext cx="78" cy="71"/>
                      <a:chOff x="5211" y="4680"/>
                      <a:chExt cx="78" cy="71"/>
                    </a:xfrm>
                  </p:grpSpPr>
                  <p:sp>
                    <p:nvSpPr>
                      <p:cNvPr id="1522" name="Freeform 1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70" y="4724"/>
                        <a:ext cx="19" cy="27"/>
                      </a:xfrm>
                      <a:custGeom>
                        <a:avLst/>
                        <a:gdLst>
                          <a:gd name="T0" fmla="*/ 18 w 19"/>
                          <a:gd name="T1" fmla="*/ 10 h 27"/>
                          <a:gd name="T2" fmla="*/ 11 w 19"/>
                          <a:gd name="T3" fmla="*/ 0 h 27"/>
                          <a:gd name="T4" fmla="*/ 0 w 19"/>
                          <a:gd name="T5" fmla="*/ 16 h 27"/>
                          <a:gd name="T6" fmla="*/ 10 w 19"/>
                          <a:gd name="T7" fmla="*/ 26 h 27"/>
                          <a:gd name="T8" fmla="*/ 18 w 19"/>
                          <a:gd name="T9" fmla="*/ 1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9" h="27">
                            <a:moveTo>
                              <a:pt x="18" y="10"/>
                            </a:moveTo>
                            <a:lnTo>
                              <a:pt x="11" y="0"/>
                            </a:lnTo>
                            <a:lnTo>
                              <a:pt x="0" y="16"/>
                            </a:lnTo>
                            <a:lnTo>
                              <a:pt x="10" y="26"/>
                            </a:lnTo>
                            <a:lnTo>
                              <a:pt x="18" y="1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3" name="Freeform 1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8" y="4710"/>
                        <a:ext cx="18" cy="20"/>
                      </a:xfrm>
                      <a:custGeom>
                        <a:avLst/>
                        <a:gdLst>
                          <a:gd name="T0" fmla="*/ 17 w 18"/>
                          <a:gd name="T1" fmla="*/ 8 h 20"/>
                          <a:gd name="T2" fmla="*/ 10 w 18"/>
                          <a:gd name="T3" fmla="*/ 0 h 20"/>
                          <a:gd name="T4" fmla="*/ 0 w 18"/>
                          <a:gd name="T5" fmla="*/ 13 h 20"/>
                          <a:gd name="T6" fmla="*/ 8 w 18"/>
                          <a:gd name="T7" fmla="*/ 19 h 20"/>
                          <a:gd name="T8" fmla="*/ 17 w 18"/>
                          <a:gd name="T9" fmla="*/ 8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20">
                            <a:moveTo>
                              <a:pt x="17" y="8"/>
                            </a:moveTo>
                            <a:lnTo>
                              <a:pt x="10" y="0"/>
                            </a:lnTo>
                            <a:lnTo>
                              <a:pt x="0" y="13"/>
                            </a:lnTo>
                            <a:lnTo>
                              <a:pt x="8" y="19"/>
                            </a:lnTo>
                            <a:lnTo>
                              <a:pt x="17" y="8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4" name="Freeform 1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8" y="470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4 h 17"/>
                          <a:gd name="T2" fmla="*/ 12 w 17"/>
                          <a:gd name="T3" fmla="*/ 0 h 17"/>
                          <a:gd name="T4" fmla="*/ 0 w 17"/>
                          <a:gd name="T5" fmla="*/ 13 h 17"/>
                          <a:gd name="T6" fmla="*/ 4 w 17"/>
                          <a:gd name="T7" fmla="*/ 16 h 17"/>
                          <a:gd name="T8" fmla="*/ 16 w 17"/>
                          <a:gd name="T9" fmla="*/ 4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4"/>
                            </a:moveTo>
                            <a:lnTo>
                              <a:pt x="12" y="0"/>
                            </a:lnTo>
                            <a:lnTo>
                              <a:pt x="0" y="13"/>
                            </a:lnTo>
                            <a:lnTo>
                              <a:pt x="4" y="16"/>
                            </a:lnTo>
                            <a:lnTo>
                              <a:pt x="16" y="4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5" name="Freeform 1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9" y="4697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1 h 17"/>
                          <a:gd name="T2" fmla="*/ 0 w 17"/>
                          <a:gd name="T3" fmla="*/ 16 h 17"/>
                          <a:gd name="T4" fmla="*/ 16 w 17"/>
                          <a:gd name="T5" fmla="*/ 0 h 17"/>
                          <a:gd name="T6" fmla="*/ 14 w 17"/>
                          <a:gd name="T7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1"/>
                            </a:moveTo>
                            <a:lnTo>
                              <a:pt x="0" y="16"/>
                            </a:lnTo>
                            <a:lnTo>
                              <a:pt x="16" y="0"/>
                            </a:lnTo>
                            <a:lnTo>
                              <a:pt x="14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6" name="Freeform 1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4692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1 h 17"/>
                          <a:gd name="T2" fmla="*/ 1 w 17"/>
                          <a:gd name="T3" fmla="*/ 16 h 17"/>
                          <a:gd name="T4" fmla="*/ 0 w 17"/>
                          <a:gd name="T5" fmla="*/ 14 h 17"/>
                          <a:gd name="T6" fmla="*/ 14 w 17"/>
                          <a:gd name="T7" fmla="*/ 0 h 17"/>
                          <a:gd name="T8" fmla="*/ 16 w 17"/>
                          <a:gd name="T9" fmla="*/ 1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1"/>
                            </a:moveTo>
                            <a:lnTo>
                              <a:pt x="1" y="16"/>
                            </a:lnTo>
                            <a:lnTo>
                              <a:pt x="0" y="14"/>
                            </a:lnTo>
                            <a:lnTo>
                              <a:pt x="14" y="0"/>
                            </a:lnTo>
                            <a:lnTo>
                              <a:pt x="16" y="1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7" name="Freeform 1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1" y="46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3 h 17"/>
                          <a:gd name="T2" fmla="*/ 10 w 17"/>
                          <a:gd name="T3" fmla="*/ 0 h 17"/>
                          <a:gd name="T4" fmla="*/ 0 w 17"/>
                          <a:gd name="T5" fmla="*/ 9 h 17"/>
                          <a:gd name="T6" fmla="*/ 5 w 17"/>
                          <a:gd name="T7" fmla="*/ 16 h 17"/>
                          <a:gd name="T8" fmla="*/ 16 w 17"/>
                          <a:gd name="T9" fmla="*/ 3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3"/>
                            </a:moveTo>
                            <a:lnTo>
                              <a:pt x="10" y="0"/>
                            </a:lnTo>
                            <a:lnTo>
                              <a:pt x="0" y="9"/>
                            </a:lnTo>
                            <a:lnTo>
                              <a:pt x="5" y="16"/>
                            </a:lnTo>
                            <a:lnTo>
                              <a:pt x="16" y="3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28" name="Freeform 1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20" y="4686"/>
                        <a:ext cx="17" cy="17"/>
                      </a:xfrm>
                      <a:custGeom>
                        <a:avLst/>
                        <a:gdLst>
                          <a:gd name="T0" fmla="*/ 14 w 17"/>
                          <a:gd name="T1" fmla="*/ 0 h 17"/>
                          <a:gd name="T2" fmla="*/ 16 w 17"/>
                          <a:gd name="T3" fmla="*/ 0 h 17"/>
                          <a:gd name="T4" fmla="*/ 0 w 17"/>
                          <a:gd name="T5" fmla="*/ 16 h 17"/>
                          <a:gd name="T6" fmla="*/ 0 w 17"/>
                          <a:gd name="T7" fmla="*/ 15 h 17"/>
                          <a:gd name="T8" fmla="*/ 14 w 17"/>
                          <a:gd name="T9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4" y="0"/>
                            </a:moveTo>
                            <a:lnTo>
                              <a:pt x="16" y="0"/>
                            </a:lnTo>
                            <a:lnTo>
                              <a:pt x="0" y="16"/>
                            </a:lnTo>
                            <a:lnTo>
                              <a:pt x="0" y="15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chemeClr val="tx1"/>
                            </a:solidFill>
                            <a:round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</p:grpSp>
            </p:grpSp>
            <p:grpSp>
              <p:nvGrpSpPr>
                <p:cNvPr id="1496" name="Group 1987"/>
                <p:cNvGrpSpPr>
                  <a:grpSpLocks/>
                </p:cNvGrpSpPr>
                <p:nvPr/>
              </p:nvGrpSpPr>
              <p:grpSpPr bwMode="auto">
                <a:xfrm>
                  <a:off x="4875" y="4605"/>
                  <a:ext cx="529" cy="427"/>
                  <a:chOff x="4875" y="4605"/>
                  <a:chExt cx="529" cy="427"/>
                </a:xfrm>
              </p:grpSpPr>
              <p:grpSp>
                <p:nvGrpSpPr>
                  <p:cNvPr id="1497" name="Group 1988"/>
                  <p:cNvGrpSpPr>
                    <a:grpSpLocks/>
                  </p:cNvGrpSpPr>
                  <p:nvPr/>
                </p:nvGrpSpPr>
                <p:grpSpPr bwMode="auto">
                  <a:xfrm>
                    <a:off x="5125" y="4652"/>
                    <a:ext cx="37" cy="28"/>
                    <a:chOff x="5125" y="4652"/>
                    <a:chExt cx="37" cy="28"/>
                  </a:xfrm>
                </p:grpSpPr>
                <p:grpSp>
                  <p:nvGrpSpPr>
                    <p:cNvPr id="1508" name="Group 1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5" y="4652"/>
                      <a:ext cx="37" cy="24"/>
                      <a:chOff x="5125" y="4652"/>
                      <a:chExt cx="37" cy="24"/>
                    </a:xfrm>
                  </p:grpSpPr>
                  <p:sp>
                    <p:nvSpPr>
                      <p:cNvPr id="1513" name="Line 19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36" y="4652"/>
                        <a:ext cx="26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4" name="Line 19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25" y="4652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5" name="Line 19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32" y="4658"/>
                        <a:ext cx="4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6" name="Line 1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0" y="4666"/>
                        <a:ext cx="3" cy="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  <p:sp>
                    <p:nvSpPr>
                      <p:cNvPr id="1517" name="Line 1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49" y="4671"/>
                        <a:ext cx="3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509" name="Line 1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4" y="4655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0" name="Line 19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2" y="4657"/>
                      <a:ext cx="26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1" name="Line 19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659"/>
                      <a:ext cx="25" cy="1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  <p:sp>
                  <p:nvSpPr>
                    <p:cNvPr id="1512" name="Line 19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4661"/>
                      <a:ext cx="25" cy="1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200"/>
                    </a:p>
                  </p:txBody>
                </p:sp>
              </p:grpSp>
              <p:grpSp>
                <p:nvGrpSpPr>
                  <p:cNvPr id="1498" name="Group 1999"/>
                  <p:cNvGrpSpPr>
                    <a:grpSpLocks/>
                  </p:cNvGrpSpPr>
                  <p:nvPr/>
                </p:nvGrpSpPr>
                <p:grpSpPr bwMode="auto">
                  <a:xfrm>
                    <a:off x="4875" y="4605"/>
                    <a:ext cx="529" cy="427"/>
                    <a:chOff x="4875" y="4605"/>
                    <a:chExt cx="529" cy="427"/>
                  </a:xfrm>
                </p:grpSpPr>
                <p:grpSp>
                  <p:nvGrpSpPr>
                    <p:cNvPr id="1499" name="Group 20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5" y="4605"/>
                      <a:ext cx="529" cy="427"/>
                      <a:chOff x="4875" y="4605"/>
                      <a:chExt cx="529" cy="427"/>
                    </a:xfrm>
                  </p:grpSpPr>
                  <p:grpSp>
                    <p:nvGrpSpPr>
                      <p:cNvPr id="1501" name="Group 20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5" y="4605"/>
                        <a:ext cx="529" cy="427"/>
                        <a:chOff x="4875" y="4605"/>
                        <a:chExt cx="529" cy="427"/>
                      </a:xfrm>
                    </p:grpSpPr>
                    <p:sp>
                      <p:nvSpPr>
                        <p:cNvPr id="1503" name="Freeform 2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75" y="4605"/>
                          <a:ext cx="529" cy="427"/>
                        </a:xfrm>
                        <a:custGeom>
                          <a:avLst/>
                          <a:gdLst>
                            <a:gd name="T0" fmla="*/ 33 w 529"/>
                            <a:gd name="T1" fmla="*/ 7 h 427"/>
                            <a:gd name="T2" fmla="*/ 21 w 529"/>
                            <a:gd name="T3" fmla="*/ 14 h 427"/>
                            <a:gd name="T4" fmla="*/ 11 w 529"/>
                            <a:gd name="T5" fmla="*/ 22 h 427"/>
                            <a:gd name="T6" fmla="*/ 4 w 529"/>
                            <a:gd name="T7" fmla="*/ 35 h 427"/>
                            <a:gd name="T8" fmla="*/ 60 w 529"/>
                            <a:gd name="T9" fmla="*/ 96 h 427"/>
                            <a:gd name="T10" fmla="*/ 142 w 529"/>
                            <a:gd name="T11" fmla="*/ 168 h 427"/>
                            <a:gd name="T12" fmla="*/ 246 w 529"/>
                            <a:gd name="T13" fmla="*/ 257 h 427"/>
                            <a:gd name="T14" fmla="*/ 349 w 529"/>
                            <a:gd name="T15" fmla="*/ 346 h 427"/>
                            <a:gd name="T16" fmla="*/ 449 w 529"/>
                            <a:gd name="T17" fmla="*/ 426 h 427"/>
                            <a:gd name="T18" fmla="*/ 481 w 529"/>
                            <a:gd name="T19" fmla="*/ 399 h 427"/>
                            <a:gd name="T20" fmla="*/ 510 w 529"/>
                            <a:gd name="T21" fmla="*/ 384 h 427"/>
                            <a:gd name="T22" fmla="*/ 528 w 529"/>
                            <a:gd name="T23" fmla="*/ 376 h 427"/>
                            <a:gd name="T24" fmla="*/ 395 w 529"/>
                            <a:gd name="T25" fmla="*/ 290 h 427"/>
                            <a:gd name="T26" fmla="*/ 234 w 529"/>
                            <a:gd name="T27" fmla="*/ 168 h 427"/>
                            <a:gd name="T28" fmla="*/ 71 w 529"/>
                            <a:gd name="T29" fmla="*/ 36 h 427"/>
                            <a:gd name="T30" fmla="*/ 90 w 529"/>
                            <a:gd name="T31" fmla="*/ 24 h 427"/>
                            <a:gd name="T32" fmla="*/ 202 w 529"/>
                            <a:gd name="T33" fmla="*/ 109 h 427"/>
                            <a:gd name="T34" fmla="*/ 331 w 529"/>
                            <a:gd name="T35" fmla="*/ 203 h 427"/>
                            <a:gd name="T36" fmla="*/ 376 w 529"/>
                            <a:gd name="T37" fmla="*/ 238 h 427"/>
                            <a:gd name="T38" fmla="*/ 401 w 529"/>
                            <a:gd name="T39" fmla="*/ 257 h 427"/>
                            <a:gd name="T40" fmla="*/ 417 w 529"/>
                            <a:gd name="T41" fmla="*/ 271 h 427"/>
                            <a:gd name="T42" fmla="*/ 426 w 529"/>
                            <a:gd name="T43" fmla="*/ 282 h 427"/>
                            <a:gd name="T44" fmla="*/ 444 w 529"/>
                            <a:gd name="T45" fmla="*/ 267 h 427"/>
                            <a:gd name="T46" fmla="*/ 437 w 529"/>
                            <a:gd name="T47" fmla="*/ 258 h 427"/>
                            <a:gd name="T48" fmla="*/ 427 w 529"/>
                            <a:gd name="T49" fmla="*/ 246 h 427"/>
                            <a:gd name="T50" fmla="*/ 410 w 529"/>
                            <a:gd name="T51" fmla="*/ 231 h 427"/>
                            <a:gd name="T52" fmla="*/ 375 w 529"/>
                            <a:gd name="T53" fmla="*/ 203 h 427"/>
                            <a:gd name="T54" fmla="*/ 197 w 529"/>
                            <a:gd name="T55" fmla="*/ 74 h 427"/>
                            <a:gd name="T56" fmla="*/ 191 w 529"/>
                            <a:gd name="T57" fmla="*/ 29 h 427"/>
                            <a:gd name="T58" fmla="*/ 199 w 529"/>
                            <a:gd name="T59" fmla="*/ 76 h 427"/>
                            <a:gd name="T60" fmla="*/ 202 w 529"/>
                            <a:gd name="T61" fmla="*/ 78 h 427"/>
                            <a:gd name="T62" fmla="*/ 276 w 529"/>
                            <a:gd name="T63" fmla="*/ 92 h 427"/>
                            <a:gd name="T64" fmla="*/ 357 w 529"/>
                            <a:gd name="T65" fmla="*/ 146 h 427"/>
                            <a:gd name="T66" fmla="*/ 412 w 529"/>
                            <a:gd name="T67" fmla="*/ 186 h 427"/>
                            <a:gd name="T68" fmla="*/ 425 w 529"/>
                            <a:gd name="T69" fmla="*/ 177 h 427"/>
                            <a:gd name="T70" fmla="*/ 422 w 529"/>
                            <a:gd name="T71" fmla="*/ 171 h 427"/>
                            <a:gd name="T72" fmla="*/ 416 w 529"/>
                            <a:gd name="T73" fmla="*/ 163 h 427"/>
                            <a:gd name="T74" fmla="*/ 407 w 529"/>
                            <a:gd name="T75" fmla="*/ 152 h 427"/>
                            <a:gd name="T76" fmla="*/ 391 w 529"/>
                            <a:gd name="T77" fmla="*/ 136 h 427"/>
                            <a:gd name="T78" fmla="*/ 362 w 529"/>
                            <a:gd name="T79" fmla="*/ 114 h 427"/>
                            <a:gd name="T80" fmla="*/ 320 w 529"/>
                            <a:gd name="T81" fmla="*/ 83 h 427"/>
                            <a:gd name="T82" fmla="*/ 287 w 529"/>
                            <a:gd name="T83" fmla="*/ 64 h 427"/>
                            <a:gd name="T84" fmla="*/ 242 w 529"/>
                            <a:gd name="T85" fmla="*/ 50 h 427"/>
                            <a:gd name="T86" fmla="*/ 185 w 529"/>
                            <a:gd name="T87" fmla="*/ 17 h 427"/>
                            <a:gd name="T88" fmla="*/ 181 w 529"/>
                            <a:gd name="T89" fmla="*/ 17 h 427"/>
                            <a:gd name="T90" fmla="*/ 178 w 529"/>
                            <a:gd name="T91" fmla="*/ 22 h 427"/>
                            <a:gd name="T92" fmla="*/ 152 w 529"/>
                            <a:gd name="T93" fmla="*/ 41 h 427"/>
                            <a:gd name="T94" fmla="*/ 86 w 529"/>
                            <a:gd name="T95" fmla="*/ 15 h 427"/>
                            <a:gd name="T96" fmla="*/ 74 w 529"/>
                            <a:gd name="T97" fmla="*/ 27 h 427"/>
                            <a:gd name="T98" fmla="*/ 36 w 529"/>
                            <a:gd name="T99" fmla="*/ 7 h 4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29" h="427">
                              <a:moveTo>
                                <a:pt x="36" y="7"/>
                              </a:moveTo>
                              <a:lnTo>
                                <a:pt x="33" y="7"/>
                              </a:lnTo>
                              <a:lnTo>
                                <a:pt x="26" y="11"/>
                              </a:lnTo>
                              <a:lnTo>
                                <a:pt x="21" y="14"/>
                              </a:lnTo>
                              <a:lnTo>
                                <a:pt x="16" y="17"/>
                              </a:lnTo>
                              <a:lnTo>
                                <a:pt x="11" y="22"/>
                              </a:lnTo>
                              <a:lnTo>
                                <a:pt x="7" y="29"/>
                              </a:lnTo>
                              <a:lnTo>
                                <a:pt x="4" y="35"/>
                              </a:lnTo>
                              <a:lnTo>
                                <a:pt x="0" y="41"/>
                              </a:lnTo>
                              <a:lnTo>
                                <a:pt x="60" y="96"/>
                              </a:lnTo>
                              <a:lnTo>
                                <a:pt x="102" y="135"/>
                              </a:lnTo>
                              <a:lnTo>
                                <a:pt x="142" y="168"/>
                              </a:lnTo>
                              <a:lnTo>
                                <a:pt x="191" y="211"/>
                              </a:lnTo>
                              <a:lnTo>
                                <a:pt x="246" y="257"/>
                              </a:lnTo>
                              <a:lnTo>
                                <a:pt x="293" y="299"/>
                              </a:lnTo>
                              <a:lnTo>
                                <a:pt x="349" y="346"/>
                              </a:lnTo>
                              <a:lnTo>
                                <a:pt x="403" y="390"/>
                              </a:lnTo>
                              <a:lnTo>
                                <a:pt x="449" y="426"/>
                              </a:lnTo>
                              <a:lnTo>
                                <a:pt x="462" y="415"/>
                              </a:lnTo>
                              <a:lnTo>
                                <a:pt x="481" y="399"/>
                              </a:lnTo>
                              <a:lnTo>
                                <a:pt x="499" y="389"/>
                              </a:lnTo>
                              <a:lnTo>
                                <a:pt x="510" y="384"/>
                              </a:lnTo>
                              <a:lnTo>
                                <a:pt x="522" y="379"/>
                              </a:lnTo>
                              <a:lnTo>
                                <a:pt x="528" y="376"/>
                              </a:lnTo>
                              <a:lnTo>
                                <a:pt x="468" y="339"/>
                              </a:lnTo>
                              <a:lnTo>
                                <a:pt x="395" y="290"/>
                              </a:lnTo>
                              <a:lnTo>
                                <a:pt x="311" y="230"/>
                              </a:lnTo>
                              <a:lnTo>
                                <a:pt x="234" y="168"/>
                              </a:lnTo>
                              <a:lnTo>
                                <a:pt x="146" y="97"/>
                              </a:lnTo>
                              <a:lnTo>
                                <a:pt x="71" y="36"/>
                              </a:lnTo>
                              <a:lnTo>
                                <a:pt x="88" y="24"/>
                              </a:lnTo>
                              <a:lnTo>
                                <a:pt x="90" y="24"/>
                              </a:lnTo>
                              <a:lnTo>
                                <a:pt x="92" y="25"/>
                              </a:lnTo>
                              <a:lnTo>
                                <a:pt x="202" y="109"/>
                              </a:lnTo>
                              <a:lnTo>
                                <a:pt x="278" y="166"/>
                              </a:lnTo>
                              <a:lnTo>
                                <a:pt x="331" y="203"/>
                              </a:lnTo>
                              <a:lnTo>
                                <a:pt x="360" y="226"/>
                              </a:lnTo>
                              <a:lnTo>
                                <a:pt x="376" y="238"/>
                              </a:lnTo>
                              <a:lnTo>
                                <a:pt x="389" y="248"/>
                              </a:lnTo>
                              <a:lnTo>
                                <a:pt x="401" y="257"/>
                              </a:lnTo>
                              <a:lnTo>
                                <a:pt x="408" y="264"/>
                              </a:lnTo>
                              <a:lnTo>
                                <a:pt x="417" y="271"/>
                              </a:lnTo>
                              <a:lnTo>
                                <a:pt x="422" y="277"/>
                              </a:lnTo>
                              <a:lnTo>
                                <a:pt x="426" y="282"/>
                              </a:lnTo>
                              <a:lnTo>
                                <a:pt x="428" y="286"/>
                              </a:lnTo>
                              <a:lnTo>
                                <a:pt x="444" y="267"/>
                              </a:lnTo>
                              <a:lnTo>
                                <a:pt x="442" y="263"/>
                              </a:lnTo>
                              <a:lnTo>
                                <a:pt x="437" y="258"/>
                              </a:lnTo>
                              <a:lnTo>
                                <a:pt x="434" y="251"/>
                              </a:lnTo>
                              <a:lnTo>
                                <a:pt x="427" y="246"/>
                              </a:lnTo>
                              <a:lnTo>
                                <a:pt x="420" y="241"/>
                              </a:lnTo>
                              <a:lnTo>
                                <a:pt x="410" y="231"/>
                              </a:lnTo>
                              <a:lnTo>
                                <a:pt x="397" y="221"/>
                              </a:lnTo>
                              <a:lnTo>
                                <a:pt x="375" y="203"/>
                              </a:lnTo>
                              <a:lnTo>
                                <a:pt x="349" y="182"/>
                              </a:lnTo>
                              <a:lnTo>
                                <a:pt x="197" y="74"/>
                              </a:lnTo>
                              <a:lnTo>
                                <a:pt x="222" y="53"/>
                              </a:lnTo>
                              <a:lnTo>
                                <a:pt x="191" y="29"/>
                              </a:lnTo>
                              <a:lnTo>
                                <a:pt x="162" y="47"/>
                              </a:lnTo>
                              <a:lnTo>
                                <a:pt x="199" y="76"/>
                              </a:lnTo>
                              <a:lnTo>
                                <a:pt x="199" y="75"/>
                              </a:lnTo>
                              <a:lnTo>
                                <a:pt x="202" y="78"/>
                              </a:lnTo>
                              <a:lnTo>
                                <a:pt x="227" y="56"/>
                              </a:lnTo>
                              <a:lnTo>
                                <a:pt x="276" y="92"/>
                              </a:lnTo>
                              <a:lnTo>
                                <a:pt x="319" y="123"/>
                              </a:lnTo>
                              <a:lnTo>
                                <a:pt x="357" y="146"/>
                              </a:lnTo>
                              <a:lnTo>
                                <a:pt x="389" y="168"/>
                              </a:lnTo>
                              <a:lnTo>
                                <a:pt x="412" y="186"/>
                              </a:lnTo>
                              <a:lnTo>
                                <a:pt x="415" y="188"/>
                              </a:lnTo>
                              <a:lnTo>
                                <a:pt x="425" y="177"/>
                              </a:lnTo>
                              <a:lnTo>
                                <a:pt x="425" y="174"/>
                              </a:lnTo>
                              <a:lnTo>
                                <a:pt x="422" y="171"/>
                              </a:lnTo>
                              <a:lnTo>
                                <a:pt x="418" y="166"/>
                              </a:lnTo>
                              <a:lnTo>
                                <a:pt x="416" y="163"/>
                              </a:lnTo>
                              <a:lnTo>
                                <a:pt x="411" y="157"/>
                              </a:lnTo>
                              <a:lnTo>
                                <a:pt x="407" y="152"/>
                              </a:lnTo>
                              <a:lnTo>
                                <a:pt x="399" y="145"/>
                              </a:lnTo>
                              <a:lnTo>
                                <a:pt x="391" y="136"/>
                              </a:lnTo>
                              <a:lnTo>
                                <a:pt x="379" y="126"/>
                              </a:lnTo>
                              <a:lnTo>
                                <a:pt x="362" y="114"/>
                              </a:lnTo>
                              <a:lnTo>
                                <a:pt x="343" y="99"/>
                              </a:lnTo>
                              <a:lnTo>
                                <a:pt x="320" y="83"/>
                              </a:lnTo>
                              <a:lnTo>
                                <a:pt x="304" y="73"/>
                              </a:lnTo>
                              <a:lnTo>
                                <a:pt x="287" y="64"/>
                              </a:lnTo>
                              <a:lnTo>
                                <a:pt x="269" y="68"/>
                              </a:lnTo>
                              <a:lnTo>
                                <a:pt x="242" y="50"/>
                              </a:lnTo>
                              <a:lnTo>
                                <a:pt x="235" y="53"/>
                              </a:lnTo>
                              <a:lnTo>
                                <a:pt x="185" y="17"/>
                              </a:lnTo>
                              <a:lnTo>
                                <a:pt x="183" y="15"/>
                              </a:lnTo>
                              <a:lnTo>
                                <a:pt x="181" y="17"/>
                              </a:lnTo>
                              <a:lnTo>
                                <a:pt x="179" y="20"/>
                              </a:lnTo>
                              <a:lnTo>
                                <a:pt x="178" y="22"/>
                              </a:lnTo>
                              <a:lnTo>
                                <a:pt x="178" y="25"/>
                              </a:lnTo>
                              <a:lnTo>
                                <a:pt x="152" y="41"/>
                              </a:lnTo>
                              <a:lnTo>
                                <a:pt x="98" y="0"/>
                              </a:lnTo>
                              <a:lnTo>
                                <a:pt x="86" y="15"/>
                              </a:lnTo>
                              <a:lnTo>
                                <a:pt x="84" y="20"/>
                              </a:lnTo>
                              <a:lnTo>
                                <a:pt x="74" y="27"/>
                              </a:lnTo>
                              <a:lnTo>
                                <a:pt x="65" y="32"/>
                              </a:lnTo>
                              <a:lnTo>
                                <a:pt x="36" y="7"/>
                              </a:lnTo>
                            </a:path>
                          </a:pathLst>
                        </a:custGeom>
                        <a:solidFill>
                          <a:srgbClr val="FC0128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 sz="1200"/>
                        </a:p>
                      </p:txBody>
                    </p:sp>
                    <p:grpSp>
                      <p:nvGrpSpPr>
                        <p:cNvPr id="1504" name="Group 200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9" y="4622"/>
                          <a:ext cx="478" cy="377"/>
                          <a:chOff x="4879" y="4622"/>
                          <a:chExt cx="478" cy="377"/>
                        </a:xfrm>
                      </p:grpSpPr>
                      <p:sp>
                        <p:nvSpPr>
                          <p:cNvPr id="1505" name="Freeform 20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9" y="4622"/>
                            <a:ext cx="468" cy="377"/>
                          </a:xfrm>
                          <a:custGeom>
                            <a:avLst/>
                            <a:gdLst>
                              <a:gd name="T0" fmla="*/ 2 w 468"/>
                              <a:gd name="T1" fmla="*/ 0 h 377"/>
                              <a:gd name="T2" fmla="*/ 10 w 468"/>
                              <a:gd name="T3" fmla="*/ 7 h 377"/>
                              <a:gd name="T4" fmla="*/ 19 w 468"/>
                              <a:gd name="T5" fmla="*/ 16 h 377"/>
                              <a:gd name="T6" fmla="*/ 27 w 468"/>
                              <a:gd name="T7" fmla="*/ 23 h 377"/>
                              <a:gd name="T8" fmla="*/ 35 w 468"/>
                              <a:gd name="T9" fmla="*/ 29 h 377"/>
                              <a:gd name="T10" fmla="*/ 42 w 468"/>
                              <a:gd name="T11" fmla="*/ 36 h 377"/>
                              <a:gd name="T12" fmla="*/ 55 w 468"/>
                              <a:gd name="T13" fmla="*/ 48 h 377"/>
                              <a:gd name="T14" fmla="*/ 69 w 468"/>
                              <a:gd name="T15" fmla="*/ 59 h 377"/>
                              <a:gd name="T16" fmla="*/ 83 w 468"/>
                              <a:gd name="T17" fmla="*/ 70 h 377"/>
                              <a:gd name="T18" fmla="*/ 94 w 468"/>
                              <a:gd name="T19" fmla="*/ 79 h 377"/>
                              <a:gd name="T20" fmla="*/ 108 w 468"/>
                              <a:gd name="T21" fmla="*/ 92 h 377"/>
                              <a:gd name="T22" fmla="*/ 137 w 468"/>
                              <a:gd name="T23" fmla="*/ 115 h 377"/>
                              <a:gd name="T24" fmla="*/ 157 w 468"/>
                              <a:gd name="T25" fmla="*/ 132 h 377"/>
                              <a:gd name="T26" fmla="*/ 182 w 468"/>
                              <a:gd name="T27" fmla="*/ 151 h 377"/>
                              <a:gd name="T28" fmla="*/ 212 w 468"/>
                              <a:gd name="T29" fmla="*/ 177 h 377"/>
                              <a:gd name="T30" fmla="*/ 234 w 468"/>
                              <a:gd name="T31" fmla="*/ 194 h 377"/>
                              <a:gd name="T32" fmla="*/ 281 w 468"/>
                              <a:gd name="T33" fmla="*/ 232 h 377"/>
                              <a:gd name="T34" fmla="*/ 346 w 468"/>
                              <a:gd name="T35" fmla="*/ 283 h 377"/>
                              <a:gd name="T36" fmla="*/ 376 w 468"/>
                              <a:gd name="T37" fmla="*/ 305 h 377"/>
                              <a:gd name="T38" fmla="*/ 403 w 468"/>
                              <a:gd name="T39" fmla="*/ 327 h 377"/>
                              <a:gd name="T40" fmla="*/ 417 w 468"/>
                              <a:gd name="T41" fmla="*/ 337 h 377"/>
                              <a:gd name="T42" fmla="*/ 430 w 468"/>
                              <a:gd name="T43" fmla="*/ 347 h 377"/>
                              <a:gd name="T44" fmla="*/ 438 w 468"/>
                              <a:gd name="T45" fmla="*/ 353 h 377"/>
                              <a:gd name="T46" fmla="*/ 447 w 468"/>
                              <a:gd name="T47" fmla="*/ 359 h 377"/>
                              <a:gd name="T48" fmla="*/ 453 w 468"/>
                              <a:gd name="T49" fmla="*/ 362 h 377"/>
                              <a:gd name="T50" fmla="*/ 459 w 468"/>
                              <a:gd name="T51" fmla="*/ 368 h 377"/>
                              <a:gd name="T52" fmla="*/ 464 w 468"/>
                              <a:gd name="T53" fmla="*/ 371 h 377"/>
                              <a:gd name="T54" fmla="*/ 467 w 468"/>
                              <a:gd name="T55" fmla="*/ 373 h 377"/>
                              <a:gd name="T56" fmla="*/ 465 w 468"/>
                              <a:gd name="T57" fmla="*/ 374 h 377"/>
                              <a:gd name="T58" fmla="*/ 463 w 468"/>
                              <a:gd name="T59" fmla="*/ 376 h 377"/>
                              <a:gd name="T60" fmla="*/ 457 w 468"/>
                              <a:gd name="T61" fmla="*/ 371 h 377"/>
                              <a:gd name="T62" fmla="*/ 452 w 468"/>
                              <a:gd name="T63" fmla="*/ 367 h 377"/>
                              <a:gd name="T64" fmla="*/ 446 w 468"/>
                              <a:gd name="T65" fmla="*/ 362 h 377"/>
                              <a:gd name="T66" fmla="*/ 438 w 468"/>
                              <a:gd name="T67" fmla="*/ 359 h 377"/>
                              <a:gd name="T68" fmla="*/ 431 w 468"/>
                              <a:gd name="T69" fmla="*/ 353 h 377"/>
                              <a:gd name="T70" fmla="*/ 418 w 468"/>
                              <a:gd name="T71" fmla="*/ 343 h 377"/>
                              <a:gd name="T72" fmla="*/ 401 w 468"/>
                              <a:gd name="T73" fmla="*/ 330 h 377"/>
                              <a:gd name="T74" fmla="*/ 374 w 468"/>
                              <a:gd name="T75" fmla="*/ 309 h 377"/>
                              <a:gd name="T76" fmla="*/ 352 w 468"/>
                              <a:gd name="T77" fmla="*/ 293 h 377"/>
                              <a:gd name="T78" fmla="*/ 308 w 468"/>
                              <a:gd name="T79" fmla="*/ 258 h 377"/>
                              <a:gd name="T80" fmla="*/ 267 w 468"/>
                              <a:gd name="T81" fmla="*/ 225 h 377"/>
                              <a:gd name="T82" fmla="*/ 236 w 468"/>
                              <a:gd name="T83" fmla="*/ 201 h 377"/>
                              <a:gd name="T84" fmla="*/ 168 w 468"/>
                              <a:gd name="T85" fmla="*/ 145 h 377"/>
                              <a:gd name="T86" fmla="*/ 149 w 468"/>
                              <a:gd name="T87" fmla="*/ 130 h 377"/>
                              <a:gd name="T88" fmla="*/ 134 w 468"/>
                              <a:gd name="T89" fmla="*/ 118 h 377"/>
                              <a:gd name="T90" fmla="*/ 114 w 468"/>
                              <a:gd name="T91" fmla="*/ 101 h 377"/>
                              <a:gd name="T92" fmla="*/ 98 w 468"/>
                              <a:gd name="T93" fmla="*/ 87 h 377"/>
                              <a:gd name="T94" fmla="*/ 82 w 468"/>
                              <a:gd name="T95" fmla="*/ 75 h 377"/>
                              <a:gd name="T96" fmla="*/ 64 w 468"/>
                              <a:gd name="T97" fmla="*/ 60 h 377"/>
                              <a:gd name="T98" fmla="*/ 56 w 468"/>
                              <a:gd name="T99" fmla="*/ 53 h 377"/>
                              <a:gd name="T100" fmla="*/ 47 w 468"/>
                              <a:gd name="T101" fmla="*/ 44 h 377"/>
                              <a:gd name="T102" fmla="*/ 37 w 468"/>
                              <a:gd name="T103" fmla="*/ 38 h 377"/>
                              <a:gd name="T104" fmla="*/ 32 w 468"/>
                              <a:gd name="T105" fmla="*/ 31 h 377"/>
                              <a:gd name="T106" fmla="*/ 25 w 468"/>
                              <a:gd name="T107" fmla="*/ 25 h 377"/>
                              <a:gd name="T108" fmla="*/ 17 w 468"/>
                              <a:gd name="T109" fmla="*/ 18 h 377"/>
                              <a:gd name="T110" fmla="*/ 6 w 468"/>
                              <a:gd name="T111" fmla="*/ 9 h 377"/>
                              <a:gd name="T112" fmla="*/ 0 w 468"/>
                              <a:gd name="T113" fmla="*/ 2 h 377"/>
                              <a:gd name="T114" fmla="*/ 2 w 468"/>
                              <a:gd name="T115" fmla="*/ 0 h 37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</a:cxnLst>
                            <a:rect l="0" t="0" r="r" b="b"/>
                            <a:pathLst>
                              <a:path w="468" h="377">
                                <a:moveTo>
                                  <a:pt x="2" y="0"/>
                                </a:moveTo>
                                <a:lnTo>
                                  <a:pt x="10" y="7"/>
                                </a:lnTo>
                                <a:lnTo>
                                  <a:pt x="19" y="16"/>
                                </a:lnTo>
                                <a:lnTo>
                                  <a:pt x="27" y="23"/>
                                </a:lnTo>
                                <a:lnTo>
                                  <a:pt x="35" y="29"/>
                                </a:lnTo>
                                <a:lnTo>
                                  <a:pt x="42" y="36"/>
                                </a:lnTo>
                                <a:lnTo>
                                  <a:pt x="55" y="48"/>
                                </a:lnTo>
                                <a:lnTo>
                                  <a:pt x="69" y="59"/>
                                </a:lnTo>
                                <a:lnTo>
                                  <a:pt x="83" y="70"/>
                                </a:lnTo>
                                <a:lnTo>
                                  <a:pt x="94" y="79"/>
                                </a:lnTo>
                                <a:lnTo>
                                  <a:pt x="108" y="92"/>
                                </a:lnTo>
                                <a:lnTo>
                                  <a:pt x="137" y="115"/>
                                </a:lnTo>
                                <a:lnTo>
                                  <a:pt x="157" y="132"/>
                                </a:lnTo>
                                <a:lnTo>
                                  <a:pt x="182" y="151"/>
                                </a:lnTo>
                                <a:lnTo>
                                  <a:pt x="212" y="177"/>
                                </a:lnTo>
                                <a:lnTo>
                                  <a:pt x="234" y="194"/>
                                </a:lnTo>
                                <a:lnTo>
                                  <a:pt x="281" y="232"/>
                                </a:lnTo>
                                <a:lnTo>
                                  <a:pt x="346" y="283"/>
                                </a:lnTo>
                                <a:lnTo>
                                  <a:pt x="376" y="305"/>
                                </a:lnTo>
                                <a:lnTo>
                                  <a:pt x="403" y="327"/>
                                </a:lnTo>
                                <a:lnTo>
                                  <a:pt x="417" y="337"/>
                                </a:lnTo>
                                <a:lnTo>
                                  <a:pt x="430" y="347"/>
                                </a:lnTo>
                                <a:lnTo>
                                  <a:pt x="438" y="353"/>
                                </a:lnTo>
                                <a:lnTo>
                                  <a:pt x="447" y="359"/>
                                </a:lnTo>
                                <a:lnTo>
                                  <a:pt x="453" y="362"/>
                                </a:lnTo>
                                <a:lnTo>
                                  <a:pt x="459" y="368"/>
                                </a:lnTo>
                                <a:lnTo>
                                  <a:pt x="464" y="371"/>
                                </a:lnTo>
                                <a:lnTo>
                                  <a:pt x="467" y="373"/>
                                </a:lnTo>
                                <a:lnTo>
                                  <a:pt x="465" y="374"/>
                                </a:lnTo>
                                <a:lnTo>
                                  <a:pt x="463" y="376"/>
                                </a:lnTo>
                                <a:lnTo>
                                  <a:pt x="457" y="371"/>
                                </a:lnTo>
                                <a:lnTo>
                                  <a:pt x="452" y="367"/>
                                </a:lnTo>
                                <a:lnTo>
                                  <a:pt x="446" y="362"/>
                                </a:lnTo>
                                <a:lnTo>
                                  <a:pt x="438" y="359"/>
                                </a:lnTo>
                                <a:lnTo>
                                  <a:pt x="431" y="353"/>
                                </a:lnTo>
                                <a:lnTo>
                                  <a:pt x="418" y="343"/>
                                </a:lnTo>
                                <a:lnTo>
                                  <a:pt x="401" y="330"/>
                                </a:lnTo>
                                <a:lnTo>
                                  <a:pt x="374" y="309"/>
                                </a:lnTo>
                                <a:lnTo>
                                  <a:pt x="352" y="293"/>
                                </a:lnTo>
                                <a:lnTo>
                                  <a:pt x="308" y="258"/>
                                </a:lnTo>
                                <a:lnTo>
                                  <a:pt x="267" y="225"/>
                                </a:lnTo>
                                <a:lnTo>
                                  <a:pt x="236" y="201"/>
                                </a:lnTo>
                                <a:lnTo>
                                  <a:pt x="168" y="145"/>
                                </a:lnTo>
                                <a:lnTo>
                                  <a:pt x="149" y="130"/>
                                </a:lnTo>
                                <a:lnTo>
                                  <a:pt x="134" y="118"/>
                                </a:lnTo>
                                <a:lnTo>
                                  <a:pt x="114" y="101"/>
                                </a:lnTo>
                                <a:lnTo>
                                  <a:pt x="98" y="87"/>
                                </a:lnTo>
                                <a:lnTo>
                                  <a:pt x="82" y="75"/>
                                </a:lnTo>
                                <a:lnTo>
                                  <a:pt x="64" y="60"/>
                                </a:lnTo>
                                <a:lnTo>
                                  <a:pt x="56" y="53"/>
                                </a:lnTo>
                                <a:lnTo>
                                  <a:pt x="47" y="44"/>
                                </a:lnTo>
                                <a:lnTo>
                                  <a:pt x="37" y="38"/>
                                </a:lnTo>
                                <a:lnTo>
                                  <a:pt x="32" y="31"/>
                                </a:lnTo>
                                <a:lnTo>
                                  <a:pt x="25" y="25"/>
                                </a:lnTo>
                                <a:lnTo>
                                  <a:pt x="17" y="18"/>
                                </a:lnTo>
                                <a:lnTo>
                                  <a:pt x="6" y="9"/>
                                </a:lnTo>
                                <a:lnTo>
                                  <a:pt x="0" y="2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 cap="rnd">
                                <a:solidFill>
                                  <a:schemeClr val="tx1"/>
                                </a:solidFill>
                                <a:round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506" name="Freeform 20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27" y="4673"/>
                            <a:ext cx="141" cy="124"/>
                          </a:xfrm>
                          <a:custGeom>
                            <a:avLst/>
                            <a:gdLst>
                              <a:gd name="T0" fmla="*/ 0 w 141"/>
                              <a:gd name="T1" fmla="*/ 0 h 124"/>
                              <a:gd name="T2" fmla="*/ 15 w 141"/>
                              <a:gd name="T3" fmla="*/ 15 h 124"/>
                              <a:gd name="T4" fmla="*/ 29 w 141"/>
                              <a:gd name="T5" fmla="*/ 27 h 124"/>
                              <a:gd name="T6" fmla="*/ 45 w 141"/>
                              <a:gd name="T7" fmla="*/ 40 h 124"/>
                              <a:gd name="T8" fmla="*/ 60 w 141"/>
                              <a:gd name="T9" fmla="*/ 54 h 124"/>
                              <a:gd name="T10" fmla="*/ 81 w 141"/>
                              <a:gd name="T11" fmla="*/ 73 h 124"/>
                              <a:gd name="T12" fmla="*/ 103 w 141"/>
                              <a:gd name="T13" fmla="*/ 91 h 124"/>
                              <a:gd name="T14" fmla="*/ 122 w 141"/>
                              <a:gd name="T15" fmla="*/ 107 h 124"/>
                              <a:gd name="T16" fmla="*/ 140 w 141"/>
                              <a:gd name="T17" fmla="*/ 123 h 1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41" h="124">
                                <a:moveTo>
                                  <a:pt x="0" y="0"/>
                                </a:moveTo>
                                <a:lnTo>
                                  <a:pt x="15" y="15"/>
                                </a:lnTo>
                                <a:lnTo>
                                  <a:pt x="29" y="27"/>
                                </a:lnTo>
                                <a:lnTo>
                                  <a:pt x="45" y="40"/>
                                </a:lnTo>
                                <a:lnTo>
                                  <a:pt x="60" y="54"/>
                                </a:lnTo>
                                <a:lnTo>
                                  <a:pt x="81" y="73"/>
                                </a:lnTo>
                                <a:lnTo>
                                  <a:pt x="103" y="91"/>
                                </a:lnTo>
                                <a:lnTo>
                                  <a:pt x="122" y="107"/>
                                </a:lnTo>
                                <a:lnTo>
                                  <a:pt x="140" y="123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  <p:sp>
                        <p:nvSpPr>
                          <p:cNvPr id="1507" name="Freeform 2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9" y="4636"/>
                            <a:ext cx="20" cy="19"/>
                          </a:xfrm>
                          <a:custGeom>
                            <a:avLst/>
                            <a:gdLst>
                              <a:gd name="T0" fmla="*/ 2 w 20"/>
                              <a:gd name="T1" fmla="*/ 0 h 19"/>
                              <a:gd name="T2" fmla="*/ 6 w 20"/>
                              <a:gd name="T3" fmla="*/ 3 h 19"/>
                              <a:gd name="T4" fmla="*/ 10 w 20"/>
                              <a:gd name="T5" fmla="*/ 8 h 19"/>
                              <a:gd name="T6" fmla="*/ 16 w 20"/>
                              <a:gd name="T7" fmla="*/ 12 h 19"/>
                              <a:gd name="T8" fmla="*/ 19 w 20"/>
                              <a:gd name="T9" fmla="*/ 15 h 19"/>
                              <a:gd name="T10" fmla="*/ 17 w 20"/>
                              <a:gd name="T11" fmla="*/ 18 h 19"/>
                              <a:gd name="T12" fmla="*/ 13 w 20"/>
                              <a:gd name="T13" fmla="*/ 15 h 19"/>
                              <a:gd name="T14" fmla="*/ 8 w 20"/>
                              <a:gd name="T15" fmla="*/ 11 h 19"/>
                              <a:gd name="T16" fmla="*/ 3 w 20"/>
                              <a:gd name="T17" fmla="*/ 8 h 19"/>
                              <a:gd name="T18" fmla="*/ 0 w 20"/>
                              <a:gd name="T19" fmla="*/ 4 h 19"/>
                              <a:gd name="T20" fmla="*/ 2 w 20"/>
                              <a:gd name="T2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20" h="19">
                                <a:moveTo>
                                  <a:pt x="2" y="0"/>
                                </a:moveTo>
                                <a:lnTo>
                                  <a:pt x="6" y="3"/>
                                </a:lnTo>
                                <a:lnTo>
                                  <a:pt x="10" y="8"/>
                                </a:lnTo>
                                <a:lnTo>
                                  <a:pt x="16" y="12"/>
                                </a:lnTo>
                                <a:lnTo>
                                  <a:pt x="19" y="15"/>
                                </a:lnTo>
                                <a:lnTo>
                                  <a:pt x="17" y="18"/>
                                </a:lnTo>
                                <a:lnTo>
                                  <a:pt x="13" y="15"/>
                                </a:lnTo>
                                <a:lnTo>
                                  <a:pt x="8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4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FC0128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 sz="1200"/>
                          </a:p>
                        </p:txBody>
                      </p:sp>
                    </p:grpSp>
                  </p:grpSp>
                  <p:sp>
                    <p:nvSpPr>
                      <p:cNvPr id="1502" name="Freeform 2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2" y="4619"/>
                        <a:ext cx="343" cy="270"/>
                      </a:xfrm>
                      <a:custGeom>
                        <a:avLst/>
                        <a:gdLst>
                          <a:gd name="T0" fmla="*/ 0 w 343"/>
                          <a:gd name="T1" fmla="*/ 0 h 270"/>
                          <a:gd name="T2" fmla="*/ 66 w 343"/>
                          <a:gd name="T3" fmla="*/ 51 h 270"/>
                          <a:gd name="T4" fmla="*/ 96 w 343"/>
                          <a:gd name="T5" fmla="*/ 72 h 270"/>
                          <a:gd name="T6" fmla="*/ 124 w 343"/>
                          <a:gd name="T7" fmla="*/ 94 h 270"/>
                          <a:gd name="T8" fmla="*/ 155 w 343"/>
                          <a:gd name="T9" fmla="*/ 117 h 270"/>
                          <a:gd name="T10" fmla="*/ 183 w 343"/>
                          <a:gd name="T11" fmla="*/ 137 h 270"/>
                          <a:gd name="T12" fmla="*/ 212 w 343"/>
                          <a:gd name="T13" fmla="*/ 160 h 270"/>
                          <a:gd name="T14" fmla="*/ 232 w 343"/>
                          <a:gd name="T15" fmla="*/ 175 h 270"/>
                          <a:gd name="T16" fmla="*/ 252 w 343"/>
                          <a:gd name="T17" fmla="*/ 189 h 270"/>
                          <a:gd name="T18" fmla="*/ 268 w 343"/>
                          <a:gd name="T19" fmla="*/ 200 h 270"/>
                          <a:gd name="T20" fmla="*/ 279 w 343"/>
                          <a:gd name="T21" fmla="*/ 210 h 270"/>
                          <a:gd name="T22" fmla="*/ 288 w 343"/>
                          <a:gd name="T23" fmla="*/ 217 h 270"/>
                          <a:gd name="T24" fmla="*/ 299 w 343"/>
                          <a:gd name="T25" fmla="*/ 225 h 270"/>
                          <a:gd name="T26" fmla="*/ 308 w 343"/>
                          <a:gd name="T27" fmla="*/ 232 h 270"/>
                          <a:gd name="T28" fmla="*/ 313 w 343"/>
                          <a:gd name="T29" fmla="*/ 236 h 270"/>
                          <a:gd name="T30" fmla="*/ 319 w 343"/>
                          <a:gd name="T31" fmla="*/ 243 h 270"/>
                          <a:gd name="T32" fmla="*/ 324 w 343"/>
                          <a:gd name="T33" fmla="*/ 246 h 270"/>
                          <a:gd name="T34" fmla="*/ 330 w 343"/>
                          <a:gd name="T35" fmla="*/ 252 h 270"/>
                          <a:gd name="T36" fmla="*/ 336 w 343"/>
                          <a:gd name="T37" fmla="*/ 258 h 270"/>
                          <a:gd name="T38" fmla="*/ 340 w 343"/>
                          <a:gd name="T39" fmla="*/ 263 h 270"/>
                          <a:gd name="T40" fmla="*/ 342 w 343"/>
                          <a:gd name="T41" fmla="*/ 269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343" h="270">
                            <a:moveTo>
                              <a:pt x="0" y="0"/>
                            </a:moveTo>
                            <a:lnTo>
                              <a:pt x="66" y="51"/>
                            </a:lnTo>
                            <a:lnTo>
                              <a:pt x="96" y="72"/>
                            </a:lnTo>
                            <a:lnTo>
                              <a:pt x="124" y="94"/>
                            </a:lnTo>
                            <a:lnTo>
                              <a:pt x="155" y="117"/>
                            </a:lnTo>
                            <a:lnTo>
                              <a:pt x="183" y="137"/>
                            </a:lnTo>
                            <a:lnTo>
                              <a:pt x="212" y="160"/>
                            </a:lnTo>
                            <a:lnTo>
                              <a:pt x="232" y="175"/>
                            </a:lnTo>
                            <a:lnTo>
                              <a:pt x="252" y="189"/>
                            </a:lnTo>
                            <a:lnTo>
                              <a:pt x="268" y="200"/>
                            </a:lnTo>
                            <a:lnTo>
                              <a:pt x="279" y="210"/>
                            </a:lnTo>
                            <a:lnTo>
                              <a:pt x="288" y="217"/>
                            </a:lnTo>
                            <a:lnTo>
                              <a:pt x="299" y="225"/>
                            </a:lnTo>
                            <a:lnTo>
                              <a:pt x="308" y="232"/>
                            </a:lnTo>
                            <a:lnTo>
                              <a:pt x="313" y="236"/>
                            </a:lnTo>
                            <a:lnTo>
                              <a:pt x="319" y="243"/>
                            </a:lnTo>
                            <a:lnTo>
                              <a:pt x="324" y="246"/>
                            </a:lnTo>
                            <a:lnTo>
                              <a:pt x="330" y="252"/>
                            </a:lnTo>
                            <a:lnTo>
                              <a:pt x="336" y="258"/>
                            </a:lnTo>
                            <a:lnTo>
                              <a:pt x="340" y="263"/>
                            </a:lnTo>
                            <a:lnTo>
                              <a:pt x="342" y="269"/>
                            </a:lnTo>
                          </a:path>
                        </a:pathLst>
                      </a:custGeom>
                      <a:solidFill>
                        <a:srgbClr val="FC0128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 sz="1200"/>
                      </a:p>
                    </p:txBody>
                  </p:sp>
                </p:grpSp>
                <p:sp>
                  <p:nvSpPr>
                    <p:cNvPr id="1500" name="Freeform 2008"/>
                    <p:cNvSpPr>
                      <a:spLocks/>
                    </p:cNvSpPr>
                    <p:nvPr/>
                  </p:nvSpPr>
                  <p:spPr bwMode="auto">
                    <a:xfrm>
                      <a:off x="5072" y="4675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0 h 17"/>
                        <a:gd name="T4" fmla="*/ 8 w 17"/>
                        <a:gd name="T5" fmla="*/ 16 h 17"/>
                        <a:gd name="T6" fmla="*/ 16 w 17"/>
                        <a:gd name="T7" fmla="*/ 5 h 17"/>
                        <a:gd name="T8" fmla="*/ 8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0"/>
                          </a:lnTo>
                          <a:lnTo>
                            <a:pt x="8" y="16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FC0128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 sz="1200"/>
                    </a:p>
                  </p:txBody>
                </p:sp>
              </p:grpSp>
            </p:grpSp>
          </p:grpSp>
        </p:grpSp>
        <p:grpSp>
          <p:nvGrpSpPr>
            <p:cNvPr id="1489" name="Group 2009"/>
            <p:cNvGrpSpPr>
              <a:grpSpLocks/>
            </p:cNvGrpSpPr>
            <p:nvPr/>
          </p:nvGrpSpPr>
          <p:grpSpPr bwMode="auto">
            <a:xfrm rot="-2414182">
              <a:off x="502" y="4719"/>
              <a:ext cx="374" cy="285"/>
              <a:chOff x="5003" y="4573"/>
              <a:chExt cx="358" cy="297"/>
            </a:xfrm>
          </p:grpSpPr>
          <p:sp>
            <p:nvSpPr>
              <p:cNvPr id="1490" name="Freeform 2010"/>
              <p:cNvSpPr>
                <a:spLocks/>
              </p:cNvSpPr>
              <p:nvPr/>
            </p:nvSpPr>
            <p:spPr bwMode="auto">
              <a:xfrm>
                <a:off x="5003" y="457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7 h 17"/>
                  <a:gd name="T4" fmla="*/ 10 w 17"/>
                  <a:gd name="T5" fmla="*/ 16 h 17"/>
                  <a:gd name="T6" fmla="*/ 16 w 17"/>
                  <a:gd name="T7" fmla="*/ 8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7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491" name="Freeform 2011"/>
              <p:cNvSpPr>
                <a:spLocks/>
              </p:cNvSpPr>
              <p:nvPr/>
            </p:nvSpPr>
            <p:spPr bwMode="auto">
              <a:xfrm>
                <a:off x="5103" y="465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6 w 17"/>
                  <a:gd name="T3" fmla="*/ 9 h 17"/>
                  <a:gd name="T4" fmla="*/ 10 w 17"/>
                  <a:gd name="T5" fmla="*/ 16 h 17"/>
                  <a:gd name="T6" fmla="*/ 0 w 17"/>
                  <a:gd name="T7" fmla="*/ 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6" y="9"/>
                    </a:lnTo>
                    <a:lnTo>
                      <a:pt x="10" y="1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  <p:sp>
            <p:nvSpPr>
              <p:cNvPr id="1492" name="Freeform 2012"/>
              <p:cNvSpPr>
                <a:spLocks/>
              </p:cNvSpPr>
              <p:nvPr/>
            </p:nvSpPr>
            <p:spPr bwMode="auto">
              <a:xfrm>
                <a:off x="5344" y="4853"/>
                <a:ext cx="17" cy="17"/>
              </a:xfrm>
              <a:custGeom>
                <a:avLst/>
                <a:gdLst>
                  <a:gd name="T0" fmla="*/ 6 w 17"/>
                  <a:gd name="T1" fmla="*/ 0 h 17"/>
                  <a:gd name="T2" fmla="*/ 16 w 17"/>
                  <a:gd name="T3" fmla="*/ 8 h 17"/>
                  <a:gd name="T4" fmla="*/ 10 w 17"/>
                  <a:gd name="T5" fmla="*/ 16 h 17"/>
                  <a:gd name="T6" fmla="*/ 0 w 17"/>
                  <a:gd name="T7" fmla="*/ 8 h 17"/>
                  <a:gd name="T8" fmla="*/ 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6" y="8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200"/>
              </a:p>
            </p:txBody>
          </p:sp>
        </p:grpSp>
      </p:grpSp>
      <p:sp>
        <p:nvSpPr>
          <p:cNvPr id="1382" name="Скругленная прямоугольная выноска 1381"/>
          <p:cNvSpPr/>
          <p:nvPr/>
        </p:nvSpPr>
        <p:spPr>
          <a:xfrm>
            <a:off x="5543439" y="6308671"/>
            <a:ext cx="2771219" cy="434639"/>
          </a:xfrm>
          <a:prstGeom prst="wedgeRoundRectCallout">
            <a:avLst>
              <a:gd name="adj1" fmla="val -64955"/>
              <a:gd name="adj2" fmla="val 73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самый большой пассажирский порт на Черном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Акватория порта делится на 2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части: мелководную и глубоководную</a:t>
            </a:r>
            <a:endParaRPr lang="ru-RU" sz="7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0" name="Скругленная прямоугольная выноска 1379"/>
          <p:cNvSpPr/>
          <p:nvPr/>
        </p:nvSpPr>
        <p:spPr>
          <a:xfrm>
            <a:off x="2048244" y="6594166"/>
            <a:ext cx="2532653" cy="206578"/>
          </a:xfrm>
          <a:prstGeom prst="wedgeRoundRectCallout">
            <a:avLst>
              <a:gd name="adj1" fmla="val 55168"/>
              <a:gd name="adj2" fmla="val -3707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Порт не замерзающий, навигация длится круглый год. </a:t>
            </a:r>
          </a:p>
        </p:txBody>
      </p:sp>
      <p:sp>
        <p:nvSpPr>
          <p:cNvPr id="1381" name="Скругленная прямоугольная выноска 1380"/>
          <p:cNvSpPr/>
          <p:nvPr/>
        </p:nvSpPr>
        <p:spPr>
          <a:xfrm>
            <a:off x="4683740" y="5189316"/>
            <a:ext cx="3286894" cy="415578"/>
          </a:xfrm>
          <a:prstGeom prst="wedgeRoundRectCallout">
            <a:avLst>
              <a:gd name="adj1" fmla="val -63470"/>
              <a:gd name="adj2" fmla="val 504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Туапсе. Иногда  возникает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тягун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штормовые ветры ю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м/с, высота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 более 2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Не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местом убежища для судов в штормовую погоду, за исключением маломерных, спортивных парусных и прогулочных судов. </a:t>
            </a:r>
          </a:p>
        </p:txBody>
      </p:sp>
      <p:sp>
        <p:nvSpPr>
          <p:cNvPr id="1373" name="Text Box 182"/>
          <p:cNvSpPr txBox="1">
            <a:spLocks noChangeArrowheads="1"/>
          </p:cNvSpPr>
          <p:nvPr/>
        </p:nvSpPr>
        <p:spPr bwMode="auto">
          <a:xfrm>
            <a:off x="4993730" y="6202166"/>
            <a:ext cx="504696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4" name="Text Box 182"/>
          <p:cNvSpPr txBox="1">
            <a:spLocks noChangeArrowheads="1"/>
          </p:cNvSpPr>
          <p:nvPr/>
        </p:nvSpPr>
        <p:spPr bwMode="auto">
          <a:xfrm>
            <a:off x="4135245" y="5278086"/>
            <a:ext cx="463684" cy="173769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95892" tIns="47944" rIns="95892" bIns="47944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1" name="Скругленная прямоугольная выноска 1550"/>
          <p:cNvSpPr/>
          <p:nvPr/>
        </p:nvSpPr>
        <p:spPr>
          <a:xfrm>
            <a:off x="99609" y="1717814"/>
            <a:ext cx="2664974" cy="1412555"/>
          </a:xfrm>
          <a:prstGeom prst="wedgeRoundRectCallout">
            <a:avLst>
              <a:gd name="adj1" fmla="val 23450"/>
              <a:gd name="adj2" fmla="val 623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1DF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«Тамань»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9 действующих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причалов с физическим износом </a:t>
            </a:r>
            <a:r>
              <a:rPr lang="en-US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Порт доступен для захода судов длиной до 275 м, шириной до 48,0 м, осадкой до 14,0 м. Длина причального фронта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- 2286 погон. м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перевалки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грузов-28,1 млн. т./год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нефтепродуктов и сжиженных углеводородных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газов-19,9,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наливных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грузов-1,7,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насыпных зерновых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грузов-6,5.</a:t>
            </a:r>
          </a:p>
          <a:p>
            <a:pPr marL="228600" indent="-228600" algn="ctr">
              <a:buAutoNum type="arabicPeriod"/>
            </a:pP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«Кавказ» </a:t>
            </a:r>
          </a:p>
          <a:p>
            <a:pPr marL="228600" indent="-228600" algn="ctr">
              <a:buFontTx/>
              <a:buAutoNum type="arabicPeriod"/>
            </a:pP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 «Темрюк» имеет 20 причалов, длина причального фронта 2502,08 </a:t>
            </a:r>
            <a:r>
              <a:rPr lang="ru-RU" sz="7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погон.м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Пропускная способность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9400</a:t>
            </a:r>
          </a:p>
          <a:p>
            <a:pPr algn="ctr"/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0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584634</TotalTime>
  <Words>830</Words>
  <Application>Microsoft Office PowerPoint</Application>
  <PresentationFormat>Экран (4:3)</PresentationFormat>
  <Paragraphs>84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mchs</cp:lastModifiedBy>
  <cp:revision>25776</cp:revision>
  <cp:lastPrinted>2020-08-16T16:46:55Z</cp:lastPrinted>
  <dcterms:created xsi:type="dcterms:W3CDTF">2014-09-08T13:21:12Z</dcterms:created>
  <dcterms:modified xsi:type="dcterms:W3CDTF">2021-02-01T11:33:47Z</dcterms:modified>
</cp:coreProperties>
</file>