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4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4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181DF8"/>
    <a:srgbClr val="EE1AD0"/>
    <a:srgbClr val="3DF353"/>
    <a:srgbClr val="EFF4ED"/>
    <a:srgbClr val="4ADFE6"/>
    <a:srgbClr val="563BF5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99886" autoAdjust="0"/>
  </p:normalViewPr>
  <p:slideViewPr>
    <p:cSldViewPr snapToGrid="0">
      <p:cViewPr varScale="1">
        <p:scale>
          <a:sx n="112" d="100"/>
          <a:sy n="112" d="100"/>
        </p:scale>
        <p:origin x="1836" y="114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8" y="150"/>
            <a:ext cx="4307343" cy="340994"/>
          </a:xfrm>
          <a:prstGeom prst="rect">
            <a:avLst/>
          </a:prstGeom>
        </p:spPr>
        <p:txBody>
          <a:bodyPr vert="horz" lIns="88076" tIns="44032" rIns="88076" bIns="44032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4" y="150"/>
            <a:ext cx="4307343" cy="340994"/>
          </a:xfrm>
          <a:prstGeom prst="rect">
            <a:avLst/>
          </a:prstGeom>
        </p:spPr>
        <p:txBody>
          <a:bodyPr vert="horz" lIns="88076" tIns="44032" rIns="88076" bIns="44032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18.03.2023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8" y="6466234"/>
            <a:ext cx="4307343" cy="340992"/>
          </a:xfrm>
          <a:prstGeom prst="rect">
            <a:avLst/>
          </a:prstGeom>
        </p:spPr>
        <p:txBody>
          <a:bodyPr vert="horz" lIns="88076" tIns="44032" rIns="88076" bIns="44032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4" y="6466234"/>
            <a:ext cx="4307343" cy="340992"/>
          </a:xfrm>
          <a:prstGeom prst="rect">
            <a:avLst/>
          </a:prstGeom>
        </p:spPr>
        <p:txBody>
          <a:bodyPr vert="horz" lIns="88076" tIns="44032" rIns="88076" bIns="44032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2"/>
            <a:ext cx="4307045" cy="341543"/>
          </a:xfrm>
          <a:prstGeom prst="rect">
            <a:avLst/>
          </a:prstGeom>
        </p:spPr>
        <p:txBody>
          <a:bodyPr vert="horz" lIns="95369" tIns="47683" rIns="95369" bIns="47683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2"/>
            <a:ext cx="4307045" cy="341543"/>
          </a:xfrm>
          <a:prstGeom prst="rect">
            <a:avLst/>
          </a:prstGeom>
        </p:spPr>
        <p:txBody>
          <a:bodyPr vert="horz" lIns="95369" tIns="47683" rIns="95369" bIns="47683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18.03.2023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69" tIns="47683" rIns="95369" bIns="4768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4" y="3275987"/>
            <a:ext cx="7951469" cy="2680335"/>
          </a:xfrm>
          <a:prstGeom prst="rect">
            <a:avLst/>
          </a:prstGeom>
        </p:spPr>
        <p:txBody>
          <a:bodyPr vert="horz" lIns="95369" tIns="47683" rIns="95369" bIns="4768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1"/>
            <a:ext cx="4307045" cy="341541"/>
          </a:xfrm>
          <a:prstGeom prst="rect">
            <a:avLst/>
          </a:prstGeom>
        </p:spPr>
        <p:txBody>
          <a:bodyPr vert="horz" lIns="95369" tIns="47683" rIns="95369" bIns="47683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1"/>
            <a:ext cx="4307045" cy="341541"/>
          </a:xfrm>
          <a:prstGeom prst="rect">
            <a:avLst/>
          </a:prstGeom>
        </p:spPr>
        <p:txBody>
          <a:bodyPr vert="horz" lIns="95369" tIns="47683" rIns="95369" bIns="47683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18.03.2023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18.03.2023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18.03.2023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18.03.2023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18.03.2023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18.03.2023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18.03.2023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18.03.2023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18.03.2023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18.03.2023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18.03.2023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18.03.2023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60944" y="537309"/>
            <a:ext cx="8674510" cy="63105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485259" y="3440559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08627" y="3889332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КРАЯ </a:t>
            </a: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35496" y="4027281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9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63824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95617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42343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203859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2294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86587" y="4465868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0668" y="4152818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38485" y="4892734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27138" y="4064031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78705" y="121637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4" name="Rectangle 637"/>
          <p:cNvSpPr>
            <a:spLocks noChangeArrowheads="1"/>
          </p:cNvSpPr>
          <p:nvPr/>
        </p:nvSpPr>
        <p:spPr bwMode="auto">
          <a:xfrm rot="21334256">
            <a:off x="4992893" y="6054801"/>
            <a:ext cx="460358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 г. Сочи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42259" y="4112990"/>
            <a:ext cx="351816" cy="923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88997" y="4354940"/>
            <a:ext cx="342973" cy="923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7" name="Rectangle 834"/>
          <p:cNvSpPr>
            <a:spLocks noChangeArrowheads="1"/>
          </p:cNvSpPr>
          <p:nvPr/>
        </p:nvSpPr>
        <p:spPr bwMode="auto">
          <a:xfrm>
            <a:off x="6782055" y="3181533"/>
            <a:ext cx="459545" cy="1126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284463" y="4058372"/>
            <a:ext cx="288541" cy="9233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Анапа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90947" y="4936755"/>
            <a:ext cx="436017" cy="9233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Курганинскийё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507" name="Rectangle 718"/>
          <p:cNvSpPr>
            <a:spLocks noChangeArrowheads="1"/>
          </p:cNvSpPr>
          <p:nvPr/>
        </p:nvSpPr>
        <p:spPr bwMode="auto">
          <a:xfrm>
            <a:off x="6768002" y="5153559"/>
            <a:ext cx="484107" cy="923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Отрадненский</a:t>
            </a: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05400" y="553152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-7716" y="4801220"/>
            <a:ext cx="1982396" cy="25478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порывов ветра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672432" y="5920861"/>
            <a:ext cx="4103129" cy="893934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слабозакрепленных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ДТП.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57473" y="5481275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180090" y="6613989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50863" y="5292651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27297" y="543909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82876" y="56247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42000" y="5479527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34922" y="5880511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90884" y="6065249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66447" y="5920861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49692" y="63088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84150" y="6397736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75778" y="653975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49018" y="5610464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749976" y="2317839"/>
            <a:ext cx="2433619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</a:p>
        </p:txBody>
      </p:sp>
      <p:sp>
        <p:nvSpPr>
          <p:cNvPr id="345" name="Rectangle 637"/>
          <p:cNvSpPr>
            <a:spLocks noChangeArrowheads="1"/>
          </p:cNvSpPr>
          <p:nvPr/>
        </p:nvSpPr>
        <p:spPr bwMode="auto">
          <a:xfrm>
            <a:off x="4654080" y="5764838"/>
            <a:ext cx="291047" cy="924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г. Сочи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125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859" y="619709"/>
            <a:ext cx="5682754" cy="124362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0215" algn="just"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Краснодарскому краю: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Без существенных осадков. Ночью и утром местами туман. Ветер северо-восточный 4-9 м/с. Температура воздуха ночью 3…8°; днем 12…17°, местами на Азовском побережье 9…14°; в горах ночью +2…-3°, днем 7…12°. </a:t>
            </a:r>
          </a:p>
          <a:p>
            <a:pPr indent="450215" algn="just"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Черноморском побережье: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Без существенных осадков. Ветер северо-восточный 6-11 м/с, местами порывы  9-14 м/с, в Новороссийске 18-23 м/с. Температура воздуха ночью 6…11°, днем 13…18°.</a:t>
            </a:r>
          </a:p>
          <a:p>
            <a:pPr indent="450215" algn="just"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г. Краснодару: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Без осадков. Ночью и утром в низинах и у водоемов туман. Ветер северо-восточный 4-9 м/с. Температура воздуха ночью 6…8°, днем 14…16°.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8" y="2670404"/>
            <a:ext cx="2147797" cy="219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8" y="619709"/>
            <a:ext cx="2002345" cy="211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9" y="4835683"/>
            <a:ext cx="2000146" cy="202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-58888" y="628501"/>
            <a:ext cx="2246350" cy="6218590"/>
            <a:chOff x="-58888" y="628501"/>
            <a:chExt cx="2246350" cy="6218590"/>
          </a:xfrm>
        </p:grpSpPr>
        <p:sp>
          <p:nvSpPr>
            <p:cNvPr id="226" name="TextBox 225"/>
            <p:cNvSpPr txBox="1"/>
            <p:nvPr/>
          </p:nvSpPr>
          <p:spPr>
            <a:xfrm>
              <a:off x="9683" y="628501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7"/>
              <a:ext cx="209575" cy="20095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37393"/>
              <a:ext cx="209575" cy="20166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-8117" y="2725983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-58888" y="4835683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порывов ветра</a:t>
              </a:r>
              <a:endPara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083" y="2548539"/>
            <a:ext cx="2315588" cy="1304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" y="675106"/>
            <a:ext cx="9121680" cy="619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934592"/>
            <a:ext cx="2921027" cy="18949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1" y="5338374"/>
            <a:ext cx="2766813" cy="15225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-105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10.00 </a:t>
            </a:r>
            <a:r>
              <a:rPr lang="ru-RU" dirty="0" smtClean="0"/>
              <a:t>19.03.2023</a:t>
            </a:r>
            <a:endParaRPr lang="ru-RU" dirty="0"/>
          </a:p>
        </p:txBody>
      </p:sp>
      <p:grpSp>
        <p:nvGrpSpPr>
          <p:cNvPr id="67" name="Группа 66"/>
          <p:cNvGrpSpPr/>
          <p:nvPr/>
        </p:nvGrpSpPr>
        <p:grpSpPr>
          <a:xfrm>
            <a:off x="6924188" y="2869463"/>
            <a:ext cx="2217695" cy="1292594"/>
            <a:chOff x="6495267" y="5002833"/>
            <a:chExt cx="2557893" cy="1286155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495267" y="5316084"/>
              <a:ext cx="2557893" cy="97290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495268" y="5002833"/>
              <a:ext cx="2557093" cy="338071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885350" y="4470031"/>
            <a:ext cx="2386613" cy="238037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11331" y="503825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74960" y="5093786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 Box 97"/>
            <p:cNvSpPr txBox="1">
              <a:spLocks noChangeArrowheads="1"/>
            </p:cNvSpPr>
            <p:nvPr/>
          </p:nvSpPr>
          <p:spPr bwMode="auto">
            <a:xfrm>
              <a:off x="7508974" y="4886818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ночная температура воздуха</a:t>
              </a: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-11679" y="5075323"/>
            <a:ext cx="2507052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МО г. Новороссийск</a:t>
            </a:r>
            <a:endParaRPr lang="ru-RU" sz="1200" dirty="0"/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7029873" y="5309067"/>
            <a:ext cx="314599" cy="9748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26121" y="5162306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3" r="7945"/>
          <a:stretch/>
        </p:blipFill>
        <p:spPr bwMode="auto">
          <a:xfrm>
            <a:off x="8933745" y="1025707"/>
            <a:ext cx="200757" cy="17509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97742" y="657711"/>
            <a:ext cx="2939909" cy="40010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порывов ветра, м/с</a:t>
            </a:r>
          </a:p>
          <a:p>
            <a:r>
              <a:rPr lang="ru-RU" sz="1000" dirty="0"/>
              <a:t>на 18.00 </a:t>
            </a:r>
            <a:r>
              <a:rPr lang="ru-RU" sz="1000" dirty="0" smtClean="0"/>
              <a:t>18.03.2023</a:t>
            </a:r>
            <a:endParaRPr lang="ru-RU" sz="1000" dirty="0"/>
          </a:p>
        </p:txBody>
      </p: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361580" y="4162057"/>
            <a:ext cx="1364409" cy="655741"/>
            <a:chOff x="1314080" y="4123065"/>
            <a:chExt cx="1364409" cy="65574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Прямоугольник 161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163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164" name="Группа 163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165" name="Прямоугольник 164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9" name="Прямоугольник 198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207" name="Группа 206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2954954" y="4952286"/>
            <a:ext cx="1408394" cy="668148"/>
            <a:chOff x="2797179" y="4974993"/>
            <a:chExt cx="1408394" cy="668148"/>
          </a:xfrm>
        </p:grpSpPr>
        <p:sp>
          <p:nvSpPr>
            <p:cNvPr id="209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7179" y="4974993"/>
              <a:ext cx="140839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район</a:t>
              </a:r>
            </a:p>
          </p:txBody>
        </p:sp>
        <p:sp>
          <p:nvSpPr>
            <p:cNvPr id="210" name="Прямоугольник 209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2" name="Группа 211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13" name="Прямоугольник 212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25" name="Группа 224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4403801" y="5967874"/>
            <a:ext cx="1366812" cy="631688"/>
            <a:chOff x="3572000" y="5650107"/>
            <a:chExt cx="1366812" cy="631688"/>
          </a:xfrm>
        </p:grpSpPr>
        <p:sp>
          <p:nvSpPr>
            <p:cNvPr id="229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8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Прямоугольник 230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3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60"/>
              <a:ext cx="1361163" cy="172484"/>
              <a:chOff x="519470" y="3609298"/>
              <a:chExt cx="1361163" cy="172484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250" name="Группа 249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5023959" y="5009199"/>
            <a:ext cx="1364339" cy="658787"/>
            <a:chOff x="4453495" y="5038881"/>
            <a:chExt cx="1364339" cy="658787"/>
          </a:xfrm>
        </p:grpSpPr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5534" y="5038881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54" name="Группа 253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8" name="Прямоугольник 257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259" name="Группа 258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3095900" y="3639339"/>
            <a:ext cx="1361163" cy="655852"/>
            <a:chOff x="2664817" y="3889351"/>
            <a:chExt cx="1361163" cy="655852"/>
          </a:xfrm>
        </p:grpSpPr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490" y="3889351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1" name="Прямоугольник 260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2" name="Прямоугольник 261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63" name="Группа 262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4817" y="4040742"/>
              <a:ext cx="1361163" cy="172484"/>
              <a:chOff x="519470" y="3609298"/>
              <a:chExt cx="1361163" cy="172484"/>
            </a:xfrm>
          </p:grpSpPr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267" name="Прямоугольник 266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8" name="Прямоугольник 267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269" name="Группа 268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5007069" y="3802212"/>
            <a:ext cx="1378053" cy="677236"/>
            <a:chOff x="3157237" y="2962346"/>
            <a:chExt cx="1378053" cy="677236"/>
          </a:xfrm>
        </p:grpSpPr>
        <p:sp>
          <p:nvSpPr>
            <p:cNvPr id="270" name="Прямоугольник 269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936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1" name="Прямоугольник 270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763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2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9978" y="2962346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73" name="Группа 272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7237" y="3127399"/>
              <a:ext cx="1361163" cy="172484"/>
              <a:chOff x="519470" y="3609298"/>
              <a:chExt cx="1361163" cy="172484"/>
            </a:xfrm>
          </p:grpSpPr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5" name="Прямоугольник 274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276" name="Прямоугольник 275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7" name="Прямоугольник 276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1883587" y="1954875"/>
            <a:ext cx="1556090" cy="676858"/>
            <a:chOff x="1369062" y="2576777"/>
            <a:chExt cx="1556090" cy="676858"/>
          </a:xfrm>
        </p:grpSpPr>
        <p:sp>
          <p:nvSpPr>
            <p:cNvPr id="279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062" y="2576777"/>
              <a:ext cx="1556088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район</a:t>
              </a:r>
            </a:p>
          </p:txBody>
        </p:sp>
        <p:sp>
          <p:nvSpPr>
            <p:cNvPr id="280" name="Прямоугольник 279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10658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1" name="Прямоугольник 280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91744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2" name="Группа 281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4" name="Прямоугольник 283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285" name="Прямоугольник 284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6" name="Прямоугольник 285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87" name="Группа 286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4396700" y="2461375"/>
            <a:ext cx="1369868" cy="661929"/>
            <a:chOff x="2815304" y="2038741"/>
            <a:chExt cx="1369868" cy="661929"/>
          </a:xfrm>
        </p:grpSpPr>
        <p:sp>
          <p:nvSpPr>
            <p:cNvPr id="288" name="Прямоугольник 287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2546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89" name="Прямоугольник 288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32546" y="2532006"/>
              <a:ext cx="744922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0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5067" y="2038741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91" name="Группа 290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484"/>
              <a:chOff x="519470" y="3609298"/>
              <a:chExt cx="1361163" cy="172484"/>
            </a:xfrm>
          </p:grpSpPr>
          <p:sp>
            <p:nvSpPr>
              <p:cNvPr id="292" name="Прямоугольник 291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3" name="Прямоугольник 292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4" name="Прямоугольник 293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5" name="Прямоугольник 294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96" name="Группа 295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2613974" y="851976"/>
            <a:ext cx="1368470" cy="669858"/>
            <a:chOff x="1795121" y="1406983"/>
            <a:chExt cx="1368470" cy="669858"/>
          </a:xfrm>
        </p:grpSpPr>
        <p:sp>
          <p:nvSpPr>
            <p:cNvPr id="297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957" y="1406983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98" name="Прямоугольник 297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" name="Прямоугольник 298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300" name="Группа 299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795121" y="1566669"/>
              <a:ext cx="1361163" cy="172484"/>
              <a:chOff x="519470" y="3609298"/>
              <a:chExt cx="1361163" cy="172484"/>
            </a:xfrm>
          </p:grpSpPr>
          <p:sp>
            <p:nvSpPr>
              <p:cNvPr id="301" name="Прямоугольник 300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2" name="Прямоугольник 301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3" name="Прямоугольник 302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641660" y="3178691"/>
            <a:ext cx="1364409" cy="655741"/>
            <a:chOff x="1314080" y="4123065"/>
            <a:chExt cx="1364409" cy="655741"/>
          </a:xfrm>
        </p:grpSpPr>
        <p:sp>
          <p:nvSpPr>
            <p:cNvPr id="134" name="Прямоугольник 133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Прямоугольник 138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sp>
          <p:nvSpPr>
            <p:cNvPr id="14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23065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  <p:grpSp>
          <p:nvGrpSpPr>
            <p:cNvPr id="143" name="Группа 14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144" name="Прямоугольник 14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Прямоугольник 14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Прямоугольник 14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Прямоугольник 14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130"/>
            <a:ext cx="9144000" cy="620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2707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121715" y="4731869"/>
            <a:ext cx="1049080" cy="275078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4441893" y="3753565"/>
            <a:ext cx="903372" cy="15901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4422417" y="4315393"/>
            <a:ext cx="696118" cy="152162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4668624" y="4715494"/>
            <a:ext cx="449911" cy="152162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6EC3EB-5B0F-48B2-B4BF-51F6A4E706CB}"/>
              </a:ext>
            </a:extLst>
          </p:cNvPr>
          <p:cNvSpPr txBox="1"/>
          <p:nvPr/>
        </p:nvSpPr>
        <p:spPr>
          <a:xfrm>
            <a:off x="6794355" y="2083321"/>
            <a:ext cx="170391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высокого давления </a:t>
            </a:r>
            <a:r>
              <a:rPr lang="en-US" dirty="0"/>
              <a:t>H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960921" y="5577664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7299382" flipH="1">
            <a:off x="4204056" y="5953100"/>
            <a:ext cx="612263" cy="48814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2745896" flipH="1">
            <a:off x="4983081" y="6210022"/>
            <a:ext cx="443241" cy="566309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2698984">
            <a:off x="7903408" y="3148287"/>
            <a:ext cx="654182" cy="375506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6095633">
            <a:off x="7658228" y="1346747"/>
            <a:ext cx="654182" cy="375506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28633" y="900975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3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2796934" flipH="1">
            <a:off x="322502" y="1620621"/>
            <a:ext cx="612263" cy="48814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26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ПРОВЕДЕНИЕ РАСЧЕТОВ ДЛЯ ОРГАНИЗАЦИИ НОРМАЛЬНЫХ УСЛОВИЙ </a:t>
            </a:r>
          </a:p>
          <a:p>
            <a:r>
              <a:rPr lang="ru-RU" dirty="0"/>
              <a:t>ЖИЗНЕДЕЯТЕЛЬНОСТИ НАСЕЛЕНИЯ</a:t>
            </a:r>
          </a:p>
          <a:p>
            <a:r>
              <a:rPr lang="ru-RU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водообеспечения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 в сутки при малой физической активности (с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энергозатратами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5,0-105 Дж/ч (120 ккал/ч)) для различных видов водопотребления и режимов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водообеспечения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568395</TotalTime>
  <Words>775</Words>
  <Application>Microsoft Office PowerPoint</Application>
  <PresentationFormat>Экран (4:3)</PresentationFormat>
  <Paragraphs>212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28181</cp:revision>
  <cp:lastPrinted>2023-01-12T20:37:37Z</cp:lastPrinted>
  <dcterms:created xsi:type="dcterms:W3CDTF">2014-09-08T13:21:12Z</dcterms:created>
  <dcterms:modified xsi:type="dcterms:W3CDTF">2023-03-18T10:58:20Z</dcterms:modified>
</cp:coreProperties>
</file>