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7"/>
  </p:notesMasterIdLst>
  <p:handoutMasterIdLst>
    <p:handoutMasterId r:id="rId8"/>
  </p:handoutMasterIdLst>
  <p:sldIdLst>
    <p:sldId id="8998" r:id="rId2"/>
    <p:sldId id="9065" r:id="rId3"/>
    <p:sldId id="9066" r:id="rId4"/>
    <p:sldId id="9075" r:id="rId5"/>
    <p:sldId id="9063" r:id="rId6"/>
  </p:sldIdLst>
  <p:sldSz cx="12192000" cy="6858000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998"/>
            <p14:sldId id="9065"/>
            <p14:sldId id="9066"/>
            <p14:sldId id="9075"/>
            <p14:sldId id="9063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181DF8"/>
    <a:srgbClr val="00FF00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36" autoAdjust="0"/>
    <p:restoredTop sz="98467" autoAdjust="0"/>
  </p:normalViewPr>
  <p:slideViewPr>
    <p:cSldViewPr snapToGrid="0">
      <p:cViewPr varScale="1">
        <p:scale>
          <a:sx n="111" d="100"/>
          <a:sy n="111" d="100"/>
        </p:scale>
        <p:origin x="-750" y="-90"/>
      </p:cViewPr>
      <p:guideLst>
        <p:guide orient="horz" pos="4320"/>
        <p:guide pos="3636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18.01.2021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18.01.2021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03513" y="511175"/>
            <a:ext cx="45354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49"/>
            <a:ext cx="109728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81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18.01.2021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12200467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4734984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9"/>
            <a:ext cx="12192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</a:t>
            </a: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61500" y="165101"/>
            <a:ext cx="1915584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20" y="4221088"/>
            <a:ext cx="8710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7319" y="4221088"/>
            <a:ext cx="58067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02458" y="4221089"/>
            <a:ext cx="6036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31701" y="4221088"/>
            <a:ext cx="613451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49033" y="4221088"/>
            <a:ext cx="58067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73380" y="4221089"/>
            <a:ext cx="581317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74207" y="4221088"/>
            <a:ext cx="568643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454019" y="4221088"/>
            <a:ext cx="588317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92940" y="4221088"/>
            <a:ext cx="585936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79008" y="4221089"/>
            <a:ext cx="56896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527018" y="4221088"/>
            <a:ext cx="412237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14" y="4221088"/>
            <a:ext cx="579628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268788" y="4221089"/>
            <a:ext cx="581595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593433" y="4221089"/>
            <a:ext cx="573632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885128" y="4221089"/>
            <a:ext cx="578497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959276" y="4962452"/>
            <a:ext cx="571664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701985" y="4962453"/>
            <a:ext cx="579179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11662" y="4962453"/>
            <a:ext cx="618455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28147" y="4962453"/>
            <a:ext cx="619971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3820618" y="4962453"/>
            <a:ext cx="613980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4502629" y="4962452"/>
            <a:ext cx="60784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5181527" y="4962982"/>
            <a:ext cx="574455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5825078" y="4963501"/>
            <a:ext cx="593085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6486423" y="4961930"/>
            <a:ext cx="603451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154898" y="4961930"/>
            <a:ext cx="606687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837528" y="4961931"/>
            <a:ext cx="603773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8530692" y="4961930"/>
            <a:ext cx="602101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254489" y="4978371"/>
            <a:ext cx="610193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9917505" y="4961931"/>
            <a:ext cx="674656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10642411" y="4961931"/>
            <a:ext cx="605556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391002" y="5624333"/>
            <a:ext cx="9405457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390832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2" descr="C:\Users\user\Desktop\open 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0" y="48721"/>
            <a:ext cx="12191999" cy="6809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</p:pic>
      <p:pic>
        <p:nvPicPr>
          <p:cNvPr id="421" name="Рисунок 4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44" y="2653172"/>
            <a:ext cx="3187063" cy="20419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14" name="Рисунок 4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7056"/>
            <a:ext cx="3174320" cy="21520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20" name="Рисунок 4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59" y="4696390"/>
            <a:ext cx="3203462" cy="21615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15" name="Прямоугольник 414"/>
          <p:cNvSpPr/>
          <p:nvPr/>
        </p:nvSpPr>
        <p:spPr>
          <a:xfrm>
            <a:off x="5187185" y="3814036"/>
            <a:ext cx="1418676" cy="190965"/>
          </a:xfrm>
          <a:prstGeom prst="rect">
            <a:avLst/>
          </a:prstGeom>
          <a:solidFill>
            <a:schemeClr val="accent2"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Краснодар</a:t>
            </a:r>
          </a:p>
        </p:txBody>
      </p:sp>
      <p:sp>
        <p:nvSpPr>
          <p:cNvPr id="391" name="Полилиния 390"/>
          <p:cNvSpPr/>
          <p:nvPr/>
        </p:nvSpPr>
        <p:spPr>
          <a:xfrm>
            <a:off x="5601278" y="5457576"/>
            <a:ext cx="2533102" cy="1417302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9999">
              <a:alpha val="6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6" name="Прямоугольник 415"/>
          <p:cNvSpPr/>
          <p:nvPr/>
        </p:nvSpPr>
        <p:spPr>
          <a:xfrm>
            <a:off x="6800638" y="6070714"/>
            <a:ext cx="747768" cy="190965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6800636" y="6430365"/>
            <a:ext cx="747769" cy="172619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Прямоугольник 409"/>
          <p:cNvSpPr/>
          <p:nvPr/>
        </p:nvSpPr>
        <p:spPr>
          <a:xfrm>
            <a:off x="6800636" y="6602985"/>
            <a:ext cx="747770" cy="144302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91434" tIns="45717" rIns="91434" bIns="45717" anchor="ctr"/>
          <a:lstStyle/>
          <a:p>
            <a:pPr algn="ctr"/>
            <a:r>
              <a:rPr lang="ru-RU" sz="65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  <a:endParaRPr lang="ru-RU" sz="65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" name="Прямоугольник 410"/>
          <p:cNvSpPr/>
          <p:nvPr/>
        </p:nvSpPr>
        <p:spPr bwMode="auto">
          <a:xfrm>
            <a:off x="6800637" y="6254702"/>
            <a:ext cx="220710" cy="172619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Прямоугольник 411"/>
          <p:cNvSpPr/>
          <p:nvPr/>
        </p:nvSpPr>
        <p:spPr bwMode="auto">
          <a:xfrm>
            <a:off x="7028967" y="6258514"/>
            <a:ext cx="220710" cy="17261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3" name="Прямоугольник 412"/>
          <p:cNvSpPr/>
          <p:nvPr/>
        </p:nvSpPr>
        <p:spPr bwMode="auto">
          <a:xfrm>
            <a:off x="7249677" y="6258647"/>
            <a:ext cx="298729" cy="172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2" name="Picture 4" descr="E:\обозн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859" r="6112"/>
          <a:stretch/>
        </p:blipFill>
        <p:spPr bwMode="auto">
          <a:xfrm>
            <a:off x="3217519" y="5466931"/>
            <a:ext cx="806985" cy="139482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9952681" y="5299982"/>
            <a:ext cx="2591583" cy="1578111"/>
            <a:chOff x="9952681" y="5299982"/>
            <a:chExt cx="2591583" cy="1578111"/>
          </a:xfrm>
        </p:grpSpPr>
        <p:grpSp>
          <p:nvGrpSpPr>
            <p:cNvPr id="435" name="Группа 1145"/>
            <p:cNvGrpSpPr/>
            <p:nvPr/>
          </p:nvGrpSpPr>
          <p:grpSpPr>
            <a:xfrm>
              <a:off x="9952681" y="5299982"/>
              <a:ext cx="2249979" cy="1578111"/>
              <a:chOff x="6759625" y="4893992"/>
              <a:chExt cx="2096871" cy="1946188"/>
            </a:xfrm>
          </p:grpSpPr>
          <p:sp>
            <p:nvSpPr>
              <p:cNvPr id="460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62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1" name="Полилиния 440"/>
            <p:cNvSpPr/>
            <p:nvPr/>
          </p:nvSpPr>
          <p:spPr>
            <a:xfrm>
              <a:off x="10116421" y="6645978"/>
              <a:ext cx="199533" cy="113561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3" name="Text Box 97"/>
            <p:cNvSpPr txBox="1">
              <a:spLocks noChangeArrowheads="1"/>
            </p:cNvSpPr>
            <p:nvPr/>
          </p:nvSpPr>
          <p:spPr bwMode="auto">
            <a:xfrm>
              <a:off x="10551195" y="664192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муниципальное образование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50" name="Text Box 97"/>
            <p:cNvSpPr txBox="1">
              <a:spLocks noChangeArrowheads="1"/>
            </p:cNvSpPr>
            <p:nvPr/>
          </p:nvSpPr>
          <p:spPr bwMode="auto">
            <a:xfrm>
              <a:off x="10552697" y="6226201"/>
              <a:ext cx="1506131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451" name="Text Box 97"/>
            <p:cNvSpPr txBox="1">
              <a:spLocks noChangeArrowheads="1"/>
            </p:cNvSpPr>
            <p:nvPr/>
          </p:nvSpPr>
          <p:spPr bwMode="auto">
            <a:xfrm>
              <a:off x="10552697" y="6430855"/>
              <a:ext cx="1018906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452" name="Прямоугольник 451"/>
            <p:cNvSpPr/>
            <p:nvPr/>
          </p:nvSpPr>
          <p:spPr>
            <a:xfrm>
              <a:off x="10007020" y="6040498"/>
              <a:ext cx="422408" cy="10408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453" name="Text Box 97"/>
            <p:cNvSpPr txBox="1">
              <a:spLocks noChangeArrowheads="1"/>
            </p:cNvSpPr>
            <p:nvPr/>
          </p:nvSpPr>
          <p:spPr bwMode="auto">
            <a:xfrm>
              <a:off x="10512028" y="5978441"/>
              <a:ext cx="1440241" cy="233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454" name="Прямоугольник 453"/>
            <p:cNvSpPr/>
            <p:nvPr/>
          </p:nvSpPr>
          <p:spPr>
            <a:xfrm>
              <a:off x="10007020" y="5855765"/>
              <a:ext cx="415956" cy="12267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455" name="Text Box 97"/>
            <p:cNvSpPr txBox="1">
              <a:spLocks noChangeArrowheads="1"/>
            </p:cNvSpPr>
            <p:nvPr/>
          </p:nvSpPr>
          <p:spPr bwMode="auto">
            <a:xfrm>
              <a:off x="10537457" y="5626632"/>
              <a:ext cx="1788099" cy="184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456" name="Text Box 97"/>
            <p:cNvSpPr txBox="1">
              <a:spLocks noChangeArrowheads="1"/>
            </p:cNvSpPr>
            <p:nvPr/>
          </p:nvSpPr>
          <p:spPr bwMode="auto">
            <a:xfrm>
              <a:off x="10506977" y="5791308"/>
              <a:ext cx="2037287" cy="233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solidFill>
                    <a:srgbClr val="000000"/>
                  </a:solidFill>
                  <a:latin typeface="Times New Roman" pitchFamily="18" charset="0"/>
                </a:rPr>
                <a:t>- </a:t>
              </a:r>
              <a:r>
                <a:rPr lang="ru-RU" altLang="ru-RU" sz="675" dirty="0">
                  <a:solidFill>
                    <a:srgbClr val="000000"/>
                  </a:solidFill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457" name="Прямоугольник 456"/>
            <p:cNvSpPr/>
            <p:nvPr/>
          </p:nvSpPr>
          <p:spPr bwMode="auto">
            <a:xfrm>
              <a:off x="10116326" y="6186675"/>
              <a:ext cx="220710" cy="172619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8" name="Прямоугольник 457"/>
            <p:cNvSpPr/>
            <p:nvPr/>
          </p:nvSpPr>
          <p:spPr bwMode="auto">
            <a:xfrm>
              <a:off x="10102162" y="6396497"/>
              <a:ext cx="220710" cy="17261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9" name="Прямоугольник 458"/>
            <p:cNvSpPr/>
            <p:nvPr/>
          </p:nvSpPr>
          <p:spPr bwMode="auto">
            <a:xfrm>
              <a:off x="10061524" y="5628993"/>
              <a:ext cx="298729" cy="1801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65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8644481" y="487056"/>
            <a:ext cx="3541443" cy="22040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66" name="Прямоугольник 465"/>
          <p:cNvSpPr/>
          <p:nvPr/>
        </p:nvSpPr>
        <p:spPr>
          <a:xfrm>
            <a:off x="8644481" y="2687337"/>
            <a:ext cx="3541443" cy="688245"/>
          </a:xfrm>
          <a:prstGeom prst="rect">
            <a:avLst/>
          </a:prstGeom>
          <a:solidFill>
            <a:schemeClr val="accent1">
              <a:lumMod val="40000"/>
              <a:lumOff val="6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на объектах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ТЭК и ЖКХ Краснодарского края </a:t>
            </a:r>
            <a:b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 нет.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Скругленный прямоугольник 407"/>
          <p:cNvSpPr/>
          <p:nvPr/>
        </p:nvSpPr>
        <p:spPr>
          <a:xfrm>
            <a:off x="3348581" y="545411"/>
            <a:ext cx="5166640" cy="1870632"/>
          </a:xfrm>
          <a:prstGeom prst="roundRect">
            <a:avLst/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 вероятность возникновения происшествий, связанных с: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повреждением 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кровли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зданий;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71450" indent="-171450" algn="ctr">
              <a:buFontTx/>
              <a:buChar char="-"/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471" name="TextBox 470"/>
          <p:cNvSpPr txBox="1"/>
          <p:nvPr/>
        </p:nvSpPr>
        <p:spPr>
          <a:xfrm>
            <a:off x="3180943" y="5257639"/>
            <a:ext cx="3229382" cy="253914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  <a:endParaRPr lang="ru-RU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135946" y="446144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снежного покрова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4" name="Прямоугольник 473"/>
          <p:cNvSpPr/>
          <p:nvPr/>
        </p:nvSpPr>
        <p:spPr>
          <a:xfrm>
            <a:off x="-12743" y="678405"/>
            <a:ext cx="3187063" cy="40744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текущий момент снежный покров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1-26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см) 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имеется на большей территории край. На предстоящий период ожидается его увеличение на           2-3 см.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54" y="1356486"/>
            <a:ext cx="134266" cy="1288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" name="Прямоугольник 347"/>
          <p:cNvSpPr/>
          <p:nvPr/>
        </p:nvSpPr>
        <p:spPr>
          <a:xfrm>
            <a:off x="-12742" y="-1"/>
            <a:ext cx="12224858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НА ТЕРРИТОРИИ КРАСНОДАРСКОГО КРАЯ НА ПРЕДСТОЯЩИЙ ПЕРИОД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РСЧС,</a:t>
            </a:r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Гисметео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САЦ Минэнерго)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135945" y="2653172"/>
            <a:ext cx="2887336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выпадения осадков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3" name="Прямоугольник 472"/>
          <p:cNvSpPr/>
          <p:nvPr/>
        </p:nvSpPr>
        <p:spPr>
          <a:xfrm>
            <a:off x="-12743" y="2862704"/>
            <a:ext cx="3193685" cy="385321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Ожидается выпадение осадков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(мокрый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снег, снег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наиболее сильные -  МО г. Сочи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мм </a:t>
            </a:r>
            <a:r>
              <a:rPr lang="ru-RU" sz="7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сутки)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95" y="3404252"/>
            <a:ext cx="118508" cy="1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5" name="Прямоугольник 474"/>
          <p:cNvSpPr/>
          <p:nvPr/>
        </p:nvSpPr>
        <p:spPr>
          <a:xfrm>
            <a:off x="-12743" y="4917724"/>
            <a:ext cx="3187063" cy="320866"/>
          </a:xfrm>
          <a:prstGeom prst="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сильная ветровая нагрузка (до 12 м/с) ожидается на Черноморском и Азовском побережье. Ветер переменных направлений.  </a:t>
            </a:r>
            <a:endParaRPr lang="ru-RU" sz="7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135945" y="4696390"/>
            <a:ext cx="2921172" cy="246219"/>
          </a:xfrm>
          <a:prstGeom prst="rect">
            <a:avLst/>
          </a:prstGeom>
          <a:solidFill>
            <a:schemeClr val="accent2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порывов ветра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55" y="5563224"/>
            <a:ext cx="126588" cy="129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2124" y="5457575"/>
            <a:ext cx="2333625" cy="1403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5072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MiP\Desktop\сочи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4" y="509029"/>
            <a:ext cx="12207711" cy="639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40" name="Group 43"/>
          <p:cNvGrpSpPr>
            <a:grpSpLocks/>
          </p:cNvGrpSpPr>
          <p:nvPr/>
        </p:nvGrpSpPr>
        <p:grpSpPr bwMode="auto">
          <a:xfrm>
            <a:off x="11831067" y="44887"/>
            <a:ext cx="311141" cy="273309"/>
            <a:chOff x="695" y="1570"/>
            <a:chExt cx="2276" cy="2282"/>
          </a:xfrm>
        </p:grpSpPr>
        <p:sp>
          <p:nvSpPr>
            <p:cNvPr id="669" name="Oval 44"/>
            <p:cNvSpPr>
              <a:spLocks noChangeArrowheads="1"/>
            </p:cNvSpPr>
            <p:nvPr/>
          </p:nvSpPr>
          <p:spPr bwMode="auto">
            <a:xfrm>
              <a:off x="695" y="1570"/>
              <a:ext cx="2276" cy="2282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0" name="Oval 45"/>
            <p:cNvSpPr>
              <a:spLocks noChangeArrowheads="1"/>
            </p:cNvSpPr>
            <p:nvPr/>
          </p:nvSpPr>
          <p:spPr bwMode="auto">
            <a:xfrm>
              <a:off x="750" y="1602"/>
              <a:ext cx="2182" cy="2186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1" name="Oval 46"/>
            <p:cNvSpPr>
              <a:spLocks noChangeArrowheads="1"/>
            </p:cNvSpPr>
            <p:nvPr/>
          </p:nvSpPr>
          <p:spPr bwMode="auto">
            <a:xfrm>
              <a:off x="1026" y="1890"/>
              <a:ext cx="1648" cy="1656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2" name="Oval 47"/>
            <p:cNvSpPr>
              <a:spLocks noChangeArrowheads="1"/>
            </p:cNvSpPr>
            <p:nvPr/>
          </p:nvSpPr>
          <p:spPr bwMode="auto">
            <a:xfrm>
              <a:off x="1070" y="1934"/>
              <a:ext cx="1587" cy="1598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73" name="Freeform 48"/>
            <p:cNvSpPr>
              <a:spLocks noEditPoints="1"/>
            </p:cNvSpPr>
            <p:nvPr/>
          </p:nvSpPr>
          <p:spPr bwMode="auto">
            <a:xfrm>
              <a:off x="1202" y="1666"/>
              <a:ext cx="1317" cy="364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67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" y="2393"/>
              <a:ext cx="1361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" name="AutoShape 50"/>
            <p:cNvSpPr>
              <a:spLocks noChangeArrowheads="1"/>
            </p:cNvSpPr>
            <p:nvPr/>
          </p:nvSpPr>
          <p:spPr bwMode="auto">
            <a:xfrm>
              <a:off x="882" y="2069"/>
              <a:ext cx="1907" cy="177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6116" tIns="8059" rIns="16116" bIns="805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7" name="Group 51"/>
            <p:cNvGrpSpPr>
              <a:grpSpLocks/>
            </p:cNvGrpSpPr>
            <p:nvPr/>
          </p:nvGrpSpPr>
          <p:grpSpPr bwMode="auto">
            <a:xfrm>
              <a:off x="1537" y="1886"/>
              <a:ext cx="585" cy="771"/>
              <a:chOff x="3374" y="926"/>
              <a:chExt cx="585" cy="771"/>
            </a:xfrm>
          </p:grpSpPr>
          <p:sp>
            <p:nvSpPr>
              <p:cNvPr id="844" name="Freeform 52"/>
              <p:cNvSpPr>
                <a:spLocks/>
              </p:cNvSpPr>
              <p:nvPr/>
            </p:nvSpPr>
            <p:spPr bwMode="auto">
              <a:xfrm>
                <a:off x="3513" y="1313"/>
                <a:ext cx="314" cy="384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3" name="Freeform 53"/>
              <p:cNvSpPr>
                <a:spLocks/>
              </p:cNvSpPr>
              <p:nvPr/>
            </p:nvSpPr>
            <p:spPr bwMode="auto">
              <a:xfrm>
                <a:off x="3568" y="1224"/>
                <a:ext cx="198" cy="96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4" name="Freeform 54"/>
              <p:cNvSpPr>
                <a:spLocks/>
              </p:cNvSpPr>
              <p:nvPr/>
            </p:nvSpPr>
            <p:spPr bwMode="auto">
              <a:xfrm>
                <a:off x="3568" y="1179"/>
                <a:ext cx="198" cy="102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5" name="Freeform 55"/>
              <p:cNvSpPr>
                <a:spLocks/>
              </p:cNvSpPr>
              <p:nvPr/>
            </p:nvSpPr>
            <p:spPr bwMode="auto">
              <a:xfrm>
                <a:off x="3563" y="1256"/>
                <a:ext cx="50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6" name="Freeform 56"/>
              <p:cNvSpPr>
                <a:spLocks/>
              </p:cNvSpPr>
              <p:nvPr/>
            </p:nvSpPr>
            <p:spPr bwMode="auto">
              <a:xfrm>
                <a:off x="3717" y="1256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7" name="Freeform 57"/>
              <p:cNvSpPr>
                <a:spLocks/>
              </p:cNvSpPr>
              <p:nvPr/>
            </p:nvSpPr>
            <p:spPr bwMode="auto">
              <a:xfrm>
                <a:off x="3546" y="1479"/>
                <a:ext cx="88" cy="147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8" name="Freeform 58"/>
              <p:cNvSpPr>
                <a:spLocks/>
              </p:cNvSpPr>
              <p:nvPr/>
            </p:nvSpPr>
            <p:spPr bwMode="auto">
              <a:xfrm>
                <a:off x="3596" y="1524"/>
                <a:ext cx="39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9" name="Freeform 59"/>
              <p:cNvSpPr>
                <a:spLocks/>
              </p:cNvSpPr>
              <p:nvPr/>
            </p:nvSpPr>
            <p:spPr bwMode="auto">
              <a:xfrm>
                <a:off x="3535" y="1428"/>
                <a:ext cx="66" cy="70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0" name="Freeform 60"/>
              <p:cNvSpPr>
                <a:spLocks/>
              </p:cNvSpPr>
              <p:nvPr/>
            </p:nvSpPr>
            <p:spPr bwMode="auto">
              <a:xfrm>
                <a:off x="3546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1" name="Freeform 61"/>
              <p:cNvSpPr>
                <a:spLocks/>
              </p:cNvSpPr>
              <p:nvPr/>
            </p:nvSpPr>
            <p:spPr bwMode="auto">
              <a:xfrm>
                <a:off x="3579" y="1428"/>
                <a:ext cx="55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2" name="Freeform 62"/>
              <p:cNvSpPr>
                <a:spLocks/>
              </p:cNvSpPr>
              <p:nvPr/>
            </p:nvSpPr>
            <p:spPr bwMode="auto">
              <a:xfrm>
                <a:off x="3596" y="1467"/>
                <a:ext cx="39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3" name="Freeform 63"/>
              <p:cNvSpPr>
                <a:spLocks/>
              </p:cNvSpPr>
              <p:nvPr/>
            </p:nvSpPr>
            <p:spPr bwMode="auto">
              <a:xfrm>
                <a:off x="3524" y="1441"/>
                <a:ext cx="55" cy="38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4" name="Freeform 64"/>
              <p:cNvSpPr>
                <a:spLocks/>
              </p:cNvSpPr>
              <p:nvPr/>
            </p:nvSpPr>
            <p:spPr bwMode="auto">
              <a:xfrm>
                <a:off x="3546" y="142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5" name="Freeform 65"/>
              <p:cNvSpPr>
                <a:spLocks/>
              </p:cNvSpPr>
              <p:nvPr/>
            </p:nvSpPr>
            <p:spPr bwMode="auto">
              <a:xfrm>
                <a:off x="3563" y="1511"/>
                <a:ext cx="72" cy="58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6" name="Freeform 66"/>
              <p:cNvSpPr>
                <a:spLocks/>
              </p:cNvSpPr>
              <p:nvPr/>
            </p:nvSpPr>
            <p:spPr bwMode="auto">
              <a:xfrm>
                <a:off x="3568" y="1556"/>
                <a:ext cx="28" cy="58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7" name="Freeform 67"/>
              <p:cNvSpPr>
                <a:spLocks/>
              </p:cNvSpPr>
              <p:nvPr/>
            </p:nvSpPr>
            <p:spPr bwMode="auto">
              <a:xfrm>
                <a:off x="3601" y="1537"/>
                <a:ext cx="33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8" name="Freeform 68"/>
              <p:cNvSpPr>
                <a:spLocks/>
              </p:cNvSpPr>
              <p:nvPr/>
            </p:nvSpPr>
            <p:spPr bwMode="auto">
              <a:xfrm>
                <a:off x="3601" y="1543"/>
                <a:ext cx="33" cy="121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9" name="Freeform 69"/>
              <p:cNvSpPr>
                <a:spLocks/>
              </p:cNvSpPr>
              <p:nvPr/>
            </p:nvSpPr>
            <p:spPr bwMode="auto">
              <a:xfrm>
                <a:off x="3634" y="1556"/>
                <a:ext cx="39" cy="128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0" name="Freeform 70"/>
              <p:cNvSpPr>
                <a:spLocks/>
              </p:cNvSpPr>
              <p:nvPr/>
            </p:nvSpPr>
            <p:spPr bwMode="auto">
              <a:xfrm>
                <a:off x="3700" y="1479"/>
                <a:ext cx="94" cy="147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1" name="Freeform 71"/>
              <p:cNvSpPr>
                <a:spLocks/>
              </p:cNvSpPr>
              <p:nvPr/>
            </p:nvSpPr>
            <p:spPr bwMode="auto">
              <a:xfrm>
                <a:off x="3700" y="1524"/>
                <a:ext cx="44" cy="147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2" name="Freeform 72"/>
              <p:cNvSpPr>
                <a:spLocks/>
              </p:cNvSpPr>
              <p:nvPr/>
            </p:nvSpPr>
            <p:spPr bwMode="auto">
              <a:xfrm>
                <a:off x="3733" y="1428"/>
                <a:ext cx="77" cy="70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73"/>
              <p:cNvSpPr>
                <a:spLocks/>
              </p:cNvSpPr>
              <p:nvPr/>
            </p:nvSpPr>
            <p:spPr bwMode="auto">
              <a:xfrm>
                <a:off x="3733" y="1428"/>
                <a:ext cx="55" cy="96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74"/>
              <p:cNvSpPr>
                <a:spLocks/>
              </p:cNvSpPr>
              <p:nvPr/>
            </p:nvSpPr>
            <p:spPr bwMode="auto">
              <a:xfrm>
                <a:off x="3706" y="1428"/>
                <a:ext cx="44" cy="58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5" name="Freeform 75"/>
              <p:cNvSpPr>
                <a:spLocks/>
              </p:cNvSpPr>
              <p:nvPr/>
            </p:nvSpPr>
            <p:spPr bwMode="auto">
              <a:xfrm>
                <a:off x="3700" y="1467"/>
                <a:ext cx="44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76"/>
              <p:cNvSpPr>
                <a:spLocks/>
              </p:cNvSpPr>
              <p:nvPr/>
            </p:nvSpPr>
            <p:spPr bwMode="auto">
              <a:xfrm>
                <a:off x="3750" y="1441"/>
                <a:ext cx="61" cy="38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77"/>
              <p:cNvSpPr>
                <a:spLocks/>
              </p:cNvSpPr>
              <p:nvPr/>
            </p:nvSpPr>
            <p:spPr bwMode="auto">
              <a:xfrm>
                <a:off x="3733" y="1428"/>
                <a:ext cx="55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78"/>
              <p:cNvSpPr>
                <a:spLocks/>
              </p:cNvSpPr>
              <p:nvPr/>
            </p:nvSpPr>
            <p:spPr bwMode="auto">
              <a:xfrm>
                <a:off x="3700" y="1511"/>
                <a:ext cx="77" cy="58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79"/>
              <p:cNvSpPr>
                <a:spLocks/>
              </p:cNvSpPr>
              <p:nvPr/>
            </p:nvSpPr>
            <p:spPr bwMode="auto">
              <a:xfrm>
                <a:off x="3744" y="1556"/>
                <a:ext cx="22" cy="58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80"/>
              <p:cNvSpPr>
                <a:spLocks/>
              </p:cNvSpPr>
              <p:nvPr/>
            </p:nvSpPr>
            <p:spPr bwMode="auto">
              <a:xfrm>
                <a:off x="3700" y="1537"/>
                <a:ext cx="44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81"/>
              <p:cNvSpPr>
                <a:spLocks/>
              </p:cNvSpPr>
              <p:nvPr/>
            </p:nvSpPr>
            <p:spPr bwMode="auto">
              <a:xfrm>
                <a:off x="3700" y="1543"/>
                <a:ext cx="33" cy="121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82"/>
              <p:cNvSpPr>
                <a:spLocks/>
              </p:cNvSpPr>
              <p:nvPr/>
            </p:nvSpPr>
            <p:spPr bwMode="auto">
              <a:xfrm>
                <a:off x="3673" y="1556"/>
                <a:ext cx="28" cy="128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8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8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8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8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8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8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8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9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9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9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9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9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9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96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97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98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99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100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101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102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103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104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105"/>
              <p:cNvSpPr>
                <a:spLocks/>
              </p:cNvSpPr>
              <p:nvPr/>
            </p:nvSpPr>
            <p:spPr bwMode="auto">
              <a:xfrm>
                <a:off x="3375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106"/>
              <p:cNvSpPr>
                <a:spLocks/>
              </p:cNvSpPr>
              <p:nvPr/>
            </p:nvSpPr>
            <p:spPr bwMode="auto">
              <a:xfrm>
                <a:off x="3414" y="1383"/>
                <a:ext cx="44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107"/>
              <p:cNvSpPr>
                <a:spLocks/>
              </p:cNvSpPr>
              <p:nvPr/>
            </p:nvSpPr>
            <p:spPr bwMode="auto">
              <a:xfrm>
                <a:off x="3436" y="1371"/>
                <a:ext cx="44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108"/>
              <p:cNvSpPr>
                <a:spLocks/>
              </p:cNvSpPr>
              <p:nvPr/>
            </p:nvSpPr>
            <p:spPr bwMode="auto">
              <a:xfrm>
                <a:off x="3458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109"/>
              <p:cNvSpPr>
                <a:spLocks/>
              </p:cNvSpPr>
              <p:nvPr/>
            </p:nvSpPr>
            <p:spPr bwMode="auto">
              <a:xfrm>
                <a:off x="3491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110"/>
              <p:cNvSpPr>
                <a:spLocks/>
              </p:cNvSpPr>
              <p:nvPr/>
            </p:nvSpPr>
            <p:spPr bwMode="auto">
              <a:xfrm>
                <a:off x="3513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111"/>
              <p:cNvSpPr>
                <a:spLocks/>
              </p:cNvSpPr>
              <p:nvPr/>
            </p:nvSpPr>
            <p:spPr bwMode="auto">
              <a:xfrm>
                <a:off x="3535" y="1307"/>
                <a:ext cx="44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112"/>
              <p:cNvSpPr>
                <a:spLocks/>
              </p:cNvSpPr>
              <p:nvPr/>
            </p:nvSpPr>
            <p:spPr bwMode="auto">
              <a:xfrm>
                <a:off x="3563" y="1294"/>
                <a:ext cx="39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11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11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11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11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11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11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11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12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12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12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2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2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2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26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27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28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29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30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31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32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33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34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35"/>
              <p:cNvSpPr>
                <a:spLocks/>
              </p:cNvSpPr>
              <p:nvPr/>
            </p:nvSpPr>
            <p:spPr bwMode="auto">
              <a:xfrm>
                <a:off x="3596" y="1281"/>
                <a:ext cx="39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36"/>
              <p:cNvSpPr>
                <a:spLocks/>
              </p:cNvSpPr>
              <p:nvPr/>
            </p:nvSpPr>
            <p:spPr bwMode="auto">
              <a:xfrm>
                <a:off x="3386" y="1326"/>
                <a:ext cx="72" cy="102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37"/>
              <p:cNvSpPr>
                <a:spLocks/>
              </p:cNvSpPr>
              <p:nvPr/>
            </p:nvSpPr>
            <p:spPr bwMode="auto">
              <a:xfrm>
                <a:off x="3425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38"/>
              <p:cNvSpPr>
                <a:spLocks/>
              </p:cNvSpPr>
              <p:nvPr/>
            </p:nvSpPr>
            <p:spPr bwMode="auto">
              <a:xfrm>
                <a:off x="3469" y="1313"/>
                <a:ext cx="44" cy="96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39"/>
              <p:cNvSpPr>
                <a:spLocks/>
              </p:cNvSpPr>
              <p:nvPr/>
            </p:nvSpPr>
            <p:spPr bwMode="auto">
              <a:xfrm>
                <a:off x="3502" y="1313"/>
                <a:ext cx="33" cy="83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40"/>
              <p:cNvSpPr>
                <a:spLocks/>
              </p:cNvSpPr>
              <p:nvPr/>
            </p:nvSpPr>
            <p:spPr bwMode="auto">
              <a:xfrm>
                <a:off x="3524" y="1307"/>
                <a:ext cx="39" cy="77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41"/>
              <p:cNvSpPr>
                <a:spLocks/>
              </p:cNvSpPr>
              <p:nvPr/>
            </p:nvSpPr>
            <p:spPr bwMode="auto">
              <a:xfrm>
                <a:off x="3546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42"/>
              <p:cNvSpPr>
                <a:spLocks/>
              </p:cNvSpPr>
              <p:nvPr/>
            </p:nvSpPr>
            <p:spPr bwMode="auto">
              <a:xfrm>
                <a:off x="3563" y="1307"/>
                <a:ext cx="33" cy="64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43"/>
              <p:cNvSpPr>
                <a:spLocks/>
              </p:cNvSpPr>
              <p:nvPr/>
            </p:nvSpPr>
            <p:spPr bwMode="auto">
              <a:xfrm>
                <a:off x="3579" y="1307"/>
                <a:ext cx="22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44"/>
              <p:cNvSpPr>
                <a:spLocks/>
              </p:cNvSpPr>
              <p:nvPr/>
            </p:nvSpPr>
            <p:spPr bwMode="auto">
              <a:xfrm>
                <a:off x="3596" y="1307"/>
                <a:ext cx="17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45"/>
              <p:cNvSpPr>
                <a:spLocks/>
              </p:cNvSpPr>
              <p:nvPr/>
            </p:nvSpPr>
            <p:spPr bwMode="auto">
              <a:xfrm>
                <a:off x="3601" y="1307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46"/>
              <p:cNvSpPr>
                <a:spLocks/>
              </p:cNvSpPr>
              <p:nvPr/>
            </p:nvSpPr>
            <p:spPr bwMode="auto">
              <a:xfrm>
                <a:off x="3612" y="1307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47"/>
              <p:cNvSpPr>
                <a:spLocks/>
              </p:cNvSpPr>
              <p:nvPr/>
            </p:nvSpPr>
            <p:spPr bwMode="auto">
              <a:xfrm>
                <a:off x="3629" y="1307"/>
                <a:ext cx="17" cy="45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48"/>
              <p:cNvSpPr>
                <a:spLocks/>
              </p:cNvSpPr>
              <p:nvPr/>
            </p:nvSpPr>
            <p:spPr bwMode="auto">
              <a:xfrm>
                <a:off x="3414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49"/>
              <p:cNvSpPr>
                <a:spLocks/>
              </p:cNvSpPr>
              <p:nvPr/>
            </p:nvSpPr>
            <p:spPr bwMode="auto">
              <a:xfrm>
                <a:off x="3447" y="1256"/>
                <a:ext cx="66" cy="83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50"/>
              <p:cNvSpPr>
                <a:spLocks/>
              </p:cNvSpPr>
              <p:nvPr/>
            </p:nvSpPr>
            <p:spPr bwMode="auto">
              <a:xfrm>
                <a:off x="3480" y="1268"/>
                <a:ext cx="55" cy="70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51"/>
              <p:cNvSpPr>
                <a:spLocks/>
              </p:cNvSpPr>
              <p:nvPr/>
            </p:nvSpPr>
            <p:spPr bwMode="auto">
              <a:xfrm>
                <a:off x="3502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52"/>
              <p:cNvSpPr>
                <a:spLocks/>
              </p:cNvSpPr>
              <p:nvPr/>
            </p:nvSpPr>
            <p:spPr bwMode="auto">
              <a:xfrm>
                <a:off x="3524" y="1268"/>
                <a:ext cx="44" cy="70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53"/>
              <p:cNvSpPr>
                <a:spLocks/>
              </p:cNvSpPr>
              <p:nvPr/>
            </p:nvSpPr>
            <p:spPr bwMode="auto">
              <a:xfrm>
                <a:off x="3546" y="1268"/>
                <a:ext cx="33" cy="70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54"/>
              <p:cNvSpPr>
                <a:spLocks/>
              </p:cNvSpPr>
              <p:nvPr/>
            </p:nvSpPr>
            <p:spPr bwMode="auto">
              <a:xfrm>
                <a:off x="3568" y="1281"/>
                <a:ext cx="28" cy="58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55"/>
              <p:cNvSpPr>
                <a:spLocks/>
              </p:cNvSpPr>
              <p:nvPr/>
            </p:nvSpPr>
            <p:spPr bwMode="auto">
              <a:xfrm>
                <a:off x="3579" y="1281"/>
                <a:ext cx="33" cy="58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56"/>
              <p:cNvSpPr>
                <a:spLocks/>
              </p:cNvSpPr>
              <p:nvPr/>
            </p:nvSpPr>
            <p:spPr bwMode="auto">
              <a:xfrm>
                <a:off x="3596" y="1281"/>
                <a:ext cx="33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57"/>
              <p:cNvSpPr>
                <a:spLocks/>
              </p:cNvSpPr>
              <p:nvPr/>
            </p:nvSpPr>
            <p:spPr bwMode="auto">
              <a:xfrm>
                <a:off x="3601" y="1281"/>
                <a:ext cx="28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58"/>
              <p:cNvSpPr>
                <a:spLocks/>
              </p:cNvSpPr>
              <p:nvPr/>
            </p:nvSpPr>
            <p:spPr bwMode="auto">
              <a:xfrm>
                <a:off x="3612" y="1281"/>
                <a:ext cx="22" cy="45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59"/>
              <p:cNvSpPr>
                <a:spLocks/>
              </p:cNvSpPr>
              <p:nvPr/>
            </p:nvSpPr>
            <p:spPr bwMode="auto">
              <a:xfrm>
                <a:off x="3629" y="1294"/>
                <a:ext cx="17" cy="32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6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6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6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6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6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6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6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6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6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6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7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7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7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73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74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75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76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77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78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79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80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81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82"/>
              <p:cNvSpPr>
                <a:spLocks/>
              </p:cNvSpPr>
              <p:nvPr/>
            </p:nvSpPr>
            <p:spPr bwMode="auto">
              <a:xfrm>
                <a:off x="3436" y="1211"/>
                <a:ext cx="44" cy="58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83"/>
              <p:cNvSpPr>
                <a:spLocks/>
              </p:cNvSpPr>
              <p:nvPr/>
            </p:nvSpPr>
            <p:spPr bwMode="auto">
              <a:xfrm>
                <a:off x="3447" y="1224"/>
                <a:ext cx="55" cy="45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84"/>
              <p:cNvSpPr>
                <a:spLocks/>
              </p:cNvSpPr>
              <p:nvPr/>
            </p:nvSpPr>
            <p:spPr bwMode="auto">
              <a:xfrm>
                <a:off x="3469" y="1224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85"/>
              <p:cNvSpPr>
                <a:spLocks/>
              </p:cNvSpPr>
              <p:nvPr/>
            </p:nvSpPr>
            <p:spPr bwMode="auto">
              <a:xfrm>
                <a:off x="3491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86"/>
              <p:cNvSpPr>
                <a:spLocks/>
              </p:cNvSpPr>
              <p:nvPr/>
            </p:nvSpPr>
            <p:spPr bwMode="auto">
              <a:xfrm>
                <a:off x="3513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8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8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8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9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9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9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9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9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9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9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9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9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9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200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201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202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203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204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205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206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207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208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209"/>
              <p:cNvSpPr>
                <a:spLocks/>
              </p:cNvSpPr>
              <p:nvPr/>
            </p:nvSpPr>
            <p:spPr bwMode="auto">
              <a:xfrm>
                <a:off x="3535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210"/>
              <p:cNvSpPr>
                <a:spLocks/>
              </p:cNvSpPr>
              <p:nvPr/>
            </p:nvSpPr>
            <p:spPr bwMode="auto">
              <a:xfrm>
                <a:off x="3480" y="1198"/>
                <a:ext cx="44" cy="26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211"/>
              <p:cNvSpPr>
                <a:spLocks/>
              </p:cNvSpPr>
              <p:nvPr/>
            </p:nvSpPr>
            <p:spPr bwMode="auto">
              <a:xfrm>
                <a:off x="3502" y="1211"/>
                <a:ext cx="33" cy="26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212"/>
              <p:cNvSpPr>
                <a:spLocks/>
              </p:cNvSpPr>
              <p:nvPr/>
            </p:nvSpPr>
            <p:spPr bwMode="auto">
              <a:xfrm>
                <a:off x="3513" y="1224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213"/>
              <p:cNvSpPr>
                <a:spLocks/>
              </p:cNvSpPr>
              <p:nvPr/>
            </p:nvSpPr>
            <p:spPr bwMode="auto">
              <a:xfrm>
                <a:off x="3546" y="1256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214"/>
              <p:cNvSpPr>
                <a:spLocks/>
              </p:cNvSpPr>
              <p:nvPr/>
            </p:nvSpPr>
            <p:spPr bwMode="auto">
              <a:xfrm>
                <a:off x="3513" y="1192"/>
                <a:ext cx="66" cy="77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215"/>
              <p:cNvSpPr>
                <a:spLocks/>
              </p:cNvSpPr>
              <p:nvPr/>
            </p:nvSpPr>
            <p:spPr bwMode="auto">
              <a:xfrm>
                <a:off x="3601" y="1153"/>
                <a:ext cx="132" cy="70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21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21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21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21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22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22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22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2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2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2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2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2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2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29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30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31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32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33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34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35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36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37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38"/>
              <p:cNvSpPr>
                <a:spLocks/>
              </p:cNvSpPr>
              <p:nvPr/>
            </p:nvSpPr>
            <p:spPr bwMode="auto">
              <a:xfrm>
                <a:off x="3910" y="1396"/>
                <a:ext cx="50" cy="198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39"/>
              <p:cNvSpPr>
                <a:spLocks/>
              </p:cNvSpPr>
              <p:nvPr/>
            </p:nvSpPr>
            <p:spPr bwMode="auto">
              <a:xfrm>
                <a:off x="3877" y="1383"/>
                <a:ext cx="50" cy="185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40"/>
              <p:cNvSpPr>
                <a:spLocks/>
              </p:cNvSpPr>
              <p:nvPr/>
            </p:nvSpPr>
            <p:spPr bwMode="auto">
              <a:xfrm>
                <a:off x="3860" y="1371"/>
                <a:ext cx="39" cy="173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41"/>
              <p:cNvSpPr>
                <a:spLocks/>
              </p:cNvSpPr>
              <p:nvPr/>
            </p:nvSpPr>
            <p:spPr bwMode="auto">
              <a:xfrm>
                <a:off x="3833" y="1351"/>
                <a:ext cx="44" cy="153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42"/>
              <p:cNvSpPr>
                <a:spLocks/>
              </p:cNvSpPr>
              <p:nvPr/>
            </p:nvSpPr>
            <p:spPr bwMode="auto">
              <a:xfrm>
                <a:off x="3800" y="1339"/>
                <a:ext cx="44" cy="147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43"/>
              <p:cNvSpPr>
                <a:spLocks/>
              </p:cNvSpPr>
              <p:nvPr/>
            </p:nvSpPr>
            <p:spPr bwMode="auto">
              <a:xfrm>
                <a:off x="3777" y="1326"/>
                <a:ext cx="50" cy="141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44"/>
              <p:cNvSpPr>
                <a:spLocks/>
              </p:cNvSpPr>
              <p:nvPr/>
            </p:nvSpPr>
            <p:spPr bwMode="auto">
              <a:xfrm>
                <a:off x="3750" y="1307"/>
                <a:ext cx="50" cy="121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45"/>
              <p:cNvSpPr>
                <a:spLocks/>
              </p:cNvSpPr>
              <p:nvPr/>
            </p:nvSpPr>
            <p:spPr bwMode="auto">
              <a:xfrm>
                <a:off x="3733" y="1294"/>
                <a:ext cx="44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4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4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4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4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5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5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5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5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5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5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5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5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5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59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60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61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62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63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64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65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66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67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68"/>
              <p:cNvSpPr>
                <a:spLocks/>
              </p:cNvSpPr>
              <p:nvPr/>
            </p:nvSpPr>
            <p:spPr bwMode="auto">
              <a:xfrm>
                <a:off x="3700" y="1281"/>
                <a:ext cx="44" cy="102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69"/>
              <p:cNvSpPr>
                <a:spLocks/>
              </p:cNvSpPr>
              <p:nvPr/>
            </p:nvSpPr>
            <p:spPr bwMode="auto">
              <a:xfrm>
                <a:off x="3877" y="1326"/>
                <a:ext cx="72" cy="102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70"/>
              <p:cNvSpPr>
                <a:spLocks/>
              </p:cNvSpPr>
              <p:nvPr/>
            </p:nvSpPr>
            <p:spPr bwMode="auto">
              <a:xfrm>
                <a:off x="3844" y="1313"/>
                <a:ext cx="66" cy="109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71"/>
              <p:cNvSpPr>
                <a:spLocks/>
              </p:cNvSpPr>
              <p:nvPr/>
            </p:nvSpPr>
            <p:spPr bwMode="auto">
              <a:xfrm>
                <a:off x="3827" y="1313"/>
                <a:ext cx="39" cy="96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72"/>
              <p:cNvSpPr>
                <a:spLocks/>
              </p:cNvSpPr>
              <p:nvPr/>
            </p:nvSpPr>
            <p:spPr bwMode="auto">
              <a:xfrm>
                <a:off x="3800" y="1313"/>
                <a:ext cx="44" cy="83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73"/>
              <p:cNvSpPr>
                <a:spLocks/>
              </p:cNvSpPr>
              <p:nvPr/>
            </p:nvSpPr>
            <p:spPr bwMode="auto">
              <a:xfrm>
                <a:off x="3777" y="1307"/>
                <a:ext cx="33" cy="77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74"/>
              <p:cNvSpPr>
                <a:spLocks/>
              </p:cNvSpPr>
              <p:nvPr/>
            </p:nvSpPr>
            <p:spPr bwMode="auto">
              <a:xfrm>
                <a:off x="3750" y="1307"/>
                <a:ext cx="39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75"/>
              <p:cNvSpPr>
                <a:spLocks/>
              </p:cNvSpPr>
              <p:nvPr/>
            </p:nvSpPr>
            <p:spPr bwMode="auto">
              <a:xfrm>
                <a:off x="3744" y="1307"/>
                <a:ext cx="33" cy="64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76"/>
              <p:cNvSpPr>
                <a:spLocks/>
              </p:cNvSpPr>
              <p:nvPr/>
            </p:nvSpPr>
            <p:spPr bwMode="auto">
              <a:xfrm>
                <a:off x="3733" y="1307"/>
                <a:ext cx="22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77"/>
              <p:cNvSpPr>
                <a:spLocks/>
              </p:cNvSpPr>
              <p:nvPr/>
            </p:nvSpPr>
            <p:spPr bwMode="auto">
              <a:xfrm>
                <a:off x="3717" y="1307"/>
                <a:ext cx="28" cy="58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78"/>
              <p:cNvSpPr>
                <a:spLocks/>
              </p:cNvSpPr>
              <p:nvPr/>
            </p:nvSpPr>
            <p:spPr bwMode="auto">
              <a:xfrm>
                <a:off x="3706" y="1307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79"/>
              <p:cNvSpPr>
                <a:spLocks/>
              </p:cNvSpPr>
              <p:nvPr/>
            </p:nvSpPr>
            <p:spPr bwMode="auto">
              <a:xfrm>
                <a:off x="3700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80"/>
              <p:cNvSpPr>
                <a:spLocks/>
              </p:cNvSpPr>
              <p:nvPr/>
            </p:nvSpPr>
            <p:spPr bwMode="auto">
              <a:xfrm>
                <a:off x="3684" y="1307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81"/>
              <p:cNvSpPr>
                <a:spLocks/>
              </p:cNvSpPr>
              <p:nvPr/>
            </p:nvSpPr>
            <p:spPr bwMode="auto">
              <a:xfrm>
                <a:off x="3860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82"/>
              <p:cNvSpPr>
                <a:spLocks/>
              </p:cNvSpPr>
              <p:nvPr/>
            </p:nvSpPr>
            <p:spPr bwMode="auto">
              <a:xfrm>
                <a:off x="3827" y="1256"/>
                <a:ext cx="66" cy="83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83"/>
              <p:cNvSpPr>
                <a:spLocks/>
              </p:cNvSpPr>
              <p:nvPr/>
            </p:nvSpPr>
            <p:spPr bwMode="auto">
              <a:xfrm>
                <a:off x="3800" y="1268"/>
                <a:ext cx="61" cy="70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84"/>
              <p:cNvSpPr>
                <a:spLocks/>
              </p:cNvSpPr>
              <p:nvPr/>
            </p:nvSpPr>
            <p:spPr bwMode="auto">
              <a:xfrm>
                <a:off x="3788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85"/>
              <p:cNvSpPr>
                <a:spLocks/>
              </p:cNvSpPr>
              <p:nvPr/>
            </p:nvSpPr>
            <p:spPr bwMode="auto">
              <a:xfrm>
                <a:off x="3766" y="1268"/>
                <a:ext cx="44" cy="70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86"/>
              <p:cNvSpPr>
                <a:spLocks/>
              </p:cNvSpPr>
              <p:nvPr/>
            </p:nvSpPr>
            <p:spPr bwMode="auto">
              <a:xfrm>
                <a:off x="3750" y="1268"/>
                <a:ext cx="39" cy="70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87"/>
              <p:cNvSpPr>
                <a:spLocks/>
              </p:cNvSpPr>
              <p:nvPr/>
            </p:nvSpPr>
            <p:spPr bwMode="auto">
              <a:xfrm>
                <a:off x="3744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88"/>
              <p:cNvSpPr>
                <a:spLocks/>
              </p:cNvSpPr>
              <p:nvPr/>
            </p:nvSpPr>
            <p:spPr bwMode="auto">
              <a:xfrm>
                <a:off x="3717" y="1281"/>
                <a:ext cx="33" cy="58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89"/>
              <p:cNvSpPr>
                <a:spLocks/>
              </p:cNvSpPr>
              <p:nvPr/>
            </p:nvSpPr>
            <p:spPr bwMode="auto">
              <a:xfrm>
                <a:off x="3706" y="1281"/>
                <a:ext cx="39" cy="45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90"/>
              <p:cNvSpPr>
                <a:spLocks/>
              </p:cNvSpPr>
              <p:nvPr/>
            </p:nvSpPr>
            <p:spPr bwMode="auto">
              <a:xfrm>
                <a:off x="3706" y="1281"/>
                <a:ext cx="28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91"/>
              <p:cNvSpPr>
                <a:spLocks/>
              </p:cNvSpPr>
              <p:nvPr/>
            </p:nvSpPr>
            <p:spPr bwMode="auto">
              <a:xfrm>
                <a:off x="3700" y="1281"/>
                <a:ext cx="22" cy="45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22" cy="32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9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9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9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9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9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9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9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30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30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30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30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30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30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306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307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308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309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310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311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312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313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314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315"/>
              <p:cNvSpPr>
                <a:spLocks/>
              </p:cNvSpPr>
              <p:nvPr/>
            </p:nvSpPr>
            <p:spPr bwMode="auto">
              <a:xfrm>
                <a:off x="3860" y="1211"/>
                <a:ext cx="39" cy="58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316"/>
              <p:cNvSpPr>
                <a:spLocks/>
              </p:cNvSpPr>
              <p:nvPr/>
            </p:nvSpPr>
            <p:spPr bwMode="auto">
              <a:xfrm>
                <a:off x="3833" y="1224"/>
                <a:ext cx="61" cy="45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317"/>
              <p:cNvSpPr>
                <a:spLocks/>
              </p:cNvSpPr>
              <p:nvPr/>
            </p:nvSpPr>
            <p:spPr bwMode="auto">
              <a:xfrm>
                <a:off x="3827" y="1224"/>
                <a:ext cx="39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318"/>
              <p:cNvSpPr>
                <a:spLocks/>
              </p:cNvSpPr>
              <p:nvPr/>
            </p:nvSpPr>
            <p:spPr bwMode="auto">
              <a:xfrm>
                <a:off x="3800" y="1236"/>
                <a:ext cx="44" cy="45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319"/>
              <p:cNvSpPr>
                <a:spLocks/>
              </p:cNvSpPr>
              <p:nvPr/>
            </p:nvSpPr>
            <p:spPr bwMode="auto">
              <a:xfrm>
                <a:off x="3788" y="1249"/>
                <a:ext cx="39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32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32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32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2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2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2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2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2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2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2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3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3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3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33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34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35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36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37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38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39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40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41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42"/>
              <p:cNvSpPr>
                <a:spLocks/>
              </p:cNvSpPr>
              <p:nvPr/>
            </p:nvSpPr>
            <p:spPr bwMode="auto">
              <a:xfrm>
                <a:off x="3766" y="1249"/>
                <a:ext cx="33" cy="32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43"/>
              <p:cNvSpPr>
                <a:spLocks/>
              </p:cNvSpPr>
              <p:nvPr/>
            </p:nvSpPr>
            <p:spPr bwMode="auto">
              <a:xfrm>
                <a:off x="3811" y="1198"/>
                <a:ext cx="50" cy="26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44"/>
              <p:cNvSpPr>
                <a:spLocks/>
              </p:cNvSpPr>
              <p:nvPr/>
            </p:nvSpPr>
            <p:spPr bwMode="auto">
              <a:xfrm>
                <a:off x="3800" y="1211"/>
                <a:ext cx="33" cy="26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45"/>
              <p:cNvSpPr>
                <a:spLocks/>
              </p:cNvSpPr>
              <p:nvPr/>
            </p:nvSpPr>
            <p:spPr bwMode="auto">
              <a:xfrm>
                <a:off x="3788" y="1224"/>
                <a:ext cx="39" cy="13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46"/>
              <p:cNvSpPr>
                <a:spLocks/>
              </p:cNvSpPr>
              <p:nvPr/>
            </p:nvSpPr>
            <p:spPr bwMode="auto">
              <a:xfrm>
                <a:off x="3750" y="1256"/>
                <a:ext cx="39" cy="26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47"/>
              <p:cNvSpPr>
                <a:spLocks/>
              </p:cNvSpPr>
              <p:nvPr/>
            </p:nvSpPr>
            <p:spPr bwMode="auto">
              <a:xfrm>
                <a:off x="3750" y="1192"/>
                <a:ext cx="72" cy="77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48"/>
              <p:cNvSpPr>
                <a:spLocks/>
              </p:cNvSpPr>
              <p:nvPr/>
            </p:nvSpPr>
            <p:spPr bwMode="auto">
              <a:xfrm>
                <a:off x="3403" y="1364"/>
                <a:ext cx="176" cy="237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Line 349"/>
              <p:cNvSpPr>
                <a:spLocks noChangeShapeType="1"/>
              </p:cNvSpPr>
              <p:nvPr/>
            </p:nvSpPr>
            <p:spPr bwMode="auto">
              <a:xfrm flipH="1">
                <a:off x="3480" y="1524"/>
                <a:ext cx="11" cy="13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50"/>
              <p:cNvSpPr>
                <a:spLocks/>
              </p:cNvSpPr>
              <p:nvPr/>
            </p:nvSpPr>
            <p:spPr bwMode="auto">
              <a:xfrm>
                <a:off x="3480" y="1537"/>
                <a:ext cx="33" cy="6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51"/>
              <p:cNvSpPr>
                <a:spLocks/>
              </p:cNvSpPr>
              <p:nvPr/>
            </p:nvSpPr>
            <p:spPr bwMode="auto">
              <a:xfrm>
                <a:off x="3480" y="1537"/>
                <a:ext cx="22" cy="6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52"/>
              <p:cNvSpPr>
                <a:spLocks/>
              </p:cNvSpPr>
              <p:nvPr/>
            </p:nvSpPr>
            <p:spPr bwMode="auto">
              <a:xfrm>
                <a:off x="3480" y="1543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53"/>
              <p:cNvSpPr>
                <a:spLocks/>
              </p:cNvSpPr>
              <p:nvPr/>
            </p:nvSpPr>
            <p:spPr bwMode="auto">
              <a:xfrm>
                <a:off x="3480" y="1556"/>
                <a:ext cx="33" cy="13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54"/>
              <p:cNvSpPr>
                <a:spLocks/>
              </p:cNvSpPr>
              <p:nvPr/>
            </p:nvSpPr>
            <p:spPr bwMode="auto">
              <a:xfrm>
                <a:off x="3491" y="1569"/>
                <a:ext cx="22" cy="13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55"/>
              <p:cNvSpPr>
                <a:spLocks/>
              </p:cNvSpPr>
              <p:nvPr/>
            </p:nvSpPr>
            <p:spPr bwMode="auto">
              <a:xfrm>
                <a:off x="3860" y="1454"/>
                <a:ext cx="11" cy="26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Oval 356"/>
              <p:cNvSpPr>
                <a:spLocks noChangeArrowheads="1"/>
              </p:cNvSpPr>
              <p:nvPr/>
            </p:nvSpPr>
            <p:spPr bwMode="auto">
              <a:xfrm>
                <a:off x="3811" y="1467"/>
                <a:ext cx="83" cy="77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57"/>
              <p:cNvSpPr>
                <a:spLocks/>
              </p:cNvSpPr>
              <p:nvPr/>
            </p:nvSpPr>
            <p:spPr bwMode="auto">
              <a:xfrm>
                <a:off x="3811" y="1492"/>
                <a:ext cx="83" cy="32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58"/>
              <p:cNvSpPr>
                <a:spLocks/>
              </p:cNvSpPr>
              <p:nvPr/>
            </p:nvSpPr>
            <p:spPr bwMode="auto">
              <a:xfrm>
                <a:off x="3844" y="1428"/>
                <a:ext cx="33" cy="38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59"/>
              <p:cNvSpPr>
                <a:spLocks/>
              </p:cNvSpPr>
              <p:nvPr/>
            </p:nvSpPr>
            <p:spPr bwMode="auto">
              <a:xfrm>
                <a:off x="3750" y="1499"/>
                <a:ext cx="143" cy="58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Oval 360"/>
              <p:cNvSpPr>
                <a:spLocks noChangeArrowheads="1"/>
              </p:cNvSpPr>
              <p:nvPr/>
            </p:nvSpPr>
            <p:spPr bwMode="auto">
              <a:xfrm>
                <a:off x="3612" y="1096"/>
                <a:ext cx="105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61"/>
              <p:cNvSpPr>
                <a:spLocks/>
              </p:cNvSpPr>
              <p:nvPr/>
            </p:nvSpPr>
            <p:spPr bwMode="auto">
              <a:xfrm>
                <a:off x="3596" y="994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62"/>
              <p:cNvSpPr>
                <a:spLocks/>
              </p:cNvSpPr>
              <p:nvPr/>
            </p:nvSpPr>
            <p:spPr bwMode="auto">
              <a:xfrm>
                <a:off x="3645" y="923"/>
                <a:ext cx="39" cy="45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63"/>
              <p:cNvSpPr>
                <a:spLocks/>
              </p:cNvSpPr>
              <p:nvPr/>
            </p:nvSpPr>
            <p:spPr bwMode="auto">
              <a:xfrm>
                <a:off x="3596" y="1025"/>
                <a:ext cx="149" cy="58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64"/>
              <p:cNvSpPr>
                <a:spLocks noEditPoints="1"/>
              </p:cNvSpPr>
              <p:nvPr/>
            </p:nvSpPr>
            <p:spPr bwMode="auto">
              <a:xfrm>
                <a:off x="3673" y="994"/>
                <a:ext cx="61" cy="58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65"/>
              <p:cNvSpPr>
                <a:spLocks noEditPoints="1"/>
              </p:cNvSpPr>
              <p:nvPr/>
            </p:nvSpPr>
            <p:spPr bwMode="auto">
              <a:xfrm>
                <a:off x="3596" y="994"/>
                <a:ext cx="72" cy="58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66"/>
              <p:cNvSpPr>
                <a:spLocks/>
              </p:cNvSpPr>
              <p:nvPr/>
            </p:nvSpPr>
            <p:spPr bwMode="auto">
              <a:xfrm>
                <a:off x="3645" y="968"/>
                <a:ext cx="39" cy="109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Oval 367"/>
              <p:cNvSpPr>
                <a:spLocks noChangeArrowheads="1"/>
              </p:cNvSpPr>
              <p:nvPr/>
            </p:nvSpPr>
            <p:spPr bwMode="auto">
              <a:xfrm>
                <a:off x="3629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Oval 368"/>
              <p:cNvSpPr>
                <a:spLocks noChangeArrowheads="1"/>
              </p:cNvSpPr>
              <p:nvPr/>
            </p:nvSpPr>
            <p:spPr bwMode="auto">
              <a:xfrm>
                <a:off x="3612" y="1077"/>
                <a:ext cx="17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Oval 369"/>
              <p:cNvSpPr>
                <a:spLocks noChangeArrowheads="1"/>
              </p:cNvSpPr>
              <p:nvPr/>
            </p:nvSpPr>
            <p:spPr bwMode="auto">
              <a:xfrm>
                <a:off x="3684" y="1077"/>
                <a:ext cx="22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Oval 370"/>
              <p:cNvSpPr>
                <a:spLocks noChangeArrowheads="1"/>
              </p:cNvSpPr>
              <p:nvPr/>
            </p:nvSpPr>
            <p:spPr bwMode="auto">
              <a:xfrm>
                <a:off x="3706" y="1077"/>
                <a:ext cx="11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Oval 371"/>
              <p:cNvSpPr>
                <a:spLocks noChangeArrowheads="1"/>
              </p:cNvSpPr>
              <p:nvPr/>
            </p:nvSpPr>
            <p:spPr bwMode="auto">
              <a:xfrm>
                <a:off x="3667" y="1077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Oval 372"/>
              <p:cNvSpPr>
                <a:spLocks noChangeArrowheads="1"/>
              </p:cNvSpPr>
              <p:nvPr/>
            </p:nvSpPr>
            <p:spPr bwMode="auto">
              <a:xfrm>
                <a:off x="3601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Oval 373"/>
              <p:cNvSpPr>
                <a:spLocks noChangeArrowheads="1"/>
              </p:cNvSpPr>
              <p:nvPr/>
            </p:nvSpPr>
            <p:spPr bwMode="auto">
              <a:xfrm>
                <a:off x="3612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Oval 374"/>
              <p:cNvSpPr>
                <a:spLocks noChangeArrowheads="1"/>
              </p:cNvSpPr>
              <p:nvPr/>
            </p:nvSpPr>
            <p:spPr bwMode="auto">
              <a:xfrm>
                <a:off x="3717" y="1064"/>
                <a:ext cx="17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Oval 375"/>
              <p:cNvSpPr>
                <a:spLocks noChangeArrowheads="1"/>
              </p:cNvSpPr>
              <p:nvPr/>
            </p:nvSpPr>
            <p:spPr bwMode="auto">
              <a:xfrm>
                <a:off x="3706" y="1064"/>
                <a:ext cx="11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76"/>
              <p:cNvSpPr>
                <a:spLocks/>
              </p:cNvSpPr>
              <p:nvPr/>
            </p:nvSpPr>
            <p:spPr bwMode="auto">
              <a:xfrm>
                <a:off x="3596" y="1038"/>
                <a:ext cx="6" cy="26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77"/>
              <p:cNvSpPr>
                <a:spLocks/>
              </p:cNvSpPr>
              <p:nvPr/>
            </p:nvSpPr>
            <p:spPr bwMode="auto">
              <a:xfrm>
                <a:off x="3733" y="1038"/>
                <a:ext cx="11" cy="26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Oval 378"/>
              <p:cNvSpPr>
                <a:spLocks noChangeArrowheads="1"/>
              </p:cNvSpPr>
              <p:nvPr/>
            </p:nvSpPr>
            <p:spPr bwMode="auto">
              <a:xfrm>
                <a:off x="3645" y="968"/>
                <a:ext cx="39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79"/>
              <p:cNvSpPr>
                <a:spLocks noChangeArrowheads="1"/>
              </p:cNvSpPr>
              <p:nvPr/>
            </p:nvSpPr>
            <p:spPr bwMode="auto">
              <a:xfrm>
                <a:off x="3667" y="994"/>
                <a:ext cx="6" cy="1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Oval 380"/>
              <p:cNvSpPr>
                <a:spLocks noChangeArrowheads="1"/>
              </p:cNvSpPr>
              <p:nvPr/>
            </p:nvSpPr>
            <p:spPr bwMode="auto">
              <a:xfrm>
                <a:off x="3667" y="1006"/>
                <a:ext cx="6" cy="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Oval 381"/>
              <p:cNvSpPr>
                <a:spLocks noChangeArrowheads="1"/>
              </p:cNvSpPr>
              <p:nvPr/>
            </p:nvSpPr>
            <p:spPr bwMode="auto">
              <a:xfrm>
                <a:off x="3667" y="1019"/>
                <a:ext cx="6" cy="19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82"/>
              <p:cNvSpPr>
                <a:spLocks/>
              </p:cNvSpPr>
              <p:nvPr/>
            </p:nvSpPr>
            <p:spPr bwMode="auto">
              <a:xfrm>
                <a:off x="3458" y="1198"/>
                <a:ext cx="55" cy="26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5" cy="19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84"/>
              <p:cNvSpPr>
                <a:spLocks/>
              </p:cNvSpPr>
              <p:nvPr/>
            </p:nvSpPr>
            <p:spPr bwMode="auto">
              <a:xfrm>
                <a:off x="3546" y="1134"/>
                <a:ext cx="55" cy="45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85"/>
              <p:cNvSpPr>
                <a:spLocks/>
              </p:cNvSpPr>
              <p:nvPr/>
            </p:nvSpPr>
            <p:spPr bwMode="auto">
              <a:xfrm>
                <a:off x="3563" y="1051"/>
                <a:ext cx="110" cy="77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86"/>
              <p:cNvSpPr>
                <a:spLocks/>
              </p:cNvSpPr>
              <p:nvPr/>
            </p:nvSpPr>
            <p:spPr bwMode="auto">
              <a:xfrm>
                <a:off x="3546" y="1096"/>
                <a:ext cx="55" cy="83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87"/>
              <p:cNvSpPr>
                <a:spLocks/>
              </p:cNvSpPr>
              <p:nvPr/>
            </p:nvSpPr>
            <p:spPr bwMode="auto">
              <a:xfrm>
                <a:off x="3513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88"/>
              <p:cNvSpPr>
                <a:spLocks/>
              </p:cNvSpPr>
              <p:nvPr/>
            </p:nvSpPr>
            <p:spPr bwMode="auto">
              <a:xfrm>
                <a:off x="3579" y="1121"/>
                <a:ext cx="88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89"/>
              <p:cNvSpPr>
                <a:spLocks/>
              </p:cNvSpPr>
              <p:nvPr/>
            </p:nvSpPr>
            <p:spPr bwMode="auto">
              <a:xfrm>
                <a:off x="3596" y="1109"/>
                <a:ext cx="77" cy="32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Freeform 390"/>
              <p:cNvSpPr>
                <a:spLocks/>
              </p:cNvSpPr>
              <p:nvPr/>
            </p:nvSpPr>
            <p:spPr bwMode="auto">
              <a:xfrm>
                <a:off x="3568" y="1109"/>
                <a:ext cx="33" cy="26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Freeform 391"/>
              <p:cNvSpPr>
                <a:spLocks/>
              </p:cNvSpPr>
              <p:nvPr/>
            </p:nvSpPr>
            <p:spPr bwMode="auto">
              <a:xfrm>
                <a:off x="3827" y="1198"/>
                <a:ext cx="50" cy="26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Freeform 392"/>
              <p:cNvSpPr>
                <a:spLocks/>
              </p:cNvSpPr>
              <p:nvPr/>
            </p:nvSpPr>
            <p:spPr bwMode="auto">
              <a:xfrm>
                <a:off x="3744" y="1134"/>
                <a:ext cx="99" cy="19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Freeform 393"/>
              <p:cNvSpPr>
                <a:spLocks/>
              </p:cNvSpPr>
              <p:nvPr/>
            </p:nvSpPr>
            <p:spPr bwMode="auto">
              <a:xfrm>
                <a:off x="3733" y="1134"/>
                <a:ext cx="55" cy="45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Freeform 394"/>
              <p:cNvSpPr>
                <a:spLocks/>
              </p:cNvSpPr>
              <p:nvPr/>
            </p:nvSpPr>
            <p:spPr bwMode="auto">
              <a:xfrm>
                <a:off x="3667" y="1051"/>
                <a:ext cx="110" cy="77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Freeform 395"/>
              <p:cNvSpPr>
                <a:spLocks/>
              </p:cNvSpPr>
              <p:nvPr/>
            </p:nvSpPr>
            <p:spPr bwMode="auto">
              <a:xfrm>
                <a:off x="3733" y="1096"/>
                <a:ext cx="55" cy="83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Freeform 396"/>
              <p:cNvSpPr>
                <a:spLocks/>
              </p:cNvSpPr>
              <p:nvPr/>
            </p:nvSpPr>
            <p:spPr bwMode="auto">
              <a:xfrm>
                <a:off x="3744" y="1096"/>
                <a:ext cx="83" cy="45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Freeform 397"/>
              <p:cNvSpPr>
                <a:spLocks/>
              </p:cNvSpPr>
              <p:nvPr/>
            </p:nvSpPr>
            <p:spPr bwMode="auto">
              <a:xfrm>
                <a:off x="3673" y="1121"/>
                <a:ext cx="77" cy="77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Freeform 398"/>
              <p:cNvSpPr>
                <a:spLocks/>
              </p:cNvSpPr>
              <p:nvPr/>
            </p:nvSpPr>
            <p:spPr bwMode="auto">
              <a:xfrm>
                <a:off x="3667" y="1109"/>
                <a:ext cx="77" cy="32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99"/>
              <p:cNvSpPr>
                <a:spLocks/>
              </p:cNvSpPr>
              <p:nvPr/>
            </p:nvSpPr>
            <p:spPr bwMode="auto">
              <a:xfrm>
                <a:off x="3733" y="1109"/>
                <a:ext cx="33" cy="26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3" cy="518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401"/>
              <p:cNvSpPr>
                <a:spLocks noChangeArrowheads="1"/>
              </p:cNvSpPr>
              <p:nvPr/>
            </p:nvSpPr>
            <p:spPr bwMode="auto">
              <a:xfrm>
                <a:off x="3601" y="1326"/>
                <a:ext cx="132" cy="128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2" tIns="8057" rIns="16112" bIns="805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en-US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Freeform 402"/>
              <p:cNvSpPr>
                <a:spLocks/>
              </p:cNvSpPr>
              <p:nvPr/>
            </p:nvSpPr>
            <p:spPr bwMode="auto">
              <a:xfrm>
                <a:off x="3612" y="1339"/>
                <a:ext cx="94" cy="83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78" name="Freeform 403"/>
            <p:cNvSpPr>
              <a:spLocks noEditPoints="1"/>
            </p:cNvSpPr>
            <p:nvPr/>
          </p:nvSpPr>
          <p:spPr bwMode="auto">
            <a:xfrm>
              <a:off x="1202" y="3334"/>
              <a:ext cx="1323" cy="37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6116" tIns="8059" rIns="16116" bIns="805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ru-RU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679" name="Group 404"/>
            <p:cNvGrpSpPr>
              <a:grpSpLocks/>
            </p:cNvGrpSpPr>
            <p:nvPr/>
          </p:nvGrpSpPr>
          <p:grpSpPr bwMode="auto">
            <a:xfrm>
              <a:off x="1112" y="2159"/>
              <a:ext cx="1453" cy="1182"/>
              <a:chOff x="4423" y="1252"/>
              <a:chExt cx="1453" cy="1182"/>
            </a:xfrm>
          </p:grpSpPr>
          <p:sp>
            <p:nvSpPr>
              <p:cNvPr id="826" name="Freeform 405"/>
              <p:cNvSpPr>
                <a:spLocks noEditPoints="1"/>
              </p:cNvSpPr>
              <p:nvPr/>
            </p:nvSpPr>
            <p:spPr bwMode="auto">
              <a:xfrm>
                <a:off x="4425" y="1251"/>
                <a:ext cx="1449" cy="1125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2" name="Freeform 406"/>
              <p:cNvSpPr>
                <a:spLocks noEditPoints="1"/>
              </p:cNvSpPr>
              <p:nvPr/>
            </p:nvSpPr>
            <p:spPr bwMode="auto">
              <a:xfrm>
                <a:off x="4474" y="1328"/>
                <a:ext cx="1339" cy="1087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3" name="Freeform 407"/>
              <p:cNvSpPr>
                <a:spLocks noEditPoints="1"/>
              </p:cNvSpPr>
              <p:nvPr/>
            </p:nvSpPr>
            <p:spPr bwMode="auto">
              <a:xfrm>
                <a:off x="4541" y="1430"/>
                <a:ext cx="1201" cy="1004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6116" tIns="8059" rIns="16116" bIns="805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83035">
                  <a:defRPr/>
                </a:pPr>
                <a:endParaRPr lang="ru-RU" sz="2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80" name="Oval 408"/>
            <p:cNvSpPr>
              <a:spLocks noChangeArrowheads="1"/>
            </p:cNvSpPr>
            <p:nvPr/>
          </p:nvSpPr>
          <p:spPr bwMode="auto">
            <a:xfrm>
              <a:off x="2712" y="2714"/>
              <a:ext cx="121" cy="128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03" name="Oval 409"/>
            <p:cNvSpPr>
              <a:spLocks noChangeArrowheads="1"/>
            </p:cNvSpPr>
            <p:nvPr/>
          </p:nvSpPr>
          <p:spPr bwMode="auto">
            <a:xfrm>
              <a:off x="800" y="2701"/>
              <a:ext cx="116" cy="128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6112" tIns="8057" rIns="16112" bIns="805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3035">
                <a:defRPr/>
              </a:pPr>
              <a:endParaRPr lang="en-US" sz="2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8" name="Прямоугольник 347"/>
          <p:cNvSpPr/>
          <p:nvPr/>
        </p:nvSpPr>
        <p:spPr>
          <a:xfrm>
            <a:off x="1" y="-1"/>
            <a:ext cx="12191999" cy="4830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 ПО РИСКУ НАРУШЕНИЯ ЭЛЕКТРОСНАБЖЕНИЯ 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Г. </a:t>
            </a:r>
            <a:r>
              <a:rPr lang="ru-RU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 НА ПРЕДСТОЯЩИЙ ПЕРИОД</a:t>
            </a:r>
            <a:r>
              <a:rPr lang="ru-RU" sz="10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05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 использованием АИУС РСЧС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Ventusky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05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Геопортала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САЦ </a:t>
            </a:r>
            <a:r>
              <a:rPr lang="ru-RU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Минэнерго</a:t>
            </a:r>
            <a:r>
              <a:rPr lang="ru-RU" sz="105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3" name="Скругленный прямоугольник 392"/>
          <p:cNvSpPr/>
          <p:nvPr/>
        </p:nvSpPr>
        <p:spPr>
          <a:xfrm>
            <a:off x="5496009" y="1313038"/>
            <a:ext cx="527824" cy="18585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А136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82098" y="2407382"/>
            <a:ext cx="3035834" cy="1678844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Внешние условия, создающие риски нормальному функционированию объектов электроэнергетики: </a:t>
            </a:r>
            <a:b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гололёдно-изморозевое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отложение,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налипание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мокрого снега на проводах и деревьях;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отрицательные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значения температуры воздуха;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влажность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5592" y="3592967"/>
            <a:ext cx="643360" cy="17470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Сочи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8" name="Text Box 182"/>
          <p:cNvSpPr txBox="1">
            <a:spLocks noChangeArrowheads="1"/>
          </p:cNvSpPr>
          <p:nvPr/>
        </p:nvSpPr>
        <p:spPr bwMode="auto">
          <a:xfrm>
            <a:off x="6834097" y="466411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" name="Text Box 182"/>
          <p:cNvSpPr txBox="1">
            <a:spLocks noChangeArrowheads="1"/>
          </p:cNvSpPr>
          <p:nvPr/>
        </p:nvSpPr>
        <p:spPr bwMode="auto">
          <a:xfrm>
            <a:off x="5340441" y="2435956"/>
            <a:ext cx="437253" cy="99453"/>
          </a:xfrm>
          <a:prstGeom prst="rect">
            <a:avLst/>
          </a:prstGeom>
          <a:solidFill>
            <a:srgbClr val="FF0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9" name="Группа 418"/>
          <p:cNvGrpSpPr/>
          <p:nvPr/>
        </p:nvGrpSpPr>
        <p:grpSpPr>
          <a:xfrm>
            <a:off x="6246745" y="517514"/>
            <a:ext cx="2777623" cy="1168374"/>
            <a:chOff x="6409414" y="4934086"/>
            <a:chExt cx="2613251" cy="604139"/>
          </a:xfrm>
        </p:grpSpPr>
        <p:sp>
          <p:nvSpPr>
            <p:cNvPr id="420" name="Rectangle 84"/>
            <p:cNvSpPr>
              <a:spLocks noChangeArrowheads="1"/>
            </p:cNvSpPr>
            <p:nvPr/>
          </p:nvSpPr>
          <p:spPr bwMode="auto">
            <a:xfrm>
              <a:off x="6414377" y="4934086"/>
              <a:ext cx="2608288" cy="241908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наихудшему 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1" name="Text Box 830"/>
            <p:cNvSpPr txBox="1">
              <a:spLocks noChangeArrowheads="1"/>
            </p:cNvSpPr>
            <p:nvPr/>
          </p:nvSpPr>
          <p:spPr bwMode="auto">
            <a:xfrm>
              <a:off x="6409414" y="5175994"/>
              <a:ext cx="2608287" cy="36223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104; 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497 809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50 362;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464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grpSp>
        <p:nvGrpSpPr>
          <p:cNvPr id="422" name="Группа 421"/>
          <p:cNvGrpSpPr/>
          <p:nvPr/>
        </p:nvGrpSpPr>
        <p:grpSpPr>
          <a:xfrm>
            <a:off x="3407973" y="513664"/>
            <a:ext cx="2775165" cy="1172224"/>
            <a:chOff x="6426568" y="5043085"/>
            <a:chExt cx="2610938" cy="581793"/>
          </a:xfrm>
        </p:grpSpPr>
        <p:sp>
          <p:nvSpPr>
            <p:cNvPr id="423" name="Rectangle 84"/>
            <p:cNvSpPr>
              <a:spLocks noChangeArrowheads="1"/>
            </p:cNvSpPr>
            <p:nvPr/>
          </p:nvSpPr>
          <p:spPr bwMode="auto">
            <a:xfrm>
              <a:off x="6426568" y="5043085"/>
              <a:ext cx="2608288" cy="24190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По 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наиболее вероятному </a:t>
              </a:r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сценарию в зону отключения попадают</a:t>
              </a:r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4" name="Text Box 830"/>
            <p:cNvSpPr txBox="1">
              <a:spLocks noChangeArrowheads="1"/>
            </p:cNvSpPr>
            <p:nvPr/>
          </p:nvSpPr>
          <p:spPr bwMode="auto">
            <a:xfrm>
              <a:off x="6429219" y="5288528"/>
              <a:ext cx="2608287" cy="3363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населенных пунктов – 35;</a:t>
              </a:r>
            </a:p>
            <a:p>
              <a:pPr defTabSz="1277785">
                <a:defRPr/>
              </a:pP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население – 165 936 чел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дома – 16 787;</a:t>
              </a:r>
              <a:endParaRPr lang="ru-RU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277785">
                <a:defRPr/>
              </a:pP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СЗО </a:t>
              </a:r>
              <a:r>
                <a:rPr lang="ru-RU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156</a:t>
              </a:r>
              <a:r>
                <a:rPr lang="ru-RU" sz="1000" i="1" dirty="0" smtClean="0"/>
                <a:t>.</a:t>
              </a:r>
              <a:endParaRPr lang="ru-RU" sz="1000" i="1" dirty="0"/>
            </a:p>
          </p:txBody>
        </p:sp>
      </p:grpSp>
      <p:sp>
        <p:nvSpPr>
          <p:cNvPr id="428" name="Прямоугольник 427"/>
          <p:cNvSpPr/>
          <p:nvPr/>
        </p:nvSpPr>
        <p:spPr>
          <a:xfrm>
            <a:off x="9124950" y="489424"/>
            <a:ext cx="3066415" cy="3329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ЛЭП, электростанций и подстанций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 Сочи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489342" y="3676900"/>
            <a:ext cx="1529750" cy="519667"/>
            <a:chOff x="880075" y="3635283"/>
            <a:chExt cx="1529750" cy="519667"/>
          </a:xfrm>
        </p:grpSpPr>
        <p:grpSp>
          <p:nvGrpSpPr>
            <p:cNvPr id="415" name="Группа 414"/>
            <p:cNvGrpSpPr/>
            <p:nvPr/>
          </p:nvGrpSpPr>
          <p:grpSpPr>
            <a:xfrm>
              <a:off x="880075" y="3635283"/>
              <a:ext cx="1529750" cy="499412"/>
              <a:chOff x="2319112" y="3750101"/>
              <a:chExt cx="1134357" cy="229362"/>
            </a:xfrm>
          </p:grpSpPr>
          <p:sp>
            <p:nvSpPr>
              <p:cNvPr id="416" name="Прямоугольник 415"/>
              <p:cNvSpPr/>
              <p:nvPr/>
            </p:nvSpPr>
            <p:spPr>
              <a:xfrm>
                <a:off x="2319112" y="3750101"/>
                <a:ext cx="1134357" cy="22936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5400">
                <a:solidFill>
                  <a:srgbClr val="00B0F0"/>
                </a:solidFill>
              </a:ln>
              <a:effectLst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ru-RU" sz="10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ЮВ, 12м/с  </a:t>
                </a:r>
                <a:endParaRPr lang="ru-RU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7" name="Прямая со стрелкой 416"/>
              <p:cNvCxnSpPr/>
              <p:nvPr/>
            </p:nvCxnSpPr>
            <p:spPr>
              <a:xfrm flipH="1" flipV="1">
                <a:off x="2898293" y="3819422"/>
                <a:ext cx="172778" cy="104588"/>
              </a:xfrm>
              <a:prstGeom prst="straightConnector1">
                <a:avLst/>
              </a:prstGeom>
              <a:ln w="381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Picture 3" descr="\\10.66.0.115\рабочие файлы 2\зам. нач. ЦУКС по ОО\Начальник ОМИП\!!!!!!!!!!!!!!!!БАЗА ОМИП\МОДЕЛИ\Модели\Значки. Не удалять!!!\4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3648" y="3691325"/>
              <a:ext cx="463625" cy="463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5" descr="C:\Users\OMiP\Desktop\сочи даль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822381"/>
            <a:ext cx="3066415" cy="144834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457" name="Text Box 182"/>
          <p:cNvSpPr txBox="1">
            <a:spLocks noChangeArrowheads="1"/>
          </p:cNvSpPr>
          <p:nvPr/>
        </p:nvSpPr>
        <p:spPr bwMode="auto">
          <a:xfrm>
            <a:off x="5376014" y="3480800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Раздольное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9" name="Text Box 182"/>
          <p:cNvSpPr txBox="1">
            <a:spLocks noChangeArrowheads="1"/>
          </p:cNvSpPr>
          <p:nvPr/>
        </p:nvSpPr>
        <p:spPr bwMode="auto">
          <a:xfrm>
            <a:off x="3431266" y="2275039"/>
            <a:ext cx="876006" cy="264685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ГрузинскаяМамайка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1" name="Text Box 182"/>
          <p:cNvSpPr txBox="1">
            <a:spLocks noChangeArrowheads="1"/>
          </p:cNvSpPr>
          <p:nvPr/>
        </p:nvSpPr>
        <p:spPr bwMode="auto">
          <a:xfrm>
            <a:off x="3676061" y="2997234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Гагаринский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2" name="Text Box 182"/>
          <p:cNvSpPr txBox="1">
            <a:spLocks noChangeArrowheads="1"/>
          </p:cNvSpPr>
          <p:nvPr/>
        </p:nvSpPr>
        <p:spPr bwMode="auto">
          <a:xfrm>
            <a:off x="5814767" y="2827171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Text Box 182"/>
          <p:cNvSpPr txBox="1">
            <a:spLocks noChangeArrowheads="1"/>
          </p:cNvSpPr>
          <p:nvPr/>
        </p:nvSpPr>
        <p:spPr bwMode="auto">
          <a:xfrm>
            <a:off x="5496010" y="4581499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Мацеста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Text Box 182"/>
          <p:cNvSpPr txBox="1">
            <a:spLocks noChangeArrowheads="1"/>
          </p:cNvSpPr>
          <p:nvPr/>
        </p:nvSpPr>
        <p:spPr bwMode="auto">
          <a:xfrm>
            <a:off x="9864427" y="1523246"/>
            <a:ext cx="397302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Сочи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6" name="Text Box 182"/>
          <p:cNvSpPr txBox="1">
            <a:spLocks noChangeArrowheads="1"/>
          </p:cNvSpPr>
          <p:nvPr/>
        </p:nvSpPr>
        <p:spPr bwMode="auto">
          <a:xfrm>
            <a:off x="10791825" y="1075570"/>
            <a:ext cx="677553" cy="16779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поляна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7" name="Text Box 182"/>
          <p:cNvSpPr txBox="1">
            <a:spLocks noChangeArrowheads="1"/>
          </p:cNvSpPr>
          <p:nvPr/>
        </p:nvSpPr>
        <p:spPr bwMode="auto">
          <a:xfrm>
            <a:off x="10315575" y="2102389"/>
            <a:ext cx="476250" cy="139336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Сириус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Text Box 182"/>
          <p:cNvSpPr txBox="1">
            <a:spLocks noChangeArrowheads="1"/>
          </p:cNvSpPr>
          <p:nvPr/>
        </p:nvSpPr>
        <p:spPr bwMode="auto">
          <a:xfrm>
            <a:off x="8963471" y="4726296"/>
            <a:ext cx="437253" cy="99453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Text Box 182"/>
          <p:cNvSpPr txBox="1">
            <a:spLocks noChangeArrowheads="1"/>
          </p:cNvSpPr>
          <p:nvPr/>
        </p:nvSpPr>
        <p:spPr bwMode="auto">
          <a:xfrm>
            <a:off x="8339137" y="4410960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Красная Воля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Text Box 182"/>
          <p:cNvSpPr txBox="1">
            <a:spLocks noChangeArrowheads="1"/>
          </p:cNvSpPr>
          <p:nvPr/>
        </p:nvSpPr>
        <p:spPr bwMode="auto">
          <a:xfrm>
            <a:off x="8526218" y="3162466"/>
            <a:ext cx="437253" cy="99453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220 </a:t>
            </a:r>
            <a:r>
              <a:rPr lang="ru-RU" altLang="ru-RU" sz="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77" name="Таблица 4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740700"/>
              </p:ext>
            </p:extLst>
          </p:nvPr>
        </p:nvGraphicFramePr>
        <p:xfrm>
          <a:off x="1" y="850206"/>
          <a:ext cx="3358785" cy="13949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89"/>
                <a:gridCol w="1494653"/>
                <a:gridCol w="606257"/>
                <a:gridCol w="806086"/>
              </a:tblGrid>
              <a:tr h="416767"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Принадлежность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кВт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Водоканал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МО Туапсинский район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</a:tr>
              <a:tr h="214288">
                <a:tc gridSpan="2"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anchor="ctr"/>
                </a:tc>
                <a:tc hMerge="1">
                  <a:txBody>
                    <a:bodyPr/>
                    <a:lstStyle/>
                    <a:p>
                      <a:pPr algn="just"/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</a:t>
                      </a: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478" name="TextBox 477"/>
          <p:cNvSpPr txBox="1"/>
          <p:nvPr/>
        </p:nvSpPr>
        <p:spPr>
          <a:xfrm>
            <a:off x="0" y="487214"/>
            <a:ext cx="3352435" cy="39731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13" tIns="45706" rIns="91413" bIns="45706"/>
          <a:lstStyle>
            <a:defPPr>
              <a:defRPr lang="ru-RU"/>
            </a:defPPr>
            <a:lvl1pPr algn="ctr" defTabSz="1493205" fontAlgn="base">
              <a:spcBef>
                <a:spcPct val="0"/>
              </a:spcBef>
              <a:spcAft>
                <a:spcPct val="0"/>
              </a:spcAft>
              <a:defRPr sz="1000" b="1" u="sng">
                <a:latin typeface="Times New Roman" pitchFamily="18" charset="0"/>
                <a:cs typeface="Times New Roman" pitchFamily="18" charset="0"/>
              </a:defRPr>
            </a:lvl1pPr>
            <a:lvl2pPr marL="377825" indent="79375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2pPr>
            <a:lvl3pPr marL="755650" indent="158750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3pPr>
            <a:lvl4pPr marL="1135063" indent="236538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4pPr>
            <a:lvl5pPr marL="1512888" indent="315913" fontAlgn="base">
              <a:spcBef>
                <a:spcPct val="0"/>
              </a:spcBef>
              <a:spcAft>
                <a:spcPct val="0"/>
              </a:spcAft>
              <a:defRPr sz="1000">
                <a:latin typeface="Times New Roman" pitchFamily="18" charset="0"/>
                <a:cs typeface="Times New Roman" pitchFamily="18" charset="0"/>
              </a:defRPr>
            </a:lvl5pPr>
            <a:lvl6pPr>
              <a:defRPr sz="1000">
                <a:latin typeface="Times New Roman" pitchFamily="18" charset="0"/>
                <a:cs typeface="Times New Roman" pitchFamily="18" charset="0"/>
              </a:defRPr>
            </a:lvl6pPr>
            <a:lvl7pPr>
              <a:defRPr sz="1000">
                <a:latin typeface="Times New Roman" pitchFamily="18" charset="0"/>
                <a:cs typeface="Times New Roman" pitchFamily="18" charset="0"/>
              </a:defRPr>
            </a:lvl7pPr>
            <a:lvl8pPr>
              <a:defRPr sz="1000">
                <a:latin typeface="Times New Roman" pitchFamily="18" charset="0"/>
                <a:cs typeface="Times New Roman" pitchFamily="18" charset="0"/>
              </a:defRPr>
            </a:lvl8pPr>
            <a:lvl9pPr>
              <a:defRPr sz="1000"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1100" u="none" dirty="0"/>
              <a:t>Резервные </a:t>
            </a:r>
            <a:r>
              <a:rPr lang="ru-RU" sz="1100" u="none" dirty="0" smtClean="0"/>
              <a:t>передвижные </a:t>
            </a:r>
          </a:p>
          <a:p>
            <a:r>
              <a:rPr lang="ru-RU" sz="1100" u="none" dirty="0" smtClean="0"/>
              <a:t>источники </a:t>
            </a:r>
            <a:r>
              <a:rPr lang="ru-RU" sz="1100" u="none" dirty="0"/>
              <a:t>питания</a:t>
            </a:r>
          </a:p>
        </p:txBody>
      </p:sp>
      <p:sp>
        <p:nvSpPr>
          <p:cNvPr id="479" name="Text Box 182"/>
          <p:cNvSpPr txBox="1">
            <a:spLocks noChangeArrowheads="1"/>
          </p:cNvSpPr>
          <p:nvPr/>
        </p:nvSpPr>
        <p:spPr bwMode="auto">
          <a:xfrm>
            <a:off x="3918141" y="4196567"/>
            <a:ext cx="876006" cy="16523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Светлана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6857262" y="2612195"/>
            <a:ext cx="686538" cy="59999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0" name="Text Box 182"/>
          <p:cNvSpPr txBox="1">
            <a:spLocks noChangeArrowheads="1"/>
          </p:cNvSpPr>
          <p:nvPr/>
        </p:nvSpPr>
        <p:spPr bwMode="auto">
          <a:xfrm>
            <a:off x="6857262" y="2087022"/>
            <a:ext cx="1561864" cy="607789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/>
              <a:t>Подземный магистральный трубопровод </a:t>
            </a:r>
          </a:p>
          <a:p>
            <a:r>
              <a:rPr lang="ru-RU" altLang="ru-RU" sz="800" dirty="0"/>
              <a:t>«Майкоп-</a:t>
            </a:r>
            <a:r>
              <a:rPr lang="ru-RU" altLang="ru-RU" sz="800" dirty="0" err="1"/>
              <a:t>Самурская</a:t>
            </a:r>
            <a:r>
              <a:rPr lang="ru-RU" altLang="ru-RU" sz="800" dirty="0"/>
              <a:t>-Сочи», ПАО «Газпром»</a:t>
            </a:r>
          </a:p>
        </p:txBody>
      </p:sp>
      <p:sp>
        <p:nvSpPr>
          <p:cNvPr id="481" name="Text Box 182"/>
          <p:cNvSpPr txBox="1">
            <a:spLocks noChangeArrowheads="1"/>
          </p:cNvSpPr>
          <p:nvPr/>
        </p:nvSpPr>
        <p:spPr bwMode="auto">
          <a:xfrm>
            <a:off x="7277845" y="5130111"/>
            <a:ext cx="1576269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ТЭЦ-1 ООО «Хоста»</a:t>
            </a:r>
          </a:p>
          <a:p>
            <a:r>
              <a:rPr lang="ru-RU" altLang="ru-RU" sz="800" dirty="0" smtClean="0"/>
              <a:t>Эл. мощность – 2,9 МВт</a:t>
            </a:r>
            <a:endParaRPr lang="ru-RU" altLang="ru-RU" sz="800" dirty="0"/>
          </a:p>
        </p:txBody>
      </p:sp>
      <p:sp>
        <p:nvSpPr>
          <p:cNvPr id="482" name="Text Box 182"/>
          <p:cNvSpPr txBox="1">
            <a:spLocks noChangeArrowheads="1"/>
          </p:cNvSpPr>
          <p:nvPr/>
        </p:nvSpPr>
        <p:spPr bwMode="auto">
          <a:xfrm>
            <a:off x="5102095" y="5090665"/>
            <a:ext cx="1201884" cy="169269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Малый </a:t>
            </a:r>
            <a:r>
              <a:rPr lang="ru-RU" altLang="ru-RU" sz="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Ахун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3" name="Text Box 182"/>
          <p:cNvSpPr txBox="1">
            <a:spLocks noChangeArrowheads="1"/>
          </p:cNvSpPr>
          <p:nvPr/>
        </p:nvSpPr>
        <p:spPr bwMode="auto">
          <a:xfrm>
            <a:off x="9421442" y="1243370"/>
            <a:ext cx="594010" cy="103672"/>
          </a:xfrm>
          <a:prstGeom prst="rect">
            <a:avLst/>
          </a:prstGeom>
          <a:solidFill>
            <a:srgbClr val="FFC000">
              <a:alpha val="7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Дагомыс</a:t>
            </a:r>
            <a:endParaRPr lang="ru-RU" alt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5" y="5171759"/>
            <a:ext cx="2249979" cy="1694946"/>
            <a:chOff x="695" y="5171759"/>
            <a:chExt cx="2249979" cy="1694946"/>
          </a:xfrm>
        </p:grpSpPr>
        <p:grpSp>
          <p:nvGrpSpPr>
            <p:cNvPr id="430" name="Группа 1145"/>
            <p:cNvGrpSpPr/>
            <p:nvPr/>
          </p:nvGrpSpPr>
          <p:grpSpPr>
            <a:xfrm>
              <a:off x="695" y="5171759"/>
              <a:ext cx="2249979" cy="1694946"/>
              <a:chOff x="6759625" y="4893992"/>
              <a:chExt cx="2096871" cy="1946188"/>
            </a:xfrm>
          </p:grpSpPr>
          <p:sp>
            <p:nvSpPr>
              <p:cNvPr id="447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449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625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1" name="Text Box 97"/>
            <p:cNvSpPr txBox="1">
              <a:spLocks noChangeArrowheads="1"/>
            </p:cNvSpPr>
            <p:nvPr/>
          </p:nvSpPr>
          <p:spPr bwMode="auto">
            <a:xfrm>
              <a:off x="566342" y="6363646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Трансформаторные подстанции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2" name="Text Box 97"/>
            <p:cNvSpPr txBox="1">
              <a:spLocks noChangeArrowheads="1"/>
            </p:cNvSpPr>
            <p:nvPr/>
          </p:nvSpPr>
          <p:spPr bwMode="auto">
            <a:xfrm>
              <a:off x="566342" y="6604555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Электростанции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3" name="Прямая со стрелкой 432"/>
            <p:cNvCxnSpPr/>
            <p:nvPr/>
          </p:nvCxnSpPr>
          <p:spPr>
            <a:xfrm>
              <a:off x="153622" y="5763545"/>
              <a:ext cx="296779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4" name="Text Box 97"/>
            <p:cNvSpPr txBox="1">
              <a:spLocks noChangeArrowheads="1"/>
            </p:cNvSpPr>
            <p:nvPr/>
          </p:nvSpPr>
          <p:spPr bwMode="auto">
            <a:xfrm>
              <a:off x="566342" y="5663143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35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5" name="Прямая со стрелкой 434"/>
            <p:cNvCxnSpPr/>
            <p:nvPr/>
          </p:nvCxnSpPr>
          <p:spPr>
            <a:xfrm>
              <a:off x="153622" y="6007559"/>
              <a:ext cx="296779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6" name="Text Box 97"/>
            <p:cNvSpPr txBox="1">
              <a:spLocks noChangeArrowheads="1"/>
            </p:cNvSpPr>
            <p:nvPr/>
          </p:nvSpPr>
          <p:spPr bwMode="auto">
            <a:xfrm>
              <a:off x="566342" y="5907157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220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437" name="Прямая со стрелкой 436"/>
            <p:cNvCxnSpPr/>
            <p:nvPr/>
          </p:nvCxnSpPr>
          <p:spPr>
            <a:xfrm>
              <a:off x="153622" y="6212401"/>
              <a:ext cx="296779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8" name="Text Box 97"/>
            <p:cNvSpPr txBox="1">
              <a:spLocks noChangeArrowheads="1"/>
            </p:cNvSpPr>
            <p:nvPr/>
          </p:nvSpPr>
          <p:spPr bwMode="auto">
            <a:xfrm>
              <a:off x="566342" y="6111999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Линии электропередач, 110 </a:t>
              </a:r>
              <a:r>
                <a:rPr lang="ru-RU" altLang="ru-RU" sz="675" b="0" kern="0" dirty="0" err="1" smtClean="0">
                  <a:solidFill>
                    <a:srgbClr val="000000"/>
                  </a:solidFill>
                  <a:cs typeface="Arial" panose="020B0604020202020204" pitchFamily="34" charset="0"/>
                </a:rPr>
                <a:t>кВ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39" name="Группа 438"/>
            <p:cNvGrpSpPr/>
            <p:nvPr/>
          </p:nvGrpSpPr>
          <p:grpSpPr>
            <a:xfrm>
              <a:off x="336745" y="6346010"/>
              <a:ext cx="168841" cy="200804"/>
              <a:chOff x="7198893" y="6400559"/>
              <a:chExt cx="168841" cy="200804"/>
            </a:xfrm>
          </p:grpSpPr>
          <p:sp>
            <p:nvSpPr>
              <p:cNvPr id="445" name="Скругленный прямоугольник 444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6" name="Овал 445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0" name="Группа 439"/>
            <p:cNvGrpSpPr/>
            <p:nvPr/>
          </p:nvGrpSpPr>
          <p:grpSpPr>
            <a:xfrm>
              <a:off x="229822" y="6616448"/>
              <a:ext cx="168841" cy="200804"/>
              <a:chOff x="7142746" y="6595810"/>
              <a:chExt cx="168841" cy="200804"/>
            </a:xfrm>
          </p:grpSpPr>
          <p:sp>
            <p:nvSpPr>
              <p:cNvPr id="443" name="Скругленный прямоугольник 442"/>
              <p:cNvSpPr/>
              <p:nvPr/>
            </p:nvSpPr>
            <p:spPr>
              <a:xfrm>
                <a:off x="7142746" y="6595810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4" name="Прямоугольник 443"/>
              <p:cNvSpPr/>
              <p:nvPr/>
            </p:nvSpPr>
            <p:spPr>
              <a:xfrm>
                <a:off x="7166809" y="6646996"/>
                <a:ext cx="126630" cy="10040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41" name="Прямоугольник 440"/>
            <p:cNvSpPr/>
            <p:nvPr/>
          </p:nvSpPr>
          <p:spPr>
            <a:xfrm>
              <a:off x="121663" y="5458119"/>
              <a:ext cx="432644" cy="10726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Р-250</a:t>
              </a:r>
              <a:endParaRPr lang="ru-RU" sz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2" name="Text Box 97"/>
            <p:cNvSpPr txBox="1">
              <a:spLocks noChangeArrowheads="1"/>
            </p:cNvSpPr>
            <p:nvPr/>
          </p:nvSpPr>
          <p:spPr bwMode="auto">
            <a:xfrm>
              <a:off x="563967" y="5408992"/>
              <a:ext cx="1642489" cy="200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675" b="0" kern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Обозначение автодороги</a:t>
              </a:r>
              <a:endParaRPr lang="ru-RU" altLang="ru-RU" sz="675" b="0" kern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87" name="Группа 486"/>
            <p:cNvGrpSpPr/>
            <p:nvPr/>
          </p:nvGrpSpPr>
          <p:grpSpPr>
            <a:xfrm>
              <a:off x="110718" y="6340844"/>
              <a:ext cx="168841" cy="200804"/>
              <a:chOff x="7198893" y="6400559"/>
              <a:chExt cx="168841" cy="200804"/>
            </a:xfrm>
          </p:grpSpPr>
          <p:sp>
            <p:nvSpPr>
              <p:cNvPr id="488" name="Скругленный прямоугольник 487"/>
              <p:cNvSpPr/>
              <p:nvPr/>
            </p:nvSpPr>
            <p:spPr>
              <a:xfrm>
                <a:off x="7198893" y="6400559"/>
                <a:ext cx="168841" cy="20080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9" name="Овал 488"/>
              <p:cNvSpPr/>
              <p:nvPr/>
            </p:nvSpPr>
            <p:spPr>
              <a:xfrm>
                <a:off x="7214792" y="6436359"/>
                <a:ext cx="126630" cy="139537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91" name="Text Box 182"/>
          <p:cNvSpPr txBox="1">
            <a:spLocks noChangeArrowheads="1"/>
          </p:cNvSpPr>
          <p:nvPr/>
        </p:nvSpPr>
        <p:spPr bwMode="auto">
          <a:xfrm>
            <a:off x="4703252" y="1718718"/>
            <a:ext cx="1320581" cy="303894"/>
          </a:xfrm>
          <a:prstGeom prst="rect">
            <a:avLst/>
          </a:prstGeom>
          <a:solidFill>
            <a:schemeClr val="accent2">
              <a:lumMod val="60000"/>
              <a:lumOff val="40000"/>
              <a:alpha val="96000"/>
            </a:schemeClr>
          </a:solidFill>
          <a:ln>
            <a:solidFill>
              <a:schemeClr val="accent1">
                <a:lumMod val="50000"/>
              </a:schemeClr>
            </a:solidFill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1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800" dirty="0" smtClean="0"/>
              <a:t>ТЭЦ-2 ООО «Хоста»</a:t>
            </a:r>
          </a:p>
          <a:p>
            <a:r>
              <a:rPr lang="ru-RU" altLang="ru-RU" sz="800" dirty="0" smtClean="0"/>
              <a:t>Эл. мощность - 3,6 МВт</a:t>
            </a:r>
            <a:endParaRPr lang="ru-RU" altLang="ru-RU" sz="800" dirty="0"/>
          </a:p>
        </p:txBody>
      </p:sp>
      <p:sp>
        <p:nvSpPr>
          <p:cNvPr id="492" name="Text Box 182"/>
          <p:cNvSpPr txBox="1">
            <a:spLocks noChangeArrowheads="1"/>
          </p:cNvSpPr>
          <p:nvPr/>
        </p:nvSpPr>
        <p:spPr bwMode="auto">
          <a:xfrm>
            <a:off x="6350168" y="3602437"/>
            <a:ext cx="876006" cy="165232"/>
          </a:xfrm>
          <a:prstGeom prst="rect">
            <a:avLst/>
          </a:prstGeom>
          <a:solidFill>
            <a:srgbClr val="FFC000">
              <a:alpha val="88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Прогресс</a:t>
            </a:r>
            <a:endParaRPr lang="ru-RU" alt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93" name="Прямая со стрелкой 492"/>
          <p:cNvCxnSpPr>
            <a:stCxn id="491" idx="1"/>
          </p:cNvCxnSpPr>
          <p:nvPr/>
        </p:nvCxnSpPr>
        <p:spPr>
          <a:xfrm flipH="1">
            <a:off x="4212771" y="1870665"/>
            <a:ext cx="490481" cy="151947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Прямая со стрелкой 497"/>
          <p:cNvCxnSpPr>
            <a:stCxn id="481" idx="1"/>
          </p:cNvCxnSpPr>
          <p:nvPr/>
        </p:nvCxnSpPr>
        <p:spPr>
          <a:xfrm flipH="1" flipV="1">
            <a:off x="6640164" y="5201972"/>
            <a:ext cx="637681" cy="8008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Скругленный прямоугольник 412"/>
          <p:cNvSpPr/>
          <p:nvPr/>
        </p:nvSpPr>
        <p:spPr>
          <a:xfrm>
            <a:off x="10090291" y="4386291"/>
            <a:ext cx="2135804" cy="350209"/>
          </a:xfrm>
          <a:prstGeom prst="roundRect">
            <a:avLst/>
          </a:prstGeom>
          <a:solidFill>
            <a:srgbClr val="FFC000">
              <a:alpha val="9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Порывы ветра </a:t>
            </a:r>
          </a:p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 г. Сочи, м/с </a:t>
            </a:r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0291" y="4750769"/>
            <a:ext cx="2140634" cy="21520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0721" y="5757802"/>
            <a:ext cx="3831946" cy="11100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1859" y="5757450"/>
            <a:ext cx="3989240" cy="11209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99" y="2501620"/>
            <a:ext cx="3516678" cy="20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17535" y="752192"/>
            <a:ext cx="4753557" cy="111843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12192000" cy="7146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</a:t>
            </a:r>
            <a:r>
              <a:rPr lang="ru-RU" dirty="0" err="1"/>
              <a:t>програмно</a:t>
            </a:r>
            <a:r>
              <a:rPr lang="ru-RU" dirty="0"/>
              <a:t>-расчетных комплексов)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948" y="1943586"/>
            <a:ext cx="4515703" cy="1333882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охлаждения помещения в жилых домах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время охлаждения внутренней поверхности наружного угла для углового помещения жилого здания от исходного значения +22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 отключении отопления.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063" y="4524487"/>
            <a:ext cx="4515703" cy="502885"/>
          </a:xfrm>
          <a:prstGeom prst="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понижение температуры в жилых домах до +12</a:t>
            </a:r>
            <a:r>
              <a:rPr lang="ru-RU" sz="1400" dirty="0"/>
              <a:t>°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прогнозируется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(8,5 </a:t>
            </a:r>
            <a:r>
              <a:rPr lang="ru-RU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суток)</a:t>
            </a:r>
            <a:r>
              <a:rPr lang="ru-RU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606580" y="19340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Вычислим норму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606580" y="4511880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>
                <a:extLst>
                  <a:ext uri="{FF2B5EF4-FFF2-40B4-BE49-F238E27FC236}">
                    <a16:creationId xmlns="" xmlns:a16="http://schemas.microsoft.com/office/drawing/2014/main" id="{EDADC2BC-7DCE-41A1-B1C6-606E267B48D9}"/>
                  </a:ext>
                </a:extLst>
              </p:cNvPr>
              <p:cNvSpPr/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=0,64⋅</m:t>
                      </m:r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plcHide m:val="on"/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  <m: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𝑐𝑚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𝑡𝑐𝑚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6</m:t>
                                            </m:r>
                                          </m:sub>
                                        </m:sSub>
                                        <m:r>
                                          <a:rPr lang="ru-RU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e>
                                          <m:sub>
                                            <m:r>
                                              <a:rPr lang="ru-RU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𝐻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sSub>
                            <m:sSub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𝛴</m:t>
                              </m:r>
                              <m:sSub>
                                <m:sSubPr>
                                  <m:ctrlP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ru-RU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𝐶𝑛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Прямоугольник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DADC2BC-7DCE-41A1-B1C6-606E267B48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7" y="3376886"/>
                <a:ext cx="4505509" cy="105440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>
                <a:extLst>
                  <a:ext uri="{FF2B5EF4-FFF2-40B4-BE49-F238E27FC236}">
                    <a16:creationId xmlns="" xmlns:a16="http://schemas.microsoft.com/office/drawing/2014/main" id="{B08D1396-4F65-4736-A42C-664F28640426}"/>
                  </a:ext>
                </a:extLst>
              </p:cNvPr>
              <p:cNvSpPr/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∗1,6</m:t>
                      </m:r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576" y="3376886"/>
                <a:ext cx="4528271" cy="102345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996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=""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10210" y="637635"/>
            <a:ext cx="12183473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12192000" y="-1611313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12192000" y="4797152"/>
            <a:ext cx="4430184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12192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=""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9993" y="-19198"/>
            <a:ext cx="12201972" cy="68837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</p:txBody>
      </p:sp>
      <p:sp>
        <p:nvSpPr>
          <p:cNvPr id="245" name="Полилиния 244"/>
          <p:cNvSpPr>
            <a:spLocks/>
          </p:cNvSpPr>
          <p:nvPr/>
        </p:nvSpPr>
        <p:spPr bwMode="auto">
          <a:xfrm rot="21334256">
            <a:off x="24385780" y="3932256"/>
            <a:ext cx="1110192" cy="93228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6" name="Полилиния 245"/>
          <p:cNvSpPr>
            <a:spLocks/>
          </p:cNvSpPr>
          <p:nvPr/>
        </p:nvSpPr>
        <p:spPr bwMode="auto">
          <a:xfrm rot="21334256">
            <a:off x="24924804" y="3751901"/>
            <a:ext cx="1110192" cy="392368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7" name="Freeform 245"/>
          <p:cNvSpPr>
            <a:spLocks/>
          </p:cNvSpPr>
          <p:nvPr/>
        </p:nvSpPr>
        <p:spPr bwMode="auto">
          <a:xfrm rot="21334256">
            <a:off x="23713291" y="3807235"/>
            <a:ext cx="1068620" cy="932280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8" name="Freeform 246"/>
          <p:cNvSpPr>
            <a:spLocks noEditPoints="1"/>
          </p:cNvSpPr>
          <p:nvPr/>
        </p:nvSpPr>
        <p:spPr bwMode="auto">
          <a:xfrm rot="21334256">
            <a:off x="22004411" y="3801564"/>
            <a:ext cx="1222679" cy="708535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49" name="Freeform 247"/>
          <p:cNvSpPr>
            <a:spLocks/>
          </p:cNvSpPr>
          <p:nvPr/>
        </p:nvSpPr>
        <p:spPr bwMode="auto">
          <a:xfrm rot="21334256">
            <a:off x="25850348" y="4608207"/>
            <a:ext cx="1366955" cy="1118735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3" name="Freeform 248"/>
          <p:cNvSpPr>
            <a:spLocks/>
          </p:cNvSpPr>
          <p:nvPr/>
        </p:nvSpPr>
        <p:spPr bwMode="auto">
          <a:xfrm rot="21334256">
            <a:off x="27838790" y="2098722"/>
            <a:ext cx="1251531" cy="958223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4" name="Freeform 249"/>
          <p:cNvSpPr>
            <a:spLocks/>
          </p:cNvSpPr>
          <p:nvPr/>
        </p:nvSpPr>
        <p:spPr bwMode="auto">
          <a:xfrm rot="21334256">
            <a:off x="26190215" y="3945528"/>
            <a:ext cx="902336" cy="898232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55" name="Freeform 250"/>
          <p:cNvSpPr>
            <a:spLocks/>
          </p:cNvSpPr>
          <p:nvPr/>
        </p:nvSpPr>
        <p:spPr bwMode="auto">
          <a:xfrm rot="21334256">
            <a:off x="24733053" y="2543487"/>
            <a:ext cx="1503895" cy="483163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" name="Freeform 251"/>
          <p:cNvSpPr>
            <a:spLocks/>
          </p:cNvSpPr>
          <p:nvPr/>
        </p:nvSpPr>
        <p:spPr bwMode="auto">
          <a:xfrm rot="21334256">
            <a:off x="26241670" y="2698721"/>
            <a:ext cx="1034385" cy="755552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7" name="Freeform 252"/>
          <p:cNvSpPr>
            <a:spLocks/>
          </p:cNvSpPr>
          <p:nvPr/>
        </p:nvSpPr>
        <p:spPr bwMode="auto">
          <a:xfrm rot="21334256">
            <a:off x="27386312" y="3425088"/>
            <a:ext cx="1315601" cy="578826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8" name="Freeform 253"/>
          <p:cNvSpPr>
            <a:spLocks/>
          </p:cNvSpPr>
          <p:nvPr/>
        </p:nvSpPr>
        <p:spPr bwMode="auto">
          <a:xfrm rot="21334256">
            <a:off x="24852429" y="3428429"/>
            <a:ext cx="1391407" cy="565855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59" name="Freeform 254"/>
          <p:cNvSpPr>
            <a:spLocks noEditPoints="1"/>
          </p:cNvSpPr>
          <p:nvPr/>
        </p:nvSpPr>
        <p:spPr bwMode="auto">
          <a:xfrm rot="21334256">
            <a:off x="23254165" y="1245189"/>
            <a:ext cx="1440315" cy="1138192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0" name="Freeform 255"/>
          <p:cNvSpPr>
            <a:spLocks noEditPoints="1"/>
          </p:cNvSpPr>
          <p:nvPr/>
        </p:nvSpPr>
        <p:spPr bwMode="auto">
          <a:xfrm rot="21334256">
            <a:off x="27373470" y="3038076"/>
            <a:ext cx="1205561" cy="496135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1" name="Freeform 256"/>
          <p:cNvSpPr>
            <a:spLocks/>
          </p:cNvSpPr>
          <p:nvPr/>
        </p:nvSpPr>
        <p:spPr bwMode="auto">
          <a:xfrm rot="21334256">
            <a:off x="23700012" y="2870928"/>
            <a:ext cx="1467213" cy="834998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2" name="Freeform 257"/>
          <p:cNvSpPr>
            <a:spLocks/>
          </p:cNvSpPr>
          <p:nvPr/>
        </p:nvSpPr>
        <p:spPr bwMode="auto">
          <a:xfrm rot="21334256">
            <a:off x="24616322" y="1947692"/>
            <a:ext cx="1587036" cy="838241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3" name="Freeform 258"/>
          <p:cNvSpPr>
            <a:spLocks/>
          </p:cNvSpPr>
          <p:nvPr/>
        </p:nvSpPr>
        <p:spPr bwMode="auto">
          <a:xfrm rot="21334256">
            <a:off x="25194187" y="3022210"/>
            <a:ext cx="897447" cy="768523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4" name="Freeform 259"/>
          <p:cNvSpPr>
            <a:spLocks/>
          </p:cNvSpPr>
          <p:nvPr/>
        </p:nvSpPr>
        <p:spPr bwMode="auto">
          <a:xfrm rot="21334256">
            <a:off x="23842179" y="3159900"/>
            <a:ext cx="1205560" cy="869047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" name="Freeform 260"/>
          <p:cNvSpPr>
            <a:spLocks/>
          </p:cNvSpPr>
          <p:nvPr/>
        </p:nvSpPr>
        <p:spPr bwMode="auto">
          <a:xfrm rot="21334256">
            <a:off x="26418591" y="1663707"/>
            <a:ext cx="1225124" cy="598282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6" name="Freeform 261"/>
          <p:cNvSpPr>
            <a:spLocks/>
          </p:cNvSpPr>
          <p:nvPr/>
        </p:nvSpPr>
        <p:spPr bwMode="auto">
          <a:xfrm rot="21334256">
            <a:off x="22936993" y="3785625"/>
            <a:ext cx="1249576" cy="708533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7" name="Freeform 262"/>
          <p:cNvSpPr>
            <a:spLocks/>
          </p:cNvSpPr>
          <p:nvPr/>
        </p:nvSpPr>
        <p:spPr bwMode="auto">
          <a:xfrm rot="21334256">
            <a:off x="27202669" y="3731365"/>
            <a:ext cx="1479441" cy="818785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68" name="Freeform 263"/>
          <p:cNvSpPr>
            <a:spLocks/>
          </p:cNvSpPr>
          <p:nvPr/>
        </p:nvSpPr>
        <p:spPr bwMode="auto">
          <a:xfrm rot="21334256">
            <a:off x="25754571" y="1308133"/>
            <a:ext cx="1425644" cy="787980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9" name="Freeform 264"/>
          <p:cNvSpPr>
            <a:spLocks noEditPoints="1"/>
          </p:cNvSpPr>
          <p:nvPr/>
        </p:nvSpPr>
        <p:spPr bwMode="auto">
          <a:xfrm rot="21334256">
            <a:off x="28177332" y="4379626"/>
            <a:ext cx="882773" cy="1091173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0" name="Freeform 265"/>
          <p:cNvSpPr>
            <a:spLocks noEditPoints="1"/>
          </p:cNvSpPr>
          <p:nvPr/>
        </p:nvSpPr>
        <p:spPr bwMode="auto">
          <a:xfrm rot="21334256">
            <a:off x="25525554" y="1874361"/>
            <a:ext cx="1078401" cy="702048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" name="Freeform 266"/>
          <p:cNvSpPr>
            <a:spLocks/>
          </p:cNvSpPr>
          <p:nvPr/>
        </p:nvSpPr>
        <p:spPr bwMode="auto">
          <a:xfrm rot="21334256">
            <a:off x="27601756" y="4434955"/>
            <a:ext cx="1029496" cy="1882396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2" name="Freeform 267"/>
          <p:cNvSpPr>
            <a:spLocks noEditPoints="1"/>
          </p:cNvSpPr>
          <p:nvPr/>
        </p:nvSpPr>
        <p:spPr bwMode="auto">
          <a:xfrm rot="21334256">
            <a:off x="28266733" y="3674939"/>
            <a:ext cx="1122417" cy="1136571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3" name="Freeform 268"/>
          <p:cNvSpPr>
            <a:spLocks/>
          </p:cNvSpPr>
          <p:nvPr/>
        </p:nvSpPr>
        <p:spPr bwMode="auto">
          <a:xfrm rot="21334256">
            <a:off x="27382383" y="2125261"/>
            <a:ext cx="1171325" cy="971193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74" name="Freeform 269"/>
          <p:cNvSpPr>
            <a:spLocks/>
          </p:cNvSpPr>
          <p:nvPr/>
        </p:nvSpPr>
        <p:spPr bwMode="auto">
          <a:xfrm rot="21334256">
            <a:off x="28808724" y="4614944"/>
            <a:ext cx="1144427" cy="997136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5" name="Freeform 270"/>
          <p:cNvSpPr>
            <a:spLocks/>
          </p:cNvSpPr>
          <p:nvPr/>
        </p:nvSpPr>
        <p:spPr bwMode="auto">
          <a:xfrm rot="21334256">
            <a:off x="26166367" y="2154573"/>
            <a:ext cx="1410969" cy="590175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" name="Freeform 271"/>
          <p:cNvSpPr>
            <a:spLocks noEditPoints="1"/>
          </p:cNvSpPr>
          <p:nvPr/>
        </p:nvSpPr>
        <p:spPr bwMode="auto">
          <a:xfrm rot="21334256">
            <a:off x="23363339" y="2180718"/>
            <a:ext cx="1579700" cy="864185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77" name="Freeform 273"/>
          <p:cNvSpPr>
            <a:spLocks noEditPoints="1"/>
          </p:cNvSpPr>
          <p:nvPr/>
        </p:nvSpPr>
        <p:spPr bwMode="auto">
          <a:xfrm rot="21334256">
            <a:off x="23104238" y="2958205"/>
            <a:ext cx="973252" cy="948492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8" name="Freeform 274"/>
          <p:cNvSpPr>
            <a:spLocks/>
          </p:cNvSpPr>
          <p:nvPr/>
        </p:nvSpPr>
        <p:spPr bwMode="auto">
          <a:xfrm rot="21334256">
            <a:off x="24971298" y="1548931"/>
            <a:ext cx="939017" cy="548018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9" name="Freeform 275"/>
          <p:cNvSpPr>
            <a:spLocks noEditPoints="1"/>
          </p:cNvSpPr>
          <p:nvPr/>
        </p:nvSpPr>
        <p:spPr bwMode="auto">
          <a:xfrm rot="21334256">
            <a:off x="28505453" y="3967855"/>
            <a:ext cx="596667" cy="455601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0" name="Freeform 276"/>
          <p:cNvSpPr>
            <a:spLocks/>
          </p:cNvSpPr>
          <p:nvPr/>
        </p:nvSpPr>
        <p:spPr bwMode="auto">
          <a:xfrm rot="21334256">
            <a:off x="23546774" y="4376305"/>
            <a:ext cx="1330273" cy="765280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1" name="Freeform 277"/>
          <p:cNvSpPr>
            <a:spLocks/>
          </p:cNvSpPr>
          <p:nvPr/>
        </p:nvSpPr>
        <p:spPr bwMode="auto">
          <a:xfrm rot="21334256">
            <a:off x="25194476" y="4294077"/>
            <a:ext cx="1234905" cy="72150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2" name="Freeform 278"/>
          <p:cNvSpPr>
            <a:spLocks/>
          </p:cNvSpPr>
          <p:nvPr/>
        </p:nvSpPr>
        <p:spPr bwMode="auto">
          <a:xfrm rot="21334256">
            <a:off x="22817055" y="4068830"/>
            <a:ext cx="748279" cy="562611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3" name="Freeform 280"/>
          <p:cNvSpPr>
            <a:spLocks/>
          </p:cNvSpPr>
          <p:nvPr/>
        </p:nvSpPr>
        <p:spPr bwMode="auto">
          <a:xfrm rot="21334256">
            <a:off x="26896404" y="3186200"/>
            <a:ext cx="782515" cy="635572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4" name="Freeform 281"/>
          <p:cNvSpPr>
            <a:spLocks noEditPoints="1"/>
          </p:cNvSpPr>
          <p:nvPr/>
        </p:nvSpPr>
        <p:spPr bwMode="auto">
          <a:xfrm rot="21334256">
            <a:off x="21405975" y="3360858"/>
            <a:ext cx="1887815" cy="601524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5" name="Freeform 282"/>
          <p:cNvSpPr>
            <a:spLocks/>
          </p:cNvSpPr>
          <p:nvPr/>
        </p:nvSpPr>
        <p:spPr bwMode="auto">
          <a:xfrm rot="21334256">
            <a:off x="24729302" y="2905837"/>
            <a:ext cx="1335164" cy="632330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" name="Freeform 283"/>
          <p:cNvSpPr>
            <a:spLocks/>
          </p:cNvSpPr>
          <p:nvPr/>
        </p:nvSpPr>
        <p:spPr bwMode="auto">
          <a:xfrm rot="21334256">
            <a:off x="26725468" y="2430925"/>
            <a:ext cx="1163989" cy="812301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7" name="Freeform 284"/>
          <p:cNvSpPr>
            <a:spLocks/>
          </p:cNvSpPr>
          <p:nvPr/>
        </p:nvSpPr>
        <p:spPr bwMode="auto">
          <a:xfrm rot="21334256">
            <a:off x="24783005" y="4816201"/>
            <a:ext cx="1582145" cy="771767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/>
          </a:p>
        </p:txBody>
      </p:sp>
      <p:sp>
        <p:nvSpPr>
          <p:cNvPr id="288" name="Freeform 285"/>
          <p:cNvSpPr>
            <a:spLocks/>
          </p:cNvSpPr>
          <p:nvPr/>
        </p:nvSpPr>
        <p:spPr bwMode="auto">
          <a:xfrm rot="21334256">
            <a:off x="28953653" y="3981624"/>
            <a:ext cx="797187" cy="655029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89" name="Freeform 286"/>
          <p:cNvSpPr>
            <a:spLocks/>
          </p:cNvSpPr>
          <p:nvPr/>
        </p:nvSpPr>
        <p:spPr bwMode="auto">
          <a:xfrm rot="21334256">
            <a:off x="26001410" y="3416201"/>
            <a:ext cx="1227569" cy="572339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90" name="Freeform 287"/>
          <p:cNvSpPr>
            <a:spLocks noEditPoints="1"/>
          </p:cNvSpPr>
          <p:nvPr/>
        </p:nvSpPr>
        <p:spPr bwMode="auto">
          <a:xfrm rot="21334256">
            <a:off x="24452610" y="1228433"/>
            <a:ext cx="877884" cy="765280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endParaRPr lang="ru-RU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1" name="Rectangle 637"/>
          <p:cNvSpPr>
            <a:spLocks noChangeArrowheads="1"/>
          </p:cNvSpPr>
          <p:nvPr/>
        </p:nvSpPr>
        <p:spPr bwMode="auto">
          <a:xfrm rot="21334256">
            <a:off x="26524117" y="5921556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2" name="Rectangle 647"/>
          <p:cNvSpPr>
            <a:spLocks noChangeArrowheads="1"/>
          </p:cNvSpPr>
          <p:nvPr/>
        </p:nvSpPr>
        <p:spPr bwMode="auto">
          <a:xfrm rot="21334256">
            <a:off x="24117455" y="1740855"/>
            <a:ext cx="3093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3" name="Rectangle 656"/>
          <p:cNvSpPr>
            <a:spLocks noChangeArrowheads="1"/>
          </p:cNvSpPr>
          <p:nvPr/>
        </p:nvSpPr>
        <p:spPr bwMode="auto">
          <a:xfrm rot="21334256">
            <a:off x="24893303" y="4458606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670"/>
          <p:cNvSpPr>
            <a:spLocks noChangeArrowheads="1"/>
          </p:cNvSpPr>
          <p:nvPr/>
        </p:nvSpPr>
        <p:spPr bwMode="auto">
          <a:xfrm rot="21334256">
            <a:off x="25093398" y="2308434"/>
            <a:ext cx="45685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Rectangle 683"/>
          <p:cNvSpPr>
            <a:spLocks noChangeArrowheads="1"/>
          </p:cNvSpPr>
          <p:nvPr/>
        </p:nvSpPr>
        <p:spPr bwMode="auto">
          <a:xfrm rot="21334256">
            <a:off x="26318964" y="1580489"/>
            <a:ext cx="47609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Rectangle 696"/>
          <p:cNvSpPr>
            <a:spLocks noChangeArrowheads="1"/>
          </p:cNvSpPr>
          <p:nvPr/>
        </p:nvSpPr>
        <p:spPr bwMode="auto">
          <a:xfrm rot="21334256">
            <a:off x="25489705" y="5131492"/>
            <a:ext cx="54822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Туапсинский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Rectangle 703"/>
          <p:cNvSpPr>
            <a:spLocks noChangeArrowheads="1"/>
          </p:cNvSpPr>
          <p:nvPr/>
        </p:nvSpPr>
        <p:spPr bwMode="auto">
          <a:xfrm rot="21334256">
            <a:off x="22314803" y="3683330"/>
            <a:ext cx="5354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8" name="Rectangle 704"/>
          <p:cNvSpPr>
            <a:spLocks noChangeArrowheads="1"/>
          </p:cNvSpPr>
          <p:nvPr/>
        </p:nvSpPr>
        <p:spPr bwMode="auto">
          <a:xfrm rot="21334256">
            <a:off x="25531266" y="3642051"/>
            <a:ext cx="3638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Динской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" name="Rectangle 707"/>
          <p:cNvSpPr>
            <a:spLocks noChangeArrowheads="1"/>
          </p:cNvSpPr>
          <p:nvPr/>
        </p:nvSpPr>
        <p:spPr bwMode="auto">
          <a:xfrm rot="21334256">
            <a:off x="27338965" y="2781467"/>
            <a:ext cx="5033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" name="Rectangle 708"/>
          <p:cNvSpPr>
            <a:spLocks noChangeArrowheads="1"/>
          </p:cNvSpPr>
          <p:nvPr/>
        </p:nvSpPr>
        <p:spPr bwMode="auto">
          <a:xfrm rot="21334256">
            <a:off x="23511839" y="3936733"/>
            <a:ext cx="45044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" name="Rectangle 712"/>
          <p:cNvSpPr>
            <a:spLocks noChangeArrowheads="1"/>
          </p:cNvSpPr>
          <p:nvPr/>
        </p:nvSpPr>
        <p:spPr bwMode="auto">
          <a:xfrm rot="21334256">
            <a:off x="26647414" y="2370063"/>
            <a:ext cx="5065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" name="Rectangle 718"/>
          <p:cNvSpPr>
            <a:spLocks noChangeArrowheads="1"/>
          </p:cNvSpPr>
          <p:nvPr/>
        </p:nvSpPr>
        <p:spPr bwMode="auto">
          <a:xfrm rot="21334256">
            <a:off x="28059529" y="5292969"/>
            <a:ext cx="5466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" name="Rectangle 743"/>
          <p:cNvSpPr>
            <a:spLocks noChangeArrowheads="1"/>
          </p:cNvSpPr>
          <p:nvPr/>
        </p:nvSpPr>
        <p:spPr bwMode="auto">
          <a:xfrm rot="21334256">
            <a:off x="23389504" y="3258438"/>
            <a:ext cx="504946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Rectangle 750"/>
          <p:cNvSpPr>
            <a:spLocks noChangeArrowheads="1"/>
          </p:cNvSpPr>
          <p:nvPr/>
        </p:nvSpPr>
        <p:spPr bwMode="auto">
          <a:xfrm rot="21334256">
            <a:off x="26432828" y="4876616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305" name="Rectangle 760"/>
          <p:cNvSpPr>
            <a:spLocks noChangeArrowheads="1"/>
          </p:cNvSpPr>
          <p:nvPr/>
        </p:nvSpPr>
        <p:spPr bwMode="auto">
          <a:xfrm rot="21334256">
            <a:off x="24233747" y="4191386"/>
            <a:ext cx="41197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Rectangle 793"/>
          <p:cNvSpPr>
            <a:spLocks noChangeArrowheads="1"/>
          </p:cNvSpPr>
          <p:nvPr/>
        </p:nvSpPr>
        <p:spPr bwMode="auto">
          <a:xfrm rot="21334256">
            <a:off x="27715857" y="2450198"/>
            <a:ext cx="71493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307" name="Rectangle 806"/>
          <p:cNvSpPr>
            <a:spLocks noChangeArrowheads="1"/>
          </p:cNvSpPr>
          <p:nvPr/>
        </p:nvSpPr>
        <p:spPr bwMode="auto">
          <a:xfrm rot="21334256">
            <a:off x="26639912" y="2995692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" name="Rectangle 808"/>
          <p:cNvSpPr>
            <a:spLocks noChangeArrowheads="1"/>
          </p:cNvSpPr>
          <p:nvPr/>
        </p:nvSpPr>
        <p:spPr bwMode="auto">
          <a:xfrm rot="21334256">
            <a:off x="28700497" y="3780089"/>
            <a:ext cx="66364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Новокубанский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9" name="Rectangle 821"/>
          <p:cNvSpPr>
            <a:spLocks noChangeArrowheads="1"/>
          </p:cNvSpPr>
          <p:nvPr/>
        </p:nvSpPr>
        <p:spPr bwMode="auto">
          <a:xfrm rot="21334256">
            <a:off x="25219960" y="3107140"/>
            <a:ext cx="5883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Тимашевский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" name="Rectangle 823"/>
          <p:cNvSpPr>
            <a:spLocks noChangeArrowheads="1"/>
          </p:cNvSpPr>
          <p:nvPr/>
        </p:nvSpPr>
        <p:spPr bwMode="auto">
          <a:xfrm rot="21334256">
            <a:off x="26022624" y="3229080"/>
            <a:ext cx="55944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Кореновский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Rectangle 826"/>
          <p:cNvSpPr>
            <a:spLocks noChangeArrowheads="1"/>
          </p:cNvSpPr>
          <p:nvPr/>
        </p:nvSpPr>
        <p:spPr bwMode="auto">
          <a:xfrm rot="21334256">
            <a:off x="24343808" y="3021007"/>
            <a:ext cx="56586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" name="Rectangle 827"/>
          <p:cNvSpPr>
            <a:spLocks noChangeArrowheads="1"/>
          </p:cNvSpPr>
          <p:nvPr/>
        </p:nvSpPr>
        <p:spPr bwMode="auto">
          <a:xfrm rot="21334256">
            <a:off x="27105148" y="1914335"/>
            <a:ext cx="52578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" name="Rectangle 833"/>
          <p:cNvSpPr>
            <a:spLocks noChangeArrowheads="1"/>
          </p:cNvSpPr>
          <p:nvPr/>
        </p:nvSpPr>
        <p:spPr bwMode="auto">
          <a:xfrm rot="21334256">
            <a:off x="27961453" y="3210925"/>
            <a:ext cx="5001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314" name="Rectangle 834"/>
          <p:cNvSpPr>
            <a:spLocks noChangeArrowheads="1"/>
          </p:cNvSpPr>
          <p:nvPr/>
        </p:nvSpPr>
        <p:spPr bwMode="auto">
          <a:xfrm rot="21334256">
            <a:off x="29328448" y="4214362"/>
            <a:ext cx="463268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Успенски</a:t>
            </a:r>
            <a:r>
              <a:rPr lang="ru-RU" altLang="ru-RU" sz="900" i="1" dirty="0">
                <a:latin typeface="Times New Roman" pitchFamily="18" charset="0"/>
                <a:cs typeface="Times New Roman" pitchFamily="18" charset="0"/>
              </a:rPr>
              <a:t>й</a:t>
            </a:r>
            <a:endParaRPr lang="ru-RU" altLang="ru-RU" sz="3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5" name="Rectangle 836"/>
          <p:cNvSpPr>
            <a:spLocks noChangeArrowheads="1"/>
          </p:cNvSpPr>
          <p:nvPr/>
        </p:nvSpPr>
        <p:spPr bwMode="auto">
          <a:xfrm rot="21334256">
            <a:off x="24152617" y="3535828"/>
            <a:ext cx="77905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Rectangle 843"/>
          <p:cNvSpPr>
            <a:spLocks noChangeArrowheads="1"/>
          </p:cNvSpPr>
          <p:nvPr/>
        </p:nvSpPr>
        <p:spPr bwMode="auto">
          <a:xfrm rot="21334256">
            <a:off x="28834048" y="2780173"/>
            <a:ext cx="58509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 err="1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" name="Rectangle 845"/>
          <p:cNvSpPr>
            <a:spLocks noChangeArrowheads="1"/>
          </p:cNvSpPr>
          <p:nvPr/>
        </p:nvSpPr>
        <p:spPr bwMode="auto">
          <a:xfrm rot="21334256">
            <a:off x="22507416" y="4010216"/>
            <a:ext cx="54341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Анапа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0" name="Rectangle 847"/>
          <p:cNvSpPr>
            <a:spLocks noChangeArrowheads="1"/>
          </p:cNvSpPr>
          <p:nvPr/>
        </p:nvSpPr>
        <p:spPr bwMode="auto">
          <a:xfrm rot="21334256">
            <a:off x="25277909" y="2771287"/>
            <a:ext cx="57227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1" name="Rectangle 852"/>
          <p:cNvSpPr>
            <a:spLocks noChangeArrowheads="1"/>
          </p:cNvSpPr>
          <p:nvPr/>
        </p:nvSpPr>
        <p:spPr bwMode="auto">
          <a:xfrm rot="21334256">
            <a:off x="24028341" y="2655055"/>
            <a:ext cx="10018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2" name="Rectangle 860"/>
          <p:cNvSpPr>
            <a:spLocks noChangeArrowheads="1"/>
          </p:cNvSpPr>
          <p:nvPr/>
        </p:nvSpPr>
        <p:spPr bwMode="auto">
          <a:xfrm rot="21334256">
            <a:off x="24776250" y="1574577"/>
            <a:ext cx="64921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3" name="Rectangle 862"/>
          <p:cNvSpPr>
            <a:spLocks noChangeArrowheads="1"/>
          </p:cNvSpPr>
          <p:nvPr/>
        </p:nvSpPr>
        <p:spPr bwMode="auto">
          <a:xfrm rot="21334256">
            <a:off x="28127207" y="3570307"/>
            <a:ext cx="62837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4" name="Rectangle 865"/>
          <p:cNvSpPr>
            <a:spLocks noChangeArrowheads="1"/>
          </p:cNvSpPr>
          <p:nvPr/>
        </p:nvSpPr>
        <p:spPr bwMode="auto">
          <a:xfrm rot="21334256">
            <a:off x="25938573" y="2121745"/>
            <a:ext cx="6572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5" name="Rectangle 870"/>
          <p:cNvSpPr>
            <a:spLocks noChangeArrowheads="1"/>
          </p:cNvSpPr>
          <p:nvPr/>
        </p:nvSpPr>
        <p:spPr bwMode="auto">
          <a:xfrm rot="21334256">
            <a:off x="26642734" y="3593997"/>
            <a:ext cx="73738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Усть-Лабинский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6" name="Rectangle 879"/>
          <p:cNvSpPr>
            <a:spLocks noChangeArrowheads="1"/>
          </p:cNvSpPr>
          <p:nvPr/>
        </p:nvSpPr>
        <p:spPr bwMode="auto">
          <a:xfrm rot="21334256">
            <a:off x="25694432" y="4567201"/>
            <a:ext cx="897682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Горячий Ключ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" name="Rectangle 895"/>
          <p:cNvSpPr>
            <a:spLocks noChangeArrowheads="1"/>
          </p:cNvSpPr>
          <p:nvPr/>
        </p:nvSpPr>
        <p:spPr bwMode="auto">
          <a:xfrm rot="21334256">
            <a:off x="27309998" y="3417282"/>
            <a:ext cx="496931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" name="Rectangle 904"/>
          <p:cNvSpPr>
            <a:spLocks noChangeArrowheads="1"/>
          </p:cNvSpPr>
          <p:nvPr/>
        </p:nvSpPr>
        <p:spPr bwMode="auto">
          <a:xfrm rot="21334256">
            <a:off x="24222919" y="4783221"/>
            <a:ext cx="7662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Геленджик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9" name="Rectangle 915"/>
          <p:cNvSpPr>
            <a:spLocks noChangeArrowheads="1"/>
          </p:cNvSpPr>
          <p:nvPr/>
        </p:nvSpPr>
        <p:spPr bwMode="auto">
          <a:xfrm rot="21334256">
            <a:off x="25459701" y="1755098"/>
            <a:ext cx="66043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0" name="Rectangle 953"/>
          <p:cNvSpPr>
            <a:spLocks noChangeArrowheads="1"/>
          </p:cNvSpPr>
          <p:nvPr/>
        </p:nvSpPr>
        <p:spPr bwMode="auto">
          <a:xfrm>
            <a:off x="22381975" y="4295670"/>
            <a:ext cx="88485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Новороссийск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1" name="Rectangle 960"/>
          <p:cNvSpPr>
            <a:spLocks noChangeArrowheads="1"/>
          </p:cNvSpPr>
          <p:nvPr/>
        </p:nvSpPr>
        <p:spPr bwMode="auto">
          <a:xfrm rot="21334256">
            <a:off x="25219897" y="3973192"/>
            <a:ext cx="748603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 г. Краснодар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2" name="Rectangle 976"/>
          <p:cNvSpPr>
            <a:spLocks noChangeArrowheads="1"/>
          </p:cNvSpPr>
          <p:nvPr/>
        </p:nvSpPr>
        <p:spPr bwMode="auto">
          <a:xfrm rot="21334256">
            <a:off x="28740565" y="4032028"/>
            <a:ext cx="65402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МО г. Армавир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6" name="Rectangle 766"/>
          <p:cNvSpPr>
            <a:spLocks noChangeArrowheads="1"/>
          </p:cNvSpPr>
          <p:nvPr/>
        </p:nvSpPr>
        <p:spPr bwMode="auto">
          <a:xfrm rot="21334256">
            <a:off x="28496064" y="4777252"/>
            <a:ext cx="469680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Лабинский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Rectangle 766"/>
          <p:cNvSpPr>
            <a:spLocks noChangeArrowheads="1"/>
          </p:cNvSpPr>
          <p:nvPr/>
        </p:nvSpPr>
        <p:spPr bwMode="auto">
          <a:xfrm rot="21334256">
            <a:off x="27913980" y="3997741"/>
            <a:ext cx="605935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Курганинский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Rectangle 766"/>
          <p:cNvSpPr>
            <a:spLocks noChangeArrowheads="1"/>
          </p:cNvSpPr>
          <p:nvPr/>
        </p:nvSpPr>
        <p:spPr bwMode="auto">
          <a:xfrm rot="21334256">
            <a:off x="26564042" y="4379274"/>
            <a:ext cx="63959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Белореченский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Rectangle 718"/>
          <p:cNvSpPr>
            <a:spLocks noChangeArrowheads="1"/>
          </p:cNvSpPr>
          <p:nvPr/>
        </p:nvSpPr>
        <p:spPr bwMode="auto">
          <a:xfrm rot="21334256">
            <a:off x="29252919" y="5053526"/>
            <a:ext cx="644407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800" i="1" dirty="0">
                <a:latin typeface="Times New Roman" pitchFamily="18" charset="0"/>
                <a:cs typeface="Times New Roman" pitchFamily="18" charset="0"/>
              </a:rPr>
              <a:t>Отрадненский</a:t>
            </a:r>
            <a:endParaRPr lang="ru-RU" alt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Freeform 279"/>
          <p:cNvSpPr>
            <a:spLocks/>
          </p:cNvSpPr>
          <p:nvPr/>
        </p:nvSpPr>
        <p:spPr bwMode="auto">
          <a:xfrm rot="21381802">
            <a:off x="25699356" y="5389795"/>
            <a:ext cx="2438021" cy="1167378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383" tIns="45691" rIns="91383" bIns="45691" anchor="ctr"/>
          <a:lstStyle/>
          <a:p>
            <a:endParaRPr lang="ru-RU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219200" y="1287376"/>
            <a:ext cx="10239375" cy="52629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975" algn="just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Довести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Осуществлять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данными, поступающих 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гидропостов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реках и водоемах прогнозируемой территории, усилить контроль за водными объектами и гидротехническими сооружениями (дамбы обвалования, мосты);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588" indent="-1588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Исключить или ограничить возможности поражения от вторичных факторов (отключение электросетей, централизованной подачи газа и др.);</a:t>
            </a:r>
          </a:p>
          <a:p>
            <a:pPr algn="just">
              <a:spcAft>
                <a:spcPts val="600"/>
              </a:spcAft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оборудование и технику;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подготовительные работы по проведению эвакуации людей и материальных ценностей, 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marL="1588" indent="-1588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588" indent="-1588"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мероприятия с учетом особенностей территории, прогнозной информации и складывающейся оперативной обстановки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1219200" y="1005705"/>
            <a:ext cx="10239375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584847</TotalTime>
  <Words>894</Words>
  <Application>Microsoft Office PowerPoint</Application>
  <PresentationFormat>Произвольный</PresentationFormat>
  <Paragraphs>189</Paragraphs>
  <Slides>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25790</cp:revision>
  <cp:lastPrinted>2020-08-16T16:46:55Z</cp:lastPrinted>
  <dcterms:created xsi:type="dcterms:W3CDTF">2014-09-08T13:21:12Z</dcterms:created>
  <dcterms:modified xsi:type="dcterms:W3CDTF">2021-01-18T13:45:06Z</dcterms:modified>
</cp:coreProperties>
</file>